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5"/>
  </p:notesMasterIdLst>
  <p:sldIdLst>
    <p:sldId id="256" r:id="rId2"/>
    <p:sldId id="257" r:id="rId3"/>
    <p:sldId id="258" r:id="rId4"/>
    <p:sldId id="259" r:id="rId5"/>
    <p:sldId id="260" r:id="rId6"/>
    <p:sldId id="31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316"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319" r:id="rId45"/>
    <p:sldId id="320" r:id="rId46"/>
    <p:sldId id="358" r:id="rId47"/>
    <p:sldId id="321" r:id="rId48"/>
    <p:sldId id="322" r:id="rId49"/>
    <p:sldId id="323" r:id="rId50"/>
    <p:sldId id="324" r:id="rId51"/>
    <p:sldId id="325" r:id="rId52"/>
    <p:sldId id="327" r:id="rId53"/>
    <p:sldId id="328" r:id="rId54"/>
    <p:sldId id="329" r:id="rId55"/>
    <p:sldId id="330" r:id="rId56"/>
    <p:sldId id="331" r:id="rId57"/>
    <p:sldId id="332" r:id="rId58"/>
    <p:sldId id="333" r:id="rId59"/>
    <p:sldId id="334" r:id="rId60"/>
    <p:sldId id="335" r:id="rId61"/>
    <p:sldId id="336" r:id="rId62"/>
    <p:sldId id="337" r:id="rId63"/>
    <p:sldId id="339" r:id="rId64"/>
    <p:sldId id="340" r:id="rId65"/>
    <p:sldId id="341" r:id="rId66"/>
    <p:sldId id="342" r:id="rId67"/>
    <p:sldId id="343" r:id="rId68"/>
    <p:sldId id="344" r:id="rId69"/>
    <p:sldId id="355" r:id="rId70"/>
    <p:sldId id="356" r:id="rId71"/>
    <p:sldId id="357" r:id="rId72"/>
    <p:sldId id="297" r:id="rId73"/>
    <p:sldId id="298" r:id="rId74"/>
    <p:sldId id="299" r:id="rId75"/>
    <p:sldId id="300" r:id="rId76"/>
    <p:sldId id="301" r:id="rId77"/>
    <p:sldId id="302" r:id="rId78"/>
    <p:sldId id="361" r:id="rId79"/>
    <p:sldId id="303" r:id="rId80"/>
    <p:sldId id="304" r:id="rId81"/>
    <p:sldId id="305" r:id="rId82"/>
    <p:sldId id="306" r:id="rId83"/>
    <p:sldId id="307" r:id="rId84"/>
    <p:sldId id="308" r:id="rId85"/>
    <p:sldId id="359" r:id="rId86"/>
    <p:sldId id="360" r:id="rId87"/>
    <p:sldId id="309" r:id="rId88"/>
    <p:sldId id="310" r:id="rId89"/>
    <p:sldId id="311" r:id="rId90"/>
    <p:sldId id="312" r:id="rId91"/>
    <p:sldId id="313" r:id="rId92"/>
    <p:sldId id="314" r:id="rId93"/>
    <p:sldId id="315" r:id="rId9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8"/>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AB4A0A7-94A0-4C21-8D9A-48AEFDEFA679}" type="datetimeFigureOut">
              <a:rPr lang="en-US" smtClean="0"/>
              <a:pPr/>
              <a:t>7/31/2020</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3788E942-0DC5-4A7F-9E9D-5820C89125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06F5B9A-DE3F-4F3A-9866-AA6BF1CA4D6C}" type="slidenum">
              <a:rPr lang="en-GB" smtClean="0"/>
              <a:pPr/>
              <a:t>47</a:t>
            </a:fld>
            <a:endParaRPr lang="en-GB"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DC34DFD-6704-430B-BFE5-1130DCE0338B}" type="slidenum">
              <a:rPr lang="en-GB" smtClean="0"/>
              <a:pPr/>
              <a:t>51</a:t>
            </a:fld>
            <a:endParaRPr lang="en-GB"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88E942-0DC5-4A7F-9E9D-5820C89125C5}" type="slidenum">
              <a:rPr lang="en-US" smtClean="0"/>
              <a:pPr/>
              <a:t>88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u="heavy">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07340" y="2379091"/>
            <a:ext cx="2605405" cy="330835"/>
          </a:xfrm>
          <a:prstGeom prst="rect">
            <a:avLst/>
          </a:prstGeom>
        </p:spPr>
        <p:txBody>
          <a:bodyPr wrap="square" lIns="0" tIns="0" rIns="0" bIns="0">
            <a:spAutoFit/>
          </a:bodyPr>
          <a:lstStyle>
            <a:lvl1pPr>
              <a:defRPr sz="2000" b="1" i="0" u="heavy">
                <a:solidFill>
                  <a:schemeClr val="bg1"/>
                </a:solidFill>
                <a:latin typeface="Carlito"/>
                <a:cs typeface="Carlito"/>
              </a:defRPr>
            </a:lvl1pPr>
          </a:lstStyle>
          <a:p>
            <a:endParaRPr/>
          </a:p>
        </p:txBody>
      </p:sp>
      <p:sp>
        <p:nvSpPr>
          <p:cNvPr id="3" name="Holder 3"/>
          <p:cNvSpPr>
            <a:spLocks noGrp="1"/>
          </p:cNvSpPr>
          <p:nvPr>
            <p:ph type="body" idx="1"/>
          </p:nvPr>
        </p:nvSpPr>
        <p:spPr>
          <a:xfrm>
            <a:off x="307340" y="2685415"/>
            <a:ext cx="4429760" cy="1671954"/>
          </a:xfrm>
          <a:prstGeom prst="rect">
            <a:avLst/>
          </a:prstGeom>
        </p:spPr>
        <p:txBody>
          <a:bodyPr wrap="square" lIns="0" tIns="0" rIns="0" bIns="0">
            <a:spAutoFit/>
          </a:bodyPr>
          <a:lstStyle>
            <a:lvl1pPr>
              <a:defRPr sz="1800" b="0" i="0">
                <a:solidFill>
                  <a:schemeClr val="bg1"/>
                </a:solidFill>
                <a:latin typeface="Carlito"/>
                <a:cs typeface="Carlito"/>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7/31/2020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5.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6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6236" y="2554223"/>
            <a:ext cx="7111365" cy="769620"/>
          </a:xfrm>
          <a:custGeom>
            <a:avLst/>
            <a:gdLst/>
            <a:ahLst/>
            <a:cxnLst/>
            <a:rect l="l" t="t" r="r" b="b"/>
            <a:pathLst>
              <a:path w="7111365" h="769620">
                <a:moveTo>
                  <a:pt x="0" y="769620"/>
                </a:moveTo>
                <a:lnTo>
                  <a:pt x="7110983" y="769620"/>
                </a:lnTo>
                <a:lnTo>
                  <a:pt x="7110983" y="0"/>
                </a:lnTo>
                <a:lnTo>
                  <a:pt x="0" y="0"/>
                </a:lnTo>
                <a:lnTo>
                  <a:pt x="0" y="769620"/>
                </a:lnTo>
                <a:close/>
              </a:path>
            </a:pathLst>
          </a:custGeom>
          <a:ln w="57912">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1797557" y="2567381"/>
            <a:ext cx="5769610" cy="697230"/>
          </a:xfrm>
          <a:prstGeom prst="rect">
            <a:avLst/>
          </a:prstGeom>
        </p:spPr>
        <p:txBody>
          <a:bodyPr vert="horz" wrap="square" lIns="0" tIns="13335" rIns="0" bIns="0" rtlCol="0">
            <a:spAutoFit/>
          </a:bodyPr>
          <a:lstStyle/>
          <a:p>
            <a:pPr marL="12700" algn="ctr">
              <a:lnSpc>
                <a:spcPct val="100000"/>
              </a:lnSpc>
              <a:spcBef>
                <a:spcPts val="105"/>
              </a:spcBef>
            </a:pPr>
            <a:r>
              <a:rPr sz="4400" u="none" smtClean="0">
                <a:latin typeface="Times New Roman"/>
                <a:cs typeface="Times New Roman"/>
              </a:rPr>
              <a:t>Animal</a:t>
            </a:r>
            <a:r>
              <a:rPr sz="4400" u="none" spc="-420" smtClean="0">
                <a:latin typeface="Times New Roman"/>
                <a:cs typeface="Times New Roman"/>
              </a:rPr>
              <a:t> </a:t>
            </a:r>
            <a:r>
              <a:rPr sz="4400" u="none" spc="-10" dirty="0">
                <a:latin typeface="Times New Roman"/>
                <a:cs typeface="Times New Roman"/>
              </a:rPr>
              <a:t>Tissues</a:t>
            </a:r>
            <a:endParaRPr sz="4400">
              <a:latin typeface="Times New Roman"/>
              <a:cs typeface="Times New Roman"/>
            </a:endParaRPr>
          </a:p>
        </p:txBody>
      </p:sp>
      <p:sp>
        <p:nvSpPr>
          <p:cNvPr id="4" name="object 4"/>
          <p:cNvSpPr txBox="1"/>
          <p:nvPr/>
        </p:nvSpPr>
        <p:spPr>
          <a:xfrm>
            <a:off x="2590800" y="4495800"/>
            <a:ext cx="4114800" cy="443070"/>
          </a:xfrm>
          <a:prstGeom prst="rect">
            <a:avLst/>
          </a:prstGeom>
        </p:spPr>
        <p:txBody>
          <a:bodyPr vert="horz" wrap="square" lIns="0" tIns="12065" rIns="0" bIns="0" rtlCol="0">
            <a:spAutoFit/>
          </a:bodyPr>
          <a:lstStyle/>
          <a:p>
            <a:pPr marL="12700">
              <a:lnSpc>
                <a:spcPct val="100000"/>
              </a:lnSpc>
              <a:spcBef>
                <a:spcPts val="95"/>
              </a:spcBef>
            </a:pPr>
            <a:r>
              <a:rPr lang="en-US" sz="2800" b="1" spc="-10" dirty="0" smtClean="0">
                <a:solidFill>
                  <a:srgbClr val="FFFFFF"/>
                </a:solidFill>
                <a:latin typeface="Comic Sans MS"/>
                <a:cs typeface="Comic Sans MS"/>
              </a:rPr>
              <a:t>Class XI B, Chapter 7</a:t>
            </a:r>
            <a:endParaRPr sz="2800">
              <a:latin typeface="Comic Sans MS"/>
              <a:cs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153400" cy="399415"/>
          </a:xfrm>
          <a:custGeom>
            <a:avLst/>
            <a:gdLst/>
            <a:ahLst/>
            <a:cxnLst/>
            <a:rect l="l" t="t" r="r" b="b"/>
            <a:pathLst>
              <a:path w="3499485" h="399415">
                <a:moveTo>
                  <a:pt x="0" y="399288"/>
                </a:moveTo>
                <a:lnTo>
                  <a:pt x="3499104" y="399288"/>
                </a:lnTo>
                <a:lnTo>
                  <a:pt x="3499104"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685800" y="609600"/>
            <a:ext cx="7696200" cy="330835"/>
          </a:xfrm>
          <a:prstGeom prst="rect">
            <a:avLst/>
          </a:prstGeom>
        </p:spPr>
        <p:txBody>
          <a:bodyPr vert="horz" wrap="square" lIns="0" tIns="13335" rIns="0" bIns="0" rtlCol="0">
            <a:spAutoFit/>
          </a:bodyPr>
          <a:lstStyle/>
          <a:p>
            <a:pPr marL="12700" algn="ctr">
              <a:lnSpc>
                <a:spcPct val="100000"/>
              </a:lnSpc>
              <a:spcBef>
                <a:spcPts val="105"/>
              </a:spcBef>
            </a:pPr>
            <a:r>
              <a:rPr b="0" u="none" spc="-5" dirty="0">
                <a:latin typeface="Carlito"/>
                <a:cs typeface="Carlito"/>
              </a:rPr>
              <a:t>SIMPLE CUBOIDAL</a:t>
            </a:r>
            <a:r>
              <a:rPr b="0" u="none" spc="375" dirty="0">
                <a:latin typeface="Carlito"/>
                <a:cs typeface="Carlito"/>
              </a:rPr>
              <a:t> </a:t>
            </a:r>
            <a:r>
              <a:rPr b="0" u="none" spc="-5" dirty="0">
                <a:latin typeface="Carlito"/>
                <a:cs typeface="Carlito"/>
              </a:rPr>
              <a:t>EPITHELIUM</a:t>
            </a:r>
          </a:p>
        </p:txBody>
      </p:sp>
      <p:sp>
        <p:nvSpPr>
          <p:cNvPr id="4" name="object 4"/>
          <p:cNvSpPr/>
          <p:nvPr/>
        </p:nvSpPr>
        <p:spPr>
          <a:xfrm>
            <a:off x="381000" y="1371600"/>
            <a:ext cx="4800600" cy="4876800"/>
          </a:xfrm>
          <a:custGeom>
            <a:avLst/>
            <a:gdLst/>
            <a:ahLst/>
            <a:cxnLst/>
            <a:rect l="l" t="t" r="r" b="b"/>
            <a:pathLst>
              <a:path w="4572000" h="2585085">
                <a:moveTo>
                  <a:pt x="0" y="2584704"/>
                </a:moveTo>
                <a:lnTo>
                  <a:pt x="4572000" y="2584704"/>
                </a:lnTo>
                <a:lnTo>
                  <a:pt x="4572000" y="0"/>
                </a:lnTo>
                <a:lnTo>
                  <a:pt x="0" y="0"/>
                </a:lnTo>
                <a:lnTo>
                  <a:pt x="0" y="2584704"/>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89634"/>
            <a:ext cx="4298315" cy="3706143"/>
          </a:xfrm>
          <a:prstGeom prst="rect">
            <a:avLst/>
          </a:prstGeom>
        </p:spPr>
        <p:txBody>
          <a:bodyPr vert="horz" wrap="square" lIns="0" tIns="12700" rIns="0" bIns="0" rtlCol="0">
            <a:spAutoFit/>
          </a:bodyPr>
          <a:lstStyle/>
          <a:p>
            <a:pPr marL="12700" algn="just">
              <a:lnSpc>
                <a:spcPct val="100000"/>
              </a:lnSpc>
              <a:spcBef>
                <a:spcPts val="100"/>
              </a:spcBef>
            </a:pPr>
            <a:r>
              <a:rPr sz="2400" u="heavy" spc="-5" dirty="0">
                <a:solidFill>
                  <a:srgbClr val="FFFFFF"/>
                </a:solidFill>
                <a:uFill>
                  <a:solidFill>
                    <a:srgbClr val="FFFFFF"/>
                  </a:solidFill>
                </a:uFill>
                <a:latin typeface="Carlito"/>
                <a:cs typeface="Carlito"/>
              </a:rPr>
              <a:t>Origin</a:t>
            </a:r>
            <a:r>
              <a:rPr sz="2400" spc="-5" dirty="0">
                <a:solidFill>
                  <a:srgbClr val="FFFFFF"/>
                </a:solidFill>
                <a:latin typeface="Carlito"/>
                <a:cs typeface="Carlito"/>
              </a:rPr>
              <a:t>:</a:t>
            </a:r>
            <a:endParaRPr sz="2400">
              <a:latin typeface="Carlito"/>
              <a:cs typeface="Carlito"/>
            </a:endParaRPr>
          </a:p>
          <a:p>
            <a:pPr marL="187960" indent="-175260" algn="just">
              <a:lnSpc>
                <a:spcPct val="100000"/>
              </a:lnSpc>
              <a:buChar char="-"/>
              <a:tabLst>
                <a:tab pos="187960" algn="l"/>
              </a:tabLst>
            </a:pPr>
            <a:r>
              <a:rPr sz="2400" dirty="0">
                <a:solidFill>
                  <a:srgbClr val="FFFFFF"/>
                </a:solidFill>
                <a:latin typeface="Carlito"/>
                <a:cs typeface="Carlito"/>
              </a:rPr>
              <a:t>It </a:t>
            </a:r>
            <a:r>
              <a:rPr sz="2400" spc="-5" dirty="0">
                <a:solidFill>
                  <a:srgbClr val="FFFFFF"/>
                </a:solidFill>
                <a:latin typeface="Carlito"/>
                <a:cs typeface="Carlito"/>
              </a:rPr>
              <a:t>is </a:t>
            </a:r>
            <a:r>
              <a:rPr sz="2400" spc="-10" dirty="0">
                <a:solidFill>
                  <a:srgbClr val="FFFFFF"/>
                </a:solidFill>
                <a:latin typeface="Carlito"/>
                <a:cs typeface="Carlito"/>
              </a:rPr>
              <a:t>generally found </a:t>
            </a:r>
            <a:r>
              <a:rPr sz="2400" spc="-5" dirty="0">
                <a:solidFill>
                  <a:srgbClr val="FFFFFF"/>
                </a:solidFill>
                <a:latin typeface="Carlito"/>
                <a:cs typeface="Carlito"/>
              </a:rPr>
              <a:t>in </a:t>
            </a:r>
            <a:r>
              <a:rPr sz="2400" dirty="0">
                <a:solidFill>
                  <a:srgbClr val="FFFFFF"/>
                </a:solidFill>
                <a:latin typeface="Carlito"/>
                <a:cs typeface="Carlito"/>
              </a:rPr>
              <a:t>the </a:t>
            </a:r>
            <a:r>
              <a:rPr sz="2400" spc="-15" dirty="0">
                <a:solidFill>
                  <a:srgbClr val="FFFFFF"/>
                </a:solidFill>
                <a:latin typeface="Carlito"/>
                <a:cs typeface="Carlito"/>
              </a:rPr>
              <a:t>thyroid </a:t>
            </a:r>
            <a:r>
              <a:rPr sz="2400">
                <a:solidFill>
                  <a:srgbClr val="FFFFFF"/>
                </a:solidFill>
                <a:latin typeface="Carlito"/>
                <a:cs typeface="Carlito"/>
              </a:rPr>
              <a:t>gland</a:t>
            </a:r>
            <a:r>
              <a:rPr sz="2400" spc="55">
                <a:solidFill>
                  <a:srgbClr val="FFFFFF"/>
                </a:solidFill>
                <a:latin typeface="Carlito"/>
                <a:cs typeface="Carlito"/>
              </a:rPr>
              <a:t> </a:t>
            </a:r>
            <a:r>
              <a:rPr sz="2400" smtClean="0">
                <a:solidFill>
                  <a:srgbClr val="FFFFFF"/>
                </a:solidFill>
                <a:latin typeface="Carlito"/>
                <a:cs typeface="Carlito"/>
              </a:rPr>
              <a:t>and</a:t>
            </a:r>
            <a:r>
              <a:rPr lang="en-US" sz="2400" dirty="0" smtClean="0">
                <a:solidFill>
                  <a:srgbClr val="FFFFFF"/>
                </a:solidFill>
                <a:latin typeface="Carlito"/>
                <a:cs typeface="Carlito"/>
              </a:rPr>
              <a:t> </a:t>
            </a:r>
            <a:r>
              <a:rPr sz="2400" spc="-25" smtClean="0">
                <a:solidFill>
                  <a:srgbClr val="FFFFFF"/>
                </a:solidFill>
                <a:latin typeface="Carlito"/>
                <a:cs typeface="Carlito"/>
              </a:rPr>
              <a:t>kidney</a:t>
            </a:r>
            <a:r>
              <a:rPr sz="2400" spc="-25" dirty="0">
                <a:solidFill>
                  <a:srgbClr val="FFFFFF"/>
                </a:solidFill>
                <a:latin typeface="Carlito"/>
                <a:cs typeface="Carlito"/>
              </a:rPr>
              <a:t>.</a:t>
            </a:r>
            <a:endParaRPr sz="2400">
              <a:latin typeface="Carlito"/>
              <a:cs typeface="Carlito"/>
            </a:endParaRPr>
          </a:p>
          <a:p>
            <a:pPr marL="12700" algn="just">
              <a:lnSpc>
                <a:spcPct val="100000"/>
              </a:lnSpc>
            </a:pPr>
            <a:r>
              <a:rPr sz="2400" u="heavy" spc="-10" dirty="0">
                <a:solidFill>
                  <a:srgbClr val="FFFFFF"/>
                </a:solidFill>
                <a:uFill>
                  <a:solidFill>
                    <a:srgbClr val="FFFFFF"/>
                  </a:solidFill>
                </a:uFill>
                <a:latin typeface="Carlito"/>
                <a:cs typeface="Carlito"/>
              </a:rPr>
              <a:t>Structure</a:t>
            </a:r>
            <a:r>
              <a:rPr sz="2400" spc="-10" dirty="0">
                <a:solidFill>
                  <a:srgbClr val="FFFFFF"/>
                </a:solidFill>
                <a:latin typeface="Carlito"/>
                <a:cs typeface="Carlito"/>
              </a:rPr>
              <a:t>:</a:t>
            </a:r>
            <a:endParaRPr sz="2400">
              <a:latin typeface="Carlito"/>
              <a:cs typeface="Carlito"/>
            </a:endParaRPr>
          </a:p>
          <a:p>
            <a:pPr marL="12700" marR="345440" algn="just">
              <a:lnSpc>
                <a:spcPct val="100000"/>
              </a:lnSpc>
              <a:buChar char="-"/>
              <a:tabLst>
                <a:tab pos="187960" algn="l"/>
              </a:tabLst>
            </a:pPr>
            <a:r>
              <a:rPr sz="2400" spc="-5" dirty="0">
                <a:solidFill>
                  <a:srgbClr val="FFFFFF"/>
                </a:solidFill>
                <a:latin typeface="Carlito"/>
                <a:cs typeface="Carlito"/>
              </a:rPr>
              <a:t>The cells </a:t>
            </a:r>
            <a:r>
              <a:rPr sz="2400" spc="-10" dirty="0">
                <a:solidFill>
                  <a:srgbClr val="FFFFFF"/>
                </a:solidFill>
                <a:latin typeface="Carlito"/>
                <a:cs typeface="Carlito"/>
              </a:rPr>
              <a:t>are </a:t>
            </a:r>
            <a:r>
              <a:rPr sz="2400" dirty="0">
                <a:solidFill>
                  <a:srgbClr val="FFFFFF"/>
                </a:solidFill>
                <a:latin typeface="Carlito"/>
                <a:cs typeface="Carlito"/>
              </a:rPr>
              <a:t>cube shaped, </a:t>
            </a:r>
            <a:r>
              <a:rPr sz="2400" spc="-5" dirty="0">
                <a:solidFill>
                  <a:srgbClr val="FFFFFF"/>
                </a:solidFill>
                <a:latin typeface="Carlito"/>
                <a:cs typeface="Carlito"/>
              </a:rPr>
              <a:t>with </a:t>
            </a:r>
            <a:r>
              <a:rPr sz="2400" spc="-10" dirty="0">
                <a:solidFill>
                  <a:srgbClr val="FFFFFF"/>
                </a:solidFill>
                <a:latin typeface="Carlito"/>
                <a:cs typeface="Carlito"/>
              </a:rPr>
              <a:t>centrally  </a:t>
            </a:r>
            <a:r>
              <a:rPr sz="2400" spc="-5" dirty="0">
                <a:solidFill>
                  <a:srgbClr val="FFFFFF"/>
                </a:solidFill>
                <a:latin typeface="Carlito"/>
                <a:cs typeface="Carlito"/>
              </a:rPr>
              <a:t>placed </a:t>
            </a:r>
            <a:r>
              <a:rPr sz="2400" spc="-10" dirty="0">
                <a:solidFill>
                  <a:srgbClr val="FFFFFF"/>
                </a:solidFill>
                <a:latin typeface="Carlito"/>
                <a:cs typeface="Carlito"/>
              </a:rPr>
              <a:t>round </a:t>
            </a:r>
            <a:r>
              <a:rPr sz="2400" spc="-5" dirty="0">
                <a:solidFill>
                  <a:srgbClr val="FFFFFF"/>
                </a:solidFill>
                <a:latin typeface="Carlito"/>
                <a:cs typeface="Carlito"/>
              </a:rPr>
              <a:t>or spherical</a:t>
            </a:r>
            <a:r>
              <a:rPr sz="2400" spc="45" dirty="0">
                <a:solidFill>
                  <a:srgbClr val="FFFFFF"/>
                </a:solidFill>
                <a:latin typeface="Carlito"/>
                <a:cs typeface="Carlito"/>
              </a:rPr>
              <a:t> </a:t>
            </a:r>
            <a:r>
              <a:rPr sz="2400" spc="-5" dirty="0">
                <a:solidFill>
                  <a:srgbClr val="FFFFFF"/>
                </a:solidFill>
                <a:latin typeface="Carlito"/>
                <a:cs typeface="Carlito"/>
              </a:rPr>
              <a:t>nucleus.</a:t>
            </a:r>
            <a:endParaRPr sz="2400">
              <a:latin typeface="Carlito"/>
              <a:cs typeface="Carlito"/>
            </a:endParaRPr>
          </a:p>
          <a:p>
            <a:pPr marL="12700" algn="just">
              <a:lnSpc>
                <a:spcPct val="100000"/>
              </a:lnSpc>
            </a:pPr>
            <a:r>
              <a:rPr sz="2400" u="heavy" spc="-5" dirty="0">
                <a:solidFill>
                  <a:srgbClr val="FFFFFF"/>
                </a:solidFill>
                <a:uFill>
                  <a:solidFill>
                    <a:srgbClr val="FFFFFF"/>
                  </a:solidFill>
                </a:uFill>
                <a:latin typeface="Carlito"/>
                <a:cs typeface="Carlito"/>
              </a:rPr>
              <a:t>Functions</a:t>
            </a:r>
            <a:r>
              <a:rPr sz="2400" spc="-5" dirty="0">
                <a:solidFill>
                  <a:srgbClr val="FFFFFF"/>
                </a:solidFill>
                <a:latin typeface="Carlito"/>
                <a:cs typeface="Carlito"/>
              </a:rPr>
              <a:t>:</a:t>
            </a:r>
            <a:endParaRPr sz="2400">
              <a:latin typeface="Carlito"/>
              <a:cs typeface="Carlito"/>
            </a:endParaRPr>
          </a:p>
          <a:p>
            <a:pPr marL="187960" indent="-175260" algn="just">
              <a:lnSpc>
                <a:spcPct val="100000"/>
              </a:lnSpc>
              <a:buChar char="-"/>
              <a:tabLst>
                <a:tab pos="187960" algn="l"/>
              </a:tabLst>
            </a:pPr>
            <a:r>
              <a:rPr sz="2400" spc="-5" dirty="0">
                <a:solidFill>
                  <a:srgbClr val="FFFFFF"/>
                </a:solidFill>
                <a:latin typeface="Carlito"/>
                <a:cs typeface="Carlito"/>
              </a:rPr>
              <a:t>They </a:t>
            </a:r>
            <a:r>
              <a:rPr sz="2400" spc="-15" dirty="0">
                <a:solidFill>
                  <a:srgbClr val="FFFFFF"/>
                </a:solidFill>
                <a:latin typeface="Carlito"/>
                <a:cs typeface="Carlito"/>
              </a:rPr>
              <a:t>play </a:t>
            </a:r>
            <a:r>
              <a:rPr sz="2400" dirty="0">
                <a:solidFill>
                  <a:srgbClr val="FFFFFF"/>
                </a:solidFill>
                <a:latin typeface="Carlito"/>
                <a:cs typeface="Carlito"/>
              </a:rPr>
              <a:t>an </a:t>
            </a:r>
            <a:r>
              <a:rPr sz="2400" spc="-5" dirty="0">
                <a:solidFill>
                  <a:srgbClr val="FFFFFF"/>
                </a:solidFill>
                <a:latin typeface="Carlito"/>
                <a:cs typeface="Carlito"/>
              </a:rPr>
              <a:t>important </a:t>
            </a:r>
            <a:r>
              <a:rPr sz="2400" spc="-15" dirty="0">
                <a:solidFill>
                  <a:srgbClr val="FFFFFF"/>
                </a:solidFill>
                <a:latin typeface="Carlito"/>
                <a:cs typeface="Carlito"/>
              </a:rPr>
              <a:t>role </a:t>
            </a:r>
            <a:r>
              <a:rPr sz="2400">
                <a:solidFill>
                  <a:srgbClr val="FFFFFF"/>
                </a:solidFill>
                <a:latin typeface="Carlito"/>
                <a:cs typeface="Carlito"/>
              </a:rPr>
              <a:t>in</a:t>
            </a:r>
            <a:r>
              <a:rPr sz="2400" spc="55">
                <a:solidFill>
                  <a:srgbClr val="FFFFFF"/>
                </a:solidFill>
                <a:latin typeface="Carlito"/>
                <a:cs typeface="Carlito"/>
              </a:rPr>
              <a:t> </a:t>
            </a:r>
            <a:r>
              <a:rPr sz="2400" i="1" spc="-10" smtClean="0">
                <a:solidFill>
                  <a:srgbClr val="FFFFFF"/>
                </a:solidFill>
                <a:latin typeface="Carlito"/>
                <a:cs typeface="Carlito"/>
              </a:rPr>
              <a:t>absorption</a:t>
            </a:r>
            <a:r>
              <a:rPr lang="en-US" sz="2400" i="1" spc="-10" dirty="0" smtClean="0">
                <a:solidFill>
                  <a:srgbClr val="FFFFFF"/>
                </a:solidFill>
                <a:latin typeface="Carlito"/>
                <a:cs typeface="Carlito"/>
              </a:rPr>
              <a:t>  </a:t>
            </a:r>
            <a:r>
              <a:rPr sz="2400" smtClean="0">
                <a:solidFill>
                  <a:srgbClr val="FFFFFF"/>
                </a:solidFill>
                <a:latin typeface="Carlito"/>
                <a:cs typeface="Carlito"/>
              </a:rPr>
              <a:t>and</a:t>
            </a:r>
            <a:r>
              <a:rPr sz="2400" spc="10" smtClean="0">
                <a:solidFill>
                  <a:srgbClr val="FFFFFF"/>
                </a:solidFill>
                <a:latin typeface="Carlito"/>
                <a:cs typeface="Carlito"/>
              </a:rPr>
              <a:t> </a:t>
            </a:r>
            <a:r>
              <a:rPr sz="2400" i="1" spc="-10" dirty="0">
                <a:solidFill>
                  <a:srgbClr val="FFFFFF"/>
                </a:solidFill>
                <a:latin typeface="Carlito"/>
                <a:cs typeface="Carlito"/>
              </a:rPr>
              <a:t>secretion</a:t>
            </a:r>
            <a:r>
              <a:rPr sz="2400" spc="-10" dirty="0">
                <a:solidFill>
                  <a:srgbClr val="FFFFFF"/>
                </a:solidFill>
                <a:latin typeface="Carlito"/>
                <a:cs typeface="Carlito"/>
              </a:rPr>
              <a:t>.</a:t>
            </a:r>
            <a:endParaRPr sz="2400">
              <a:latin typeface="Carlito"/>
              <a:cs typeface="Carlito"/>
            </a:endParaRPr>
          </a:p>
        </p:txBody>
      </p:sp>
      <p:grpSp>
        <p:nvGrpSpPr>
          <p:cNvPr id="6" name="object 6"/>
          <p:cNvGrpSpPr/>
          <p:nvPr/>
        </p:nvGrpSpPr>
        <p:grpSpPr>
          <a:xfrm>
            <a:off x="5068823" y="1612391"/>
            <a:ext cx="3813175" cy="2164080"/>
            <a:chOff x="5068823" y="1612391"/>
            <a:chExt cx="3813175" cy="2164080"/>
          </a:xfrm>
        </p:grpSpPr>
        <p:sp>
          <p:nvSpPr>
            <p:cNvPr id="7" name="object 7"/>
            <p:cNvSpPr/>
            <p:nvPr/>
          </p:nvSpPr>
          <p:spPr>
            <a:xfrm>
              <a:off x="5068823" y="1612391"/>
              <a:ext cx="3813048" cy="216407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132831" y="1676399"/>
              <a:ext cx="3630167" cy="19812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113781" y="1657349"/>
              <a:ext cx="3668395" cy="2019300"/>
            </a:xfrm>
            <a:custGeom>
              <a:avLst/>
              <a:gdLst/>
              <a:ahLst/>
              <a:cxnLst/>
              <a:rect l="l" t="t" r="r" b="b"/>
              <a:pathLst>
                <a:path w="3668395" h="2019300">
                  <a:moveTo>
                    <a:pt x="0" y="2019300"/>
                  </a:moveTo>
                  <a:lnTo>
                    <a:pt x="3668267" y="2019300"/>
                  </a:lnTo>
                  <a:lnTo>
                    <a:pt x="3668267" y="0"/>
                  </a:lnTo>
                  <a:lnTo>
                    <a:pt x="0" y="0"/>
                  </a:lnTo>
                  <a:lnTo>
                    <a:pt x="0" y="2019300"/>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305800" cy="399415"/>
          </a:xfrm>
          <a:custGeom>
            <a:avLst/>
            <a:gdLst/>
            <a:ahLst/>
            <a:cxnLst/>
            <a:rect l="l" t="t" r="r" b="b"/>
            <a:pathLst>
              <a:path w="3659504" h="399415">
                <a:moveTo>
                  <a:pt x="0" y="399288"/>
                </a:moveTo>
                <a:lnTo>
                  <a:pt x="3659124" y="399288"/>
                </a:lnTo>
                <a:lnTo>
                  <a:pt x="3659124"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8227060" cy="321242"/>
          </a:xfrm>
          <a:prstGeom prst="rect">
            <a:avLst/>
          </a:prstGeom>
        </p:spPr>
        <p:txBody>
          <a:bodyPr vert="horz" wrap="square" lIns="0" tIns="13335" rIns="0" bIns="0" rtlCol="0">
            <a:spAutoFit/>
          </a:bodyPr>
          <a:lstStyle/>
          <a:p>
            <a:pPr marL="12700" algn="ctr">
              <a:lnSpc>
                <a:spcPct val="100000"/>
              </a:lnSpc>
              <a:spcBef>
                <a:spcPts val="105"/>
              </a:spcBef>
            </a:pPr>
            <a:r>
              <a:rPr b="0" u="none" spc="-5" dirty="0">
                <a:latin typeface="Carlito"/>
                <a:cs typeface="Carlito"/>
              </a:rPr>
              <a:t>SIMPLE </a:t>
            </a:r>
            <a:r>
              <a:rPr b="0" u="none" spc="-10" dirty="0">
                <a:latin typeface="Carlito"/>
                <a:cs typeface="Carlito"/>
              </a:rPr>
              <a:t>COLUMNAR</a:t>
            </a:r>
            <a:r>
              <a:rPr b="0" u="none" spc="400" dirty="0">
                <a:latin typeface="Carlito"/>
                <a:cs typeface="Carlito"/>
              </a:rPr>
              <a:t> </a:t>
            </a:r>
            <a:r>
              <a:rPr b="0" u="none" spc="-5" dirty="0">
                <a:latin typeface="Carlito"/>
                <a:cs typeface="Carlito"/>
              </a:rPr>
              <a:t>EPITHELIUM</a:t>
            </a:r>
          </a:p>
        </p:txBody>
      </p:sp>
      <p:sp>
        <p:nvSpPr>
          <p:cNvPr id="4" name="object 4"/>
          <p:cNvSpPr/>
          <p:nvPr/>
        </p:nvSpPr>
        <p:spPr>
          <a:xfrm>
            <a:off x="381000" y="1371600"/>
            <a:ext cx="5257800" cy="5181600"/>
          </a:xfrm>
          <a:custGeom>
            <a:avLst/>
            <a:gdLst/>
            <a:ahLst/>
            <a:cxnLst/>
            <a:rect l="l" t="t" r="r" b="b"/>
            <a:pathLst>
              <a:path w="4572000" h="2862579">
                <a:moveTo>
                  <a:pt x="0" y="2862072"/>
                </a:moveTo>
                <a:lnTo>
                  <a:pt x="4572000" y="2862072"/>
                </a:lnTo>
                <a:lnTo>
                  <a:pt x="4572000" y="0"/>
                </a:lnTo>
                <a:lnTo>
                  <a:pt x="0" y="0"/>
                </a:lnTo>
                <a:lnTo>
                  <a:pt x="0" y="2862072"/>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89634"/>
            <a:ext cx="4254500" cy="4814138"/>
          </a:xfrm>
          <a:prstGeom prst="rect">
            <a:avLst/>
          </a:prstGeom>
        </p:spPr>
        <p:txBody>
          <a:bodyPr vert="horz" wrap="square" lIns="0" tIns="12700" rIns="0" bIns="0" rtlCol="0">
            <a:spAutoFit/>
          </a:bodyPr>
          <a:lstStyle/>
          <a:p>
            <a:pPr marL="12700" algn="just">
              <a:lnSpc>
                <a:spcPct val="100000"/>
              </a:lnSpc>
              <a:spcBef>
                <a:spcPts val="100"/>
              </a:spcBef>
            </a:pPr>
            <a:r>
              <a:rPr sz="2400" u="heavy" spc="-5" dirty="0">
                <a:solidFill>
                  <a:srgbClr val="FFFFFF"/>
                </a:solidFill>
                <a:uFill>
                  <a:solidFill>
                    <a:srgbClr val="FFFFFF"/>
                  </a:solidFill>
                </a:uFill>
                <a:latin typeface="Carlito"/>
                <a:cs typeface="Carlito"/>
              </a:rPr>
              <a:t>Origin</a:t>
            </a:r>
            <a:r>
              <a:rPr sz="2400" spc="-5" dirty="0">
                <a:solidFill>
                  <a:srgbClr val="FFFFFF"/>
                </a:solidFill>
                <a:latin typeface="Carlito"/>
                <a:cs typeface="Carlito"/>
              </a:rPr>
              <a:t>:</a:t>
            </a:r>
            <a:endParaRPr sz="2400">
              <a:latin typeface="Carlito"/>
              <a:cs typeface="Carlito"/>
            </a:endParaRPr>
          </a:p>
          <a:p>
            <a:pPr marL="291465" indent="-279400" algn="just">
              <a:lnSpc>
                <a:spcPct val="100000"/>
              </a:lnSpc>
              <a:buChar char="-"/>
              <a:tabLst>
                <a:tab pos="291465" algn="l"/>
                <a:tab pos="292100" algn="l"/>
              </a:tabLst>
            </a:pPr>
            <a:r>
              <a:rPr sz="2400" dirty="0">
                <a:solidFill>
                  <a:srgbClr val="FFFFFF"/>
                </a:solidFill>
                <a:latin typeface="Carlito"/>
                <a:cs typeface="Carlito"/>
              </a:rPr>
              <a:t>It </a:t>
            </a:r>
            <a:r>
              <a:rPr sz="2400" spc="-15" dirty="0">
                <a:solidFill>
                  <a:srgbClr val="FFFFFF"/>
                </a:solidFill>
                <a:latin typeface="Carlito"/>
                <a:cs typeface="Carlito"/>
              </a:rPr>
              <a:t>makes </a:t>
            </a:r>
            <a:r>
              <a:rPr sz="2400" dirty="0">
                <a:solidFill>
                  <a:srgbClr val="FFFFFF"/>
                </a:solidFill>
                <a:latin typeface="Carlito"/>
                <a:cs typeface="Carlito"/>
              </a:rPr>
              <a:t>the </a:t>
            </a:r>
            <a:r>
              <a:rPr sz="2400" spc="-5" dirty="0">
                <a:solidFill>
                  <a:srgbClr val="FFFFFF"/>
                </a:solidFill>
                <a:latin typeface="Carlito"/>
                <a:cs typeface="Carlito"/>
              </a:rPr>
              <a:t>inner lining </a:t>
            </a:r>
            <a:r>
              <a:rPr sz="2400" spc="-5">
                <a:solidFill>
                  <a:srgbClr val="FFFFFF"/>
                </a:solidFill>
                <a:latin typeface="Carlito"/>
                <a:cs typeface="Carlito"/>
              </a:rPr>
              <a:t>of</a:t>
            </a:r>
            <a:r>
              <a:rPr sz="2400" spc="50">
                <a:solidFill>
                  <a:srgbClr val="FFFFFF"/>
                </a:solidFill>
                <a:latin typeface="Carlito"/>
                <a:cs typeface="Carlito"/>
              </a:rPr>
              <a:t> </a:t>
            </a:r>
            <a:r>
              <a:rPr sz="2400" spc="-5" smtClean="0">
                <a:solidFill>
                  <a:srgbClr val="FFFFFF"/>
                </a:solidFill>
                <a:latin typeface="Carlito"/>
                <a:cs typeface="Carlito"/>
              </a:rPr>
              <a:t>stomach,</a:t>
            </a:r>
            <a:r>
              <a:rPr sz="2400" spc="-10" smtClean="0">
                <a:solidFill>
                  <a:srgbClr val="FFFFFF"/>
                </a:solidFill>
                <a:latin typeface="Carlito"/>
                <a:cs typeface="Carlito"/>
              </a:rPr>
              <a:t>intestine </a:t>
            </a:r>
            <a:r>
              <a:rPr sz="2400" dirty="0">
                <a:solidFill>
                  <a:srgbClr val="FFFFFF"/>
                </a:solidFill>
                <a:latin typeface="Carlito"/>
                <a:cs typeface="Carlito"/>
              </a:rPr>
              <a:t>and </a:t>
            </a:r>
            <a:r>
              <a:rPr sz="2400" spc="-5" dirty="0">
                <a:solidFill>
                  <a:srgbClr val="FFFFFF"/>
                </a:solidFill>
                <a:latin typeface="Carlito"/>
                <a:cs typeface="Carlito"/>
              </a:rPr>
              <a:t>other </a:t>
            </a:r>
            <a:r>
              <a:rPr sz="2400" spc="-10" dirty="0">
                <a:solidFill>
                  <a:srgbClr val="FFFFFF"/>
                </a:solidFill>
                <a:latin typeface="Carlito"/>
                <a:cs typeface="Carlito"/>
              </a:rPr>
              <a:t>internal</a:t>
            </a:r>
            <a:r>
              <a:rPr sz="2400" spc="30" dirty="0">
                <a:solidFill>
                  <a:srgbClr val="FFFFFF"/>
                </a:solidFill>
                <a:latin typeface="Carlito"/>
                <a:cs typeface="Carlito"/>
              </a:rPr>
              <a:t> </a:t>
            </a:r>
            <a:r>
              <a:rPr sz="2400" spc="-10" dirty="0">
                <a:solidFill>
                  <a:srgbClr val="FFFFFF"/>
                </a:solidFill>
                <a:latin typeface="Carlito"/>
                <a:cs typeface="Carlito"/>
              </a:rPr>
              <a:t>organs.</a:t>
            </a:r>
            <a:endParaRPr sz="2400">
              <a:latin typeface="Carlito"/>
              <a:cs typeface="Carlito"/>
            </a:endParaRPr>
          </a:p>
          <a:p>
            <a:pPr marL="12700" algn="just">
              <a:lnSpc>
                <a:spcPct val="100000"/>
              </a:lnSpc>
            </a:pPr>
            <a:r>
              <a:rPr sz="2400" u="heavy" spc="-10" dirty="0">
                <a:solidFill>
                  <a:srgbClr val="FFFFFF"/>
                </a:solidFill>
                <a:uFill>
                  <a:solidFill>
                    <a:srgbClr val="FFFFFF"/>
                  </a:solidFill>
                </a:uFill>
                <a:latin typeface="Carlito"/>
                <a:cs typeface="Carlito"/>
              </a:rPr>
              <a:t>Structure</a:t>
            </a:r>
            <a:r>
              <a:rPr sz="2400" spc="-10" dirty="0">
                <a:solidFill>
                  <a:srgbClr val="FFFFFF"/>
                </a:solidFill>
                <a:latin typeface="Carlito"/>
                <a:cs typeface="Carlito"/>
              </a:rPr>
              <a:t>:</a:t>
            </a:r>
            <a:endParaRPr sz="2400">
              <a:latin typeface="Carlito"/>
              <a:cs typeface="Carlito"/>
            </a:endParaRPr>
          </a:p>
          <a:p>
            <a:pPr marL="299085" marR="5080" indent="-287020" algn="just">
              <a:lnSpc>
                <a:spcPct val="100000"/>
              </a:lnSpc>
              <a:buChar char="-"/>
              <a:tabLst>
                <a:tab pos="299085" algn="l"/>
                <a:tab pos="299720" algn="l"/>
              </a:tabLst>
            </a:pPr>
            <a:r>
              <a:rPr sz="2400" spc="-5" dirty="0">
                <a:solidFill>
                  <a:srgbClr val="FFFFFF"/>
                </a:solidFill>
                <a:latin typeface="Carlito"/>
                <a:cs typeface="Carlito"/>
              </a:rPr>
              <a:t>The cells </a:t>
            </a:r>
            <a:r>
              <a:rPr sz="2400" spc="-10" dirty="0">
                <a:solidFill>
                  <a:srgbClr val="FFFFFF"/>
                </a:solidFill>
                <a:latin typeface="Carlito"/>
                <a:cs typeface="Carlito"/>
              </a:rPr>
              <a:t>are tall, pillar-like </a:t>
            </a:r>
            <a:r>
              <a:rPr sz="2400" spc="-5" dirty="0">
                <a:solidFill>
                  <a:srgbClr val="FFFFFF"/>
                </a:solidFill>
                <a:latin typeface="Carlito"/>
                <a:cs typeface="Carlito"/>
              </a:rPr>
              <a:t>with </a:t>
            </a:r>
            <a:r>
              <a:rPr sz="2400" spc="-10" dirty="0">
                <a:solidFill>
                  <a:srgbClr val="FFFFFF"/>
                </a:solidFill>
                <a:latin typeface="Carlito"/>
                <a:cs typeface="Carlito"/>
              </a:rPr>
              <a:t>anterior  free </a:t>
            </a:r>
            <a:r>
              <a:rPr sz="2400" dirty="0">
                <a:solidFill>
                  <a:srgbClr val="FFFFFF"/>
                </a:solidFill>
                <a:latin typeface="Carlito"/>
                <a:cs typeface="Carlito"/>
              </a:rPr>
              <a:t>end </a:t>
            </a:r>
            <a:r>
              <a:rPr sz="2400" spc="-5" dirty="0">
                <a:solidFill>
                  <a:srgbClr val="FFFFFF"/>
                </a:solidFill>
                <a:latin typeface="Carlito"/>
                <a:cs typeface="Carlito"/>
              </a:rPr>
              <a:t>that is </a:t>
            </a:r>
            <a:r>
              <a:rPr sz="2400" spc="-10" dirty="0">
                <a:solidFill>
                  <a:srgbClr val="FFFFFF"/>
                </a:solidFill>
                <a:latin typeface="Carlito"/>
                <a:cs typeface="Carlito"/>
              </a:rPr>
              <a:t>broader </a:t>
            </a:r>
            <a:r>
              <a:rPr sz="2400" dirty="0">
                <a:solidFill>
                  <a:srgbClr val="FFFFFF"/>
                </a:solidFill>
                <a:latin typeface="Carlito"/>
                <a:cs typeface="Carlito"/>
              </a:rPr>
              <a:t>than the </a:t>
            </a:r>
            <a:r>
              <a:rPr sz="2400" spc="-10" dirty="0">
                <a:solidFill>
                  <a:srgbClr val="FFFFFF"/>
                </a:solidFill>
                <a:latin typeface="Carlito"/>
                <a:cs typeface="Carlito"/>
              </a:rPr>
              <a:t>posterior  narrow </a:t>
            </a:r>
            <a:r>
              <a:rPr sz="2400" dirty="0">
                <a:solidFill>
                  <a:srgbClr val="FFFFFF"/>
                </a:solidFill>
                <a:latin typeface="Carlito"/>
                <a:cs typeface="Carlito"/>
              </a:rPr>
              <a:t>end </a:t>
            </a:r>
            <a:r>
              <a:rPr sz="2400" spc="-10" dirty="0">
                <a:solidFill>
                  <a:srgbClr val="FFFFFF"/>
                </a:solidFill>
                <a:latin typeface="Carlito"/>
                <a:cs typeface="Carlito"/>
              </a:rPr>
              <a:t>resting </a:t>
            </a:r>
            <a:r>
              <a:rPr sz="2400" spc="-5" dirty="0">
                <a:solidFill>
                  <a:srgbClr val="FFFFFF"/>
                </a:solidFill>
                <a:latin typeface="Carlito"/>
                <a:cs typeface="Carlito"/>
              </a:rPr>
              <a:t>on </a:t>
            </a:r>
            <a:r>
              <a:rPr sz="2400" dirty="0">
                <a:solidFill>
                  <a:srgbClr val="FFFFFF"/>
                </a:solidFill>
                <a:latin typeface="Carlito"/>
                <a:cs typeface="Carlito"/>
              </a:rPr>
              <a:t>the </a:t>
            </a:r>
            <a:r>
              <a:rPr sz="2400" spc="-5" dirty="0">
                <a:solidFill>
                  <a:srgbClr val="FFFFFF"/>
                </a:solidFill>
                <a:latin typeface="Carlito"/>
                <a:cs typeface="Carlito"/>
              </a:rPr>
              <a:t>basement  membrane.</a:t>
            </a:r>
            <a:endParaRPr sz="2400">
              <a:latin typeface="Carlito"/>
              <a:cs typeface="Carlito"/>
            </a:endParaRPr>
          </a:p>
          <a:p>
            <a:pPr marL="299085" indent="-287020" algn="just">
              <a:lnSpc>
                <a:spcPct val="100000"/>
              </a:lnSpc>
              <a:buChar char="-"/>
              <a:tabLst>
                <a:tab pos="299085" algn="l"/>
                <a:tab pos="299720" algn="l"/>
              </a:tabLst>
            </a:pPr>
            <a:r>
              <a:rPr sz="2400" spc="-5" dirty="0">
                <a:solidFill>
                  <a:srgbClr val="FFFFFF"/>
                </a:solidFill>
                <a:latin typeface="Carlito"/>
                <a:cs typeface="Carlito"/>
              </a:rPr>
              <a:t>Nucleus is </a:t>
            </a:r>
            <a:r>
              <a:rPr sz="2400" spc="-10" dirty="0">
                <a:solidFill>
                  <a:srgbClr val="FFFFFF"/>
                </a:solidFill>
                <a:latin typeface="Carlito"/>
                <a:cs typeface="Carlito"/>
              </a:rPr>
              <a:t>oval </a:t>
            </a:r>
            <a:r>
              <a:rPr sz="2400" spc="-5" dirty="0">
                <a:solidFill>
                  <a:srgbClr val="FFFFFF"/>
                </a:solidFill>
                <a:latin typeface="Carlito"/>
                <a:cs typeface="Carlito"/>
              </a:rPr>
              <a:t>or </a:t>
            </a:r>
            <a:r>
              <a:rPr sz="2400" spc="-10" dirty="0">
                <a:solidFill>
                  <a:srgbClr val="FFFFFF"/>
                </a:solidFill>
                <a:latin typeface="Carlito"/>
                <a:cs typeface="Carlito"/>
              </a:rPr>
              <a:t>elliptical </a:t>
            </a:r>
            <a:r>
              <a:rPr sz="2400" dirty="0">
                <a:solidFill>
                  <a:srgbClr val="FFFFFF"/>
                </a:solidFill>
                <a:latin typeface="Carlito"/>
                <a:cs typeface="Carlito"/>
              </a:rPr>
              <a:t>and </a:t>
            </a:r>
            <a:r>
              <a:rPr sz="2400" spc="-5" dirty="0">
                <a:solidFill>
                  <a:srgbClr val="FFFFFF"/>
                </a:solidFill>
                <a:latin typeface="Carlito"/>
                <a:cs typeface="Carlito"/>
              </a:rPr>
              <a:t>is</a:t>
            </a:r>
            <a:r>
              <a:rPr sz="2400" spc="80" dirty="0">
                <a:solidFill>
                  <a:srgbClr val="FFFFFF"/>
                </a:solidFill>
                <a:latin typeface="Carlito"/>
                <a:cs typeface="Carlito"/>
              </a:rPr>
              <a:t> </a:t>
            </a:r>
            <a:r>
              <a:rPr sz="2400" spc="-5" dirty="0">
                <a:solidFill>
                  <a:srgbClr val="FFFFFF"/>
                </a:solidFill>
                <a:latin typeface="Carlito"/>
                <a:cs typeface="Carlito"/>
              </a:rPr>
              <a:t>placed</a:t>
            </a:r>
            <a:endParaRPr sz="2400">
              <a:latin typeface="Carlito"/>
              <a:cs typeface="Carlito"/>
            </a:endParaRPr>
          </a:p>
          <a:p>
            <a:pPr marL="299085" algn="just">
              <a:lnSpc>
                <a:spcPct val="100000"/>
              </a:lnSpc>
              <a:spcBef>
                <a:spcPts val="5"/>
              </a:spcBef>
            </a:pPr>
            <a:r>
              <a:rPr sz="2400" spc="-5" dirty="0">
                <a:solidFill>
                  <a:srgbClr val="FFFFFF"/>
                </a:solidFill>
                <a:latin typeface="Carlito"/>
                <a:cs typeface="Carlito"/>
              </a:rPr>
              <a:t>near </a:t>
            </a:r>
            <a:r>
              <a:rPr sz="2400" dirty="0">
                <a:solidFill>
                  <a:srgbClr val="FFFFFF"/>
                </a:solidFill>
                <a:latin typeface="Carlito"/>
                <a:cs typeface="Carlito"/>
              </a:rPr>
              <a:t>the </a:t>
            </a:r>
            <a:r>
              <a:rPr sz="2400" spc="-5" dirty="0">
                <a:solidFill>
                  <a:srgbClr val="FFFFFF"/>
                </a:solidFill>
                <a:latin typeface="Carlito"/>
                <a:cs typeface="Carlito"/>
              </a:rPr>
              <a:t>basal</a:t>
            </a:r>
            <a:r>
              <a:rPr sz="2400" dirty="0">
                <a:solidFill>
                  <a:srgbClr val="FFFFFF"/>
                </a:solidFill>
                <a:latin typeface="Carlito"/>
                <a:cs typeface="Carlito"/>
              </a:rPr>
              <a:t> end</a:t>
            </a:r>
            <a:endParaRPr sz="2400">
              <a:latin typeface="Carlito"/>
              <a:cs typeface="Carlito"/>
            </a:endParaRPr>
          </a:p>
        </p:txBody>
      </p:sp>
      <p:grpSp>
        <p:nvGrpSpPr>
          <p:cNvPr id="6" name="object 6"/>
          <p:cNvGrpSpPr/>
          <p:nvPr/>
        </p:nvGrpSpPr>
        <p:grpSpPr>
          <a:xfrm>
            <a:off x="5269991" y="1307591"/>
            <a:ext cx="3560445" cy="3045460"/>
            <a:chOff x="5269991" y="1307591"/>
            <a:chExt cx="3560445" cy="3045460"/>
          </a:xfrm>
        </p:grpSpPr>
        <p:sp>
          <p:nvSpPr>
            <p:cNvPr id="7" name="object 7"/>
            <p:cNvSpPr/>
            <p:nvPr/>
          </p:nvSpPr>
          <p:spPr>
            <a:xfrm>
              <a:off x="5269991" y="1307591"/>
              <a:ext cx="3560064" cy="3044951"/>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333999" y="1371599"/>
              <a:ext cx="3377184" cy="2862072"/>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314949" y="1352549"/>
              <a:ext cx="3415665" cy="2900680"/>
            </a:xfrm>
            <a:custGeom>
              <a:avLst/>
              <a:gdLst/>
              <a:ahLst/>
              <a:cxnLst/>
              <a:rect l="l" t="t" r="r" b="b"/>
              <a:pathLst>
                <a:path w="3415665" h="2900679">
                  <a:moveTo>
                    <a:pt x="0" y="2900172"/>
                  </a:moveTo>
                  <a:lnTo>
                    <a:pt x="3415284" y="2900172"/>
                  </a:lnTo>
                  <a:lnTo>
                    <a:pt x="3415284" y="0"/>
                  </a:lnTo>
                  <a:lnTo>
                    <a:pt x="0" y="0"/>
                  </a:lnTo>
                  <a:lnTo>
                    <a:pt x="0" y="2900172"/>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305800" cy="399415"/>
          </a:xfrm>
          <a:custGeom>
            <a:avLst/>
            <a:gdLst/>
            <a:ahLst/>
            <a:cxnLst/>
            <a:rect l="l" t="t" r="r" b="b"/>
            <a:pathLst>
              <a:path w="3799840" h="399415">
                <a:moveTo>
                  <a:pt x="0" y="399288"/>
                </a:moveTo>
                <a:lnTo>
                  <a:pt x="3799332" y="399288"/>
                </a:lnTo>
                <a:lnTo>
                  <a:pt x="3799332"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8150860" cy="321242"/>
          </a:xfrm>
          <a:prstGeom prst="rect">
            <a:avLst/>
          </a:prstGeom>
        </p:spPr>
        <p:txBody>
          <a:bodyPr vert="horz" wrap="square" lIns="0" tIns="13335" rIns="0" bIns="0" rtlCol="0">
            <a:spAutoFit/>
          </a:bodyPr>
          <a:lstStyle/>
          <a:p>
            <a:pPr marL="12700" algn="ctr">
              <a:lnSpc>
                <a:spcPct val="100000"/>
              </a:lnSpc>
              <a:spcBef>
                <a:spcPts val="105"/>
              </a:spcBef>
            </a:pPr>
            <a:r>
              <a:rPr u="none" spc="-25" dirty="0"/>
              <a:t>CILIATED </a:t>
            </a:r>
            <a:r>
              <a:rPr u="none" spc="-10" dirty="0">
                <a:latin typeface="Carlito"/>
                <a:cs typeface="Carlito"/>
              </a:rPr>
              <a:t>COLUMNAR</a:t>
            </a:r>
            <a:r>
              <a:rPr u="none" dirty="0">
                <a:latin typeface="Carlito"/>
                <a:cs typeface="Carlito"/>
              </a:rPr>
              <a:t> </a:t>
            </a:r>
            <a:r>
              <a:rPr u="none" spc="-5" dirty="0">
                <a:latin typeface="Carlito"/>
                <a:cs typeface="Carlito"/>
              </a:rPr>
              <a:t>EPITHELIUM</a:t>
            </a:r>
          </a:p>
        </p:txBody>
      </p:sp>
      <p:sp>
        <p:nvSpPr>
          <p:cNvPr id="4" name="object 4"/>
          <p:cNvSpPr/>
          <p:nvPr/>
        </p:nvSpPr>
        <p:spPr>
          <a:xfrm>
            <a:off x="381000" y="1295400"/>
            <a:ext cx="5791200" cy="5257800"/>
          </a:xfrm>
          <a:custGeom>
            <a:avLst/>
            <a:gdLst/>
            <a:ahLst/>
            <a:cxnLst/>
            <a:rect l="l" t="t" r="r" b="b"/>
            <a:pathLst>
              <a:path w="4572000" h="5078095">
                <a:moveTo>
                  <a:pt x="0" y="5077968"/>
                </a:moveTo>
                <a:lnTo>
                  <a:pt x="4572000" y="5077968"/>
                </a:lnTo>
                <a:lnTo>
                  <a:pt x="4572000" y="0"/>
                </a:lnTo>
                <a:lnTo>
                  <a:pt x="0" y="0"/>
                </a:lnTo>
                <a:lnTo>
                  <a:pt x="0" y="5077968"/>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13434"/>
            <a:ext cx="5636260" cy="5245026"/>
          </a:xfrm>
          <a:prstGeom prst="rect">
            <a:avLst/>
          </a:prstGeom>
        </p:spPr>
        <p:txBody>
          <a:bodyPr vert="horz" wrap="square" lIns="0" tIns="12700" rIns="0" bIns="0" rtlCol="0">
            <a:spAutoFit/>
          </a:bodyPr>
          <a:lstStyle/>
          <a:p>
            <a:pPr marL="12700" algn="just">
              <a:lnSpc>
                <a:spcPct val="100000"/>
              </a:lnSpc>
              <a:spcBef>
                <a:spcPts val="100"/>
              </a:spcBef>
            </a:pPr>
            <a:r>
              <a:rPr sz="2000" u="heavy" spc="-5" dirty="0">
                <a:solidFill>
                  <a:srgbClr val="FFFFFF"/>
                </a:solidFill>
                <a:uFill>
                  <a:solidFill>
                    <a:srgbClr val="FFFFFF"/>
                  </a:solidFill>
                </a:uFill>
                <a:latin typeface="Carlito"/>
                <a:cs typeface="Carlito"/>
              </a:rPr>
              <a:t>Origin</a:t>
            </a:r>
            <a:r>
              <a:rPr sz="2000" spc="-5" dirty="0">
                <a:solidFill>
                  <a:srgbClr val="FFFFFF"/>
                </a:solidFill>
                <a:latin typeface="Carlito"/>
                <a:cs typeface="Carlito"/>
              </a:rPr>
              <a:t>:</a:t>
            </a:r>
            <a:endParaRPr sz="2000">
              <a:latin typeface="Carlito"/>
              <a:cs typeface="Carlito"/>
            </a:endParaRPr>
          </a:p>
          <a:p>
            <a:pPr marL="187960" indent="-175260" algn="just">
              <a:lnSpc>
                <a:spcPct val="100000"/>
              </a:lnSpc>
              <a:buChar char="-"/>
              <a:tabLst>
                <a:tab pos="187960" algn="l"/>
              </a:tabLst>
            </a:pPr>
            <a:r>
              <a:rPr sz="2000" dirty="0">
                <a:solidFill>
                  <a:srgbClr val="FFFFFF"/>
                </a:solidFill>
                <a:latin typeface="Carlito"/>
                <a:cs typeface="Carlito"/>
              </a:rPr>
              <a:t>It </a:t>
            </a:r>
            <a:r>
              <a:rPr sz="2000" spc="-5" dirty="0">
                <a:solidFill>
                  <a:srgbClr val="FFFFFF"/>
                </a:solidFill>
                <a:latin typeface="Carlito"/>
                <a:cs typeface="Carlito"/>
              </a:rPr>
              <a:t>is </a:t>
            </a:r>
            <a:r>
              <a:rPr sz="2000" spc="-10" dirty="0">
                <a:solidFill>
                  <a:srgbClr val="FFFFFF"/>
                </a:solidFill>
                <a:latin typeface="Carlito"/>
                <a:cs typeface="Carlito"/>
              </a:rPr>
              <a:t>found </a:t>
            </a:r>
            <a:r>
              <a:rPr sz="2000" dirty="0">
                <a:solidFill>
                  <a:srgbClr val="FFFFFF"/>
                </a:solidFill>
                <a:latin typeface="Carlito"/>
                <a:cs typeface="Carlito"/>
              </a:rPr>
              <a:t>in the </a:t>
            </a:r>
            <a:r>
              <a:rPr sz="2000" spc="-5" dirty="0">
                <a:solidFill>
                  <a:srgbClr val="FFFFFF"/>
                </a:solidFill>
                <a:latin typeface="Carlito"/>
                <a:cs typeface="Carlito"/>
              </a:rPr>
              <a:t>upper </a:t>
            </a:r>
            <a:r>
              <a:rPr sz="2000" spc="-15" dirty="0">
                <a:solidFill>
                  <a:srgbClr val="FFFFFF"/>
                </a:solidFill>
                <a:latin typeface="Carlito"/>
                <a:cs typeface="Carlito"/>
              </a:rPr>
              <a:t>respiratory</a:t>
            </a:r>
            <a:r>
              <a:rPr sz="2000" spc="25" dirty="0">
                <a:solidFill>
                  <a:srgbClr val="FFFFFF"/>
                </a:solidFill>
                <a:latin typeface="Carlito"/>
                <a:cs typeface="Carlito"/>
              </a:rPr>
              <a:t> </a:t>
            </a:r>
            <a:r>
              <a:rPr sz="2000" spc="-10" dirty="0">
                <a:solidFill>
                  <a:srgbClr val="FFFFFF"/>
                </a:solidFill>
                <a:latin typeface="Carlito"/>
                <a:cs typeface="Carlito"/>
              </a:rPr>
              <a:t>tract,</a:t>
            </a:r>
            <a:endParaRPr sz="2000">
              <a:latin typeface="Carlito"/>
              <a:cs typeface="Carlito"/>
            </a:endParaRPr>
          </a:p>
          <a:p>
            <a:pPr marL="12700" algn="just">
              <a:lnSpc>
                <a:spcPct val="100000"/>
              </a:lnSpc>
            </a:pPr>
            <a:r>
              <a:rPr sz="2000" spc="-10" dirty="0">
                <a:solidFill>
                  <a:srgbClr val="FFFFFF"/>
                </a:solidFill>
                <a:latin typeface="Carlito"/>
                <a:cs typeface="Carlito"/>
              </a:rPr>
              <a:t>fallopian </a:t>
            </a:r>
            <a:r>
              <a:rPr sz="2000" dirty="0">
                <a:solidFill>
                  <a:srgbClr val="FFFFFF"/>
                </a:solidFill>
                <a:latin typeface="Carlito"/>
                <a:cs typeface="Carlito"/>
              </a:rPr>
              <a:t>tube </a:t>
            </a:r>
            <a:r>
              <a:rPr sz="2000" spc="-5" dirty="0">
                <a:solidFill>
                  <a:srgbClr val="FFFFFF"/>
                </a:solidFill>
                <a:latin typeface="Carlito"/>
                <a:cs typeface="Carlito"/>
              </a:rPr>
              <a:t>of</a:t>
            </a:r>
            <a:r>
              <a:rPr sz="2000" spc="35" dirty="0">
                <a:solidFill>
                  <a:srgbClr val="FFFFFF"/>
                </a:solidFill>
                <a:latin typeface="Carlito"/>
                <a:cs typeface="Carlito"/>
              </a:rPr>
              <a:t> </a:t>
            </a:r>
            <a:r>
              <a:rPr sz="2000" spc="-10" dirty="0">
                <a:solidFill>
                  <a:srgbClr val="FFFFFF"/>
                </a:solidFill>
                <a:latin typeface="Carlito"/>
                <a:cs typeface="Carlito"/>
              </a:rPr>
              <a:t>vertebrates.</a:t>
            </a:r>
            <a:endParaRPr sz="2000">
              <a:latin typeface="Carlito"/>
              <a:cs typeface="Carlito"/>
            </a:endParaRPr>
          </a:p>
          <a:p>
            <a:pPr marL="12700" algn="just">
              <a:lnSpc>
                <a:spcPct val="100000"/>
              </a:lnSpc>
            </a:pPr>
            <a:r>
              <a:rPr sz="2000" u="heavy" spc="-10" dirty="0">
                <a:solidFill>
                  <a:srgbClr val="FFFFFF"/>
                </a:solidFill>
                <a:uFill>
                  <a:solidFill>
                    <a:srgbClr val="FFFFFF"/>
                  </a:solidFill>
                </a:uFill>
                <a:latin typeface="Carlito"/>
                <a:cs typeface="Carlito"/>
              </a:rPr>
              <a:t>Structure</a:t>
            </a:r>
            <a:r>
              <a:rPr sz="2000" spc="-10" dirty="0">
                <a:solidFill>
                  <a:srgbClr val="FFFFFF"/>
                </a:solidFill>
                <a:latin typeface="Carlito"/>
                <a:cs typeface="Carlito"/>
              </a:rPr>
              <a:t>:</a:t>
            </a:r>
            <a:endParaRPr sz="2000">
              <a:latin typeface="Carlito"/>
              <a:cs typeface="Carlito"/>
            </a:endParaRPr>
          </a:p>
          <a:p>
            <a:pPr marL="299085" marR="149225" indent="-287020" algn="just">
              <a:lnSpc>
                <a:spcPct val="100000"/>
              </a:lnSpc>
              <a:buChar char="-"/>
              <a:tabLst>
                <a:tab pos="299085" algn="l"/>
                <a:tab pos="299720" algn="l"/>
              </a:tabLst>
            </a:pPr>
            <a:r>
              <a:rPr sz="2000" spc="-5" dirty="0">
                <a:solidFill>
                  <a:srgbClr val="FFFFFF"/>
                </a:solidFill>
                <a:latin typeface="Carlito"/>
                <a:cs typeface="Carlito"/>
              </a:rPr>
              <a:t>The cells </a:t>
            </a:r>
            <a:r>
              <a:rPr sz="2000" spc="-10" dirty="0">
                <a:solidFill>
                  <a:srgbClr val="FFFFFF"/>
                </a:solidFill>
                <a:latin typeface="Carlito"/>
                <a:cs typeface="Carlito"/>
              </a:rPr>
              <a:t>are tall, pillar-like </a:t>
            </a:r>
            <a:r>
              <a:rPr sz="2000" spc="-5" dirty="0">
                <a:solidFill>
                  <a:srgbClr val="FFFFFF"/>
                </a:solidFill>
                <a:latin typeface="Carlito"/>
                <a:cs typeface="Carlito"/>
              </a:rPr>
              <a:t>with </a:t>
            </a:r>
            <a:r>
              <a:rPr sz="2000" spc="-10" dirty="0">
                <a:solidFill>
                  <a:srgbClr val="FFFFFF"/>
                </a:solidFill>
                <a:latin typeface="Carlito"/>
                <a:cs typeface="Carlito"/>
              </a:rPr>
              <a:t>anterior  free </a:t>
            </a:r>
            <a:r>
              <a:rPr sz="2000" dirty="0">
                <a:solidFill>
                  <a:srgbClr val="FFFFFF"/>
                </a:solidFill>
                <a:latin typeface="Carlito"/>
                <a:cs typeface="Carlito"/>
              </a:rPr>
              <a:t>end </a:t>
            </a:r>
            <a:r>
              <a:rPr sz="2000" spc="-5" dirty="0">
                <a:solidFill>
                  <a:srgbClr val="FFFFFF"/>
                </a:solidFill>
                <a:latin typeface="Carlito"/>
                <a:cs typeface="Carlito"/>
              </a:rPr>
              <a:t>that is </a:t>
            </a:r>
            <a:r>
              <a:rPr sz="2000" spc="-10" dirty="0">
                <a:solidFill>
                  <a:srgbClr val="FFFFFF"/>
                </a:solidFill>
                <a:latin typeface="Carlito"/>
                <a:cs typeface="Carlito"/>
              </a:rPr>
              <a:t>broader </a:t>
            </a:r>
            <a:r>
              <a:rPr sz="2000" dirty="0">
                <a:solidFill>
                  <a:srgbClr val="FFFFFF"/>
                </a:solidFill>
                <a:latin typeface="Carlito"/>
                <a:cs typeface="Carlito"/>
              </a:rPr>
              <a:t>than the </a:t>
            </a:r>
            <a:r>
              <a:rPr sz="2000" spc="-10" dirty="0">
                <a:solidFill>
                  <a:srgbClr val="FFFFFF"/>
                </a:solidFill>
                <a:latin typeface="Carlito"/>
                <a:cs typeface="Carlito"/>
              </a:rPr>
              <a:t>posterior  narrow </a:t>
            </a:r>
            <a:r>
              <a:rPr sz="2000" dirty="0">
                <a:solidFill>
                  <a:srgbClr val="FFFFFF"/>
                </a:solidFill>
                <a:latin typeface="Carlito"/>
                <a:cs typeface="Carlito"/>
              </a:rPr>
              <a:t>end </a:t>
            </a:r>
            <a:r>
              <a:rPr sz="2000" spc="-10" dirty="0">
                <a:solidFill>
                  <a:srgbClr val="FFFFFF"/>
                </a:solidFill>
                <a:latin typeface="Carlito"/>
                <a:cs typeface="Carlito"/>
              </a:rPr>
              <a:t>resting </a:t>
            </a:r>
            <a:r>
              <a:rPr sz="2000" spc="-5" dirty="0">
                <a:solidFill>
                  <a:srgbClr val="FFFFFF"/>
                </a:solidFill>
                <a:latin typeface="Carlito"/>
                <a:cs typeface="Carlito"/>
              </a:rPr>
              <a:t>on </a:t>
            </a:r>
            <a:r>
              <a:rPr sz="2000" dirty="0">
                <a:solidFill>
                  <a:srgbClr val="FFFFFF"/>
                </a:solidFill>
                <a:latin typeface="Carlito"/>
                <a:cs typeface="Carlito"/>
              </a:rPr>
              <a:t>the </a:t>
            </a:r>
            <a:r>
              <a:rPr sz="2000" spc="-5" dirty="0">
                <a:solidFill>
                  <a:srgbClr val="FFFFFF"/>
                </a:solidFill>
                <a:latin typeface="Carlito"/>
                <a:cs typeface="Carlito"/>
              </a:rPr>
              <a:t>basement  membrane.</a:t>
            </a:r>
            <a:endParaRPr sz="2000">
              <a:latin typeface="Carlito"/>
              <a:cs typeface="Carlito"/>
            </a:endParaRPr>
          </a:p>
          <a:p>
            <a:pPr marL="299085" marR="88900" indent="-287020" algn="just">
              <a:lnSpc>
                <a:spcPct val="100000"/>
              </a:lnSpc>
              <a:buChar char="-"/>
              <a:tabLst>
                <a:tab pos="299085" algn="l"/>
                <a:tab pos="299720" algn="l"/>
              </a:tabLst>
            </a:pPr>
            <a:r>
              <a:rPr sz="2000" spc="-5" dirty="0">
                <a:solidFill>
                  <a:srgbClr val="FFFFFF"/>
                </a:solidFill>
                <a:latin typeface="Carlito"/>
                <a:cs typeface="Carlito"/>
              </a:rPr>
              <a:t>The </a:t>
            </a:r>
            <a:r>
              <a:rPr sz="2000" spc="-10" dirty="0">
                <a:solidFill>
                  <a:srgbClr val="FFFFFF"/>
                </a:solidFill>
                <a:latin typeface="Carlito"/>
                <a:cs typeface="Carlito"/>
              </a:rPr>
              <a:t>anterior free </a:t>
            </a:r>
            <a:r>
              <a:rPr sz="2000" dirty="0">
                <a:solidFill>
                  <a:srgbClr val="FFFFFF"/>
                </a:solidFill>
                <a:latin typeface="Carlito"/>
                <a:cs typeface="Carlito"/>
              </a:rPr>
              <a:t>end </a:t>
            </a:r>
            <a:r>
              <a:rPr sz="2000" spc="-10" dirty="0">
                <a:solidFill>
                  <a:srgbClr val="FFFFFF"/>
                </a:solidFill>
                <a:latin typeface="Carlito"/>
                <a:cs typeface="Carlito"/>
              </a:rPr>
              <a:t>shows </a:t>
            </a:r>
            <a:r>
              <a:rPr sz="2000" spc="-5" dirty="0">
                <a:solidFill>
                  <a:srgbClr val="FFFFFF"/>
                </a:solidFill>
                <a:latin typeface="Carlito"/>
                <a:cs typeface="Carlito"/>
              </a:rPr>
              <a:t>presence of  </a:t>
            </a:r>
            <a:r>
              <a:rPr sz="2000" spc="-10" dirty="0">
                <a:solidFill>
                  <a:srgbClr val="FFFFFF"/>
                </a:solidFill>
                <a:latin typeface="Carlito"/>
                <a:cs typeface="Carlito"/>
              </a:rPr>
              <a:t>large </a:t>
            </a:r>
            <a:r>
              <a:rPr sz="2000" spc="-5" dirty="0">
                <a:solidFill>
                  <a:srgbClr val="FFFFFF"/>
                </a:solidFill>
                <a:latin typeface="Carlito"/>
                <a:cs typeface="Carlito"/>
              </a:rPr>
              <a:t>number of </a:t>
            </a:r>
            <a:r>
              <a:rPr sz="2000" dirty="0">
                <a:solidFill>
                  <a:srgbClr val="FFFFFF"/>
                </a:solidFill>
                <a:latin typeface="Carlito"/>
                <a:cs typeface="Carlito"/>
              </a:rPr>
              <a:t>thin </a:t>
            </a:r>
            <a:r>
              <a:rPr sz="2000" b="1" spc="-10" dirty="0">
                <a:solidFill>
                  <a:srgbClr val="FFFFFF"/>
                </a:solidFill>
                <a:latin typeface="Carlito"/>
                <a:cs typeface="Carlito"/>
              </a:rPr>
              <a:t>protoplasmic  extension </a:t>
            </a:r>
            <a:r>
              <a:rPr sz="2000" spc="-10" dirty="0">
                <a:solidFill>
                  <a:srgbClr val="FFFFFF"/>
                </a:solidFill>
                <a:latin typeface="Carlito"/>
                <a:cs typeface="Carlito"/>
              </a:rPr>
              <a:t>called </a:t>
            </a:r>
            <a:r>
              <a:rPr sz="2000" b="1" spc="-5" dirty="0">
                <a:solidFill>
                  <a:srgbClr val="FFFFFF"/>
                </a:solidFill>
                <a:latin typeface="Carlito"/>
                <a:cs typeface="Carlito"/>
              </a:rPr>
              <a:t>cilia</a:t>
            </a:r>
            <a:r>
              <a:rPr sz="2000" spc="-5" dirty="0">
                <a:solidFill>
                  <a:srgbClr val="FFFFFF"/>
                </a:solidFill>
                <a:latin typeface="Carlito"/>
                <a:cs typeface="Carlito"/>
              </a:rPr>
              <a:t>, which </a:t>
            </a:r>
            <a:r>
              <a:rPr sz="2000" spc="-10" dirty="0">
                <a:solidFill>
                  <a:srgbClr val="FFFFFF"/>
                </a:solidFill>
                <a:latin typeface="Carlito"/>
                <a:cs typeface="Carlito"/>
              </a:rPr>
              <a:t>are </a:t>
            </a:r>
            <a:r>
              <a:rPr sz="2000" dirty="0">
                <a:solidFill>
                  <a:srgbClr val="FFFFFF"/>
                </a:solidFill>
                <a:latin typeface="Carlito"/>
                <a:cs typeface="Carlito"/>
              </a:rPr>
              <a:t>seen </a:t>
            </a:r>
            <a:r>
              <a:rPr sz="2000" spc="-5" dirty="0">
                <a:solidFill>
                  <a:srgbClr val="FFFFFF"/>
                </a:solidFill>
                <a:latin typeface="Carlito"/>
                <a:cs typeface="Carlito"/>
              </a:rPr>
              <a:t>rising  </a:t>
            </a:r>
            <a:r>
              <a:rPr sz="2000" spc="-10" dirty="0">
                <a:solidFill>
                  <a:srgbClr val="FFFFFF"/>
                </a:solidFill>
                <a:latin typeface="Carlito"/>
                <a:cs typeface="Carlito"/>
              </a:rPr>
              <a:t>from </a:t>
            </a:r>
            <a:r>
              <a:rPr sz="2000" dirty="0">
                <a:solidFill>
                  <a:srgbClr val="FFFFFF"/>
                </a:solidFill>
                <a:latin typeface="Carlito"/>
                <a:cs typeface="Carlito"/>
              </a:rPr>
              <a:t>the </a:t>
            </a:r>
            <a:r>
              <a:rPr sz="2000" spc="-5" dirty="0">
                <a:solidFill>
                  <a:srgbClr val="FFFFFF"/>
                </a:solidFill>
                <a:latin typeface="Carlito"/>
                <a:cs typeface="Carlito"/>
              </a:rPr>
              <a:t>basal granules.</a:t>
            </a:r>
            <a:endParaRPr sz="2000">
              <a:latin typeface="Carlito"/>
              <a:cs typeface="Carlito"/>
            </a:endParaRPr>
          </a:p>
          <a:p>
            <a:pPr marL="12700" marR="5080" algn="just">
              <a:lnSpc>
                <a:spcPct val="100000"/>
              </a:lnSpc>
              <a:spcBef>
                <a:spcPts val="5"/>
              </a:spcBef>
              <a:buChar char="-"/>
              <a:tabLst>
                <a:tab pos="350520" algn="l"/>
                <a:tab pos="351155" algn="l"/>
              </a:tabLst>
            </a:pPr>
            <a:r>
              <a:rPr sz="2000" spc="-5" dirty="0">
                <a:solidFill>
                  <a:srgbClr val="FFFFFF"/>
                </a:solidFill>
                <a:latin typeface="Carlito"/>
                <a:cs typeface="Carlito"/>
              </a:rPr>
              <a:t>Nucleus is </a:t>
            </a:r>
            <a:r>
              <a:rPr sz="2000" spc="-10" dirty="0">
                <a:solidFill>
                  <a:srgbClr val="FFFFFF"/>
                </a:solidFill>
                <a:latin typeface="Carlito"/>
                <a:cs typeface="Carlito"/>
              </a:rPr>
              <a:t>oval </a:t>
            </a:r>
            <a:r>
              <a:rPr sz="2000" dirty="0">
                <a:solidFill>
                  <a:srgbClr val="FFFFFF"/>
                </a:solidFill>
                <a:latin typeface="Carlito"/>
                <a:cs typeface="Carlito"/>
              </a:rPr>
              <a:t>and </a:t>
            </a:r>
            <a:r>
              <a:rPr sz="2000" spc="-5" dirty="0">
                <a:solidFill>
                  <a:srgbClr val="FFFFFF"/>
                </a:solidFill>
                <a:latin typeface="Carlito"/>
                <a:cs typeface="Carlito"/>
              </a:rPr>
              <a:t>placed </a:t>
            </a:r>
            <a:r>
              <a:rPr sz="2000" spc="-10" dirty="0">
                <a:solidFill>
                  <a:srgbClr val="FFFFFF"/>
                </a:solidFill>
                <a:latin typeface="Carlito"/>
                <a:cs typeface="Carlito"/>
              </a:rPr>
              <a:t>at </a:t>
            </a:r>
            <a:r>
              <a:rPr sz="2000" dirty="0">
                <a:solidFill>
                  <a:srgbClr val="FFFFFF"/>
                </a:solidFill>
                <a:latin typeface="Carlito"/>
                <a:cs typeface="Carlito"/>
              </a:rPr>
              <a:t>the basal end. </a:t>
            </a:r>
            <a:r>
              <a:rPr sz="2000" u="heavy" dirty="0">
                <a:solidFill>
                  <a:srgbClr val="FFFFFF"/>
                </a:solidFill>
                <a:uFill>
                  <a:solidFill>
                    <a:srgbClr val="FFFFFF"/>
                  </a:solidFill>
                </a:uFill>
                <a:latin typeface="Carlito"/>
                <a:cs typeface="Carlito"/>
              </a:rPr>
              <a:t> </a:t>
            </a:r>
            <a:r>
              <a:rPr sz="2000" u="heavy" spc="-5" dirty="0">
                <a:solidFill>
                  <a:srgbClr val="FFFFFF"/>
                </a:solidFill>
                <a:uFill>
                  <a:solidFill>
                    <a:srgbClr val="FFFFFF"/>
                  </a:solidFill>
                </a:uFill>
                <a:latin typeface="Carlito"/>
                <a:cs typeface="Carlito"/>
              </a:rPr>
              <a:t>Functions</a:t>
            </a:r>
            <a:r>
              <a:rPr sz="2000" spc="-5" dirty="0">
                <a:solidFill>
                  <a:srgbClr val="FFFFFF"/>
                </a:solidFill>
                <a:latin typeface="Carlito"/>
                <a:cs typeface="Carlito"/>
              </a:rPr>
              <a:t>:</a:t>
            </a:r>
            <a:endParaRPr sz="2000">
              <a:latin typeface="Carlito"/>
              <a:cs typeface="Carlito"/>
            </a:endParaRPr>
          </a:p>
          <a:p>
            <a:pPr marL="12700" marR="310515" algn="just">
              <a:lnSpc>
                <a:spcPct val="100000"/>
              </a:lnSpc>
              <a:buChar char="-"/>
              <a:tabLst>
                <a:tab pos="291465" algn="l"/>
                <a:tab pos="292100" algn="l"/>
              </a:tabLst>
            </a:pPr>
            <a:r>
              <a:rPr sz="2000" spc="-5" dirty="0">
                <a:solidFill>
                  <a:srgbClr val="FFFFFF"/>
                </a:solidFill>
                <a:latin typeface="Carlito"/>
                <a:cs typeface="Carlito"/>
              </a:rPr>
              <a:t>Since </a:t>
            </a:r>
            <a:r>
              <a:rPr sz="2000" spc="-10" dirty="0">
                <a:solidFill>
                  <a:srgbClr val="FFFFFF"/>
                </a:solidFill>
                <a:latin typeface="Carlito"/>
                <a:cs typeface="Carlito"/>
              </a:rPr>
              <a:t>cilia are </a:t>
            </a:r>
            <a:r>
              <a:rPr sz="2000" spc="-5" dirty="0">
                <a:solidFill>
                  <a:srgbClr val="FFFFFF"/>
                </a:solidFill>
                <a:latin typeface="Carlito"/>
                <a:cs typeface="Carlito"/>
              </a:rPr>
              <a:t>capable of </a:t>
            </a:r>
            <a:r>
              <a:rPr sz="2000" b="1" spc="-10" dirty="0">
                <a:solidFill>
                  <a:srgbClr val="FFFFFF"/>
                </a:solidFill>
                <a:latin typeface="Carlito"/>
                <a:cs typeface="Carlito"/>
              </a:rPr>
              <a:t>vibratory  movement</a:t>
            </a:r>
            <a:r>
              <a:rPr sz="2000" spc="-10" dirty="0">
                <a:solidFill>
                  <a:srgbClr val="FFFFFF"/>
                </a:solidFill>
                <a:latin typeface="Carlito"/>
                <a:cs typeface="Carlito"/>
              </a:rPr>
              <a:t>, </a:t>
            </a:r>
            <a:r>
              <a:rPr sz="2000" spc="-5" dirty="0">
                <a:solidFill>
                  <a:srgbClr val="FFFFFF"/>
                </a:solidFill>
                <a:latin typeface="Carlito"/>
                <a:cs typeface="Carlito"/>
              </a:rPr>
              <a:t>they </a:t>
            </a:r>
            <a:r>
              <a:rPr sz="2000" spc="-10" dirty="0">
                <a:solidFill>
                  <a:srgbClr val="FFFFFF"/>
                </a:solidFill>
                <a:latin typeface="Carlito"/>
                <a:cs typeface="Carlito"/>
              </a:rPr>
              <a:t>are </a:t>
            </a:r>
            <a:r>
              <a:rPr sz="2000" spc="-5" dirty="0">
                <a:solidFill>
                  <a:srgbClr val="FFFFFF"/>
                </a:solidFill>
                <a:latin typeface="Carlito"/>
                <a:cs typeface="Carlito"/>
              </a:rPr>
              <a:t>able </a:t>
            </a:r>
            <a:r>
              <a:rPr sz="2000" spc="-10" dirty="0">
                <a:solidFill>
                  <a:srgbClr val="FFFFFF"/>
                </a:solidFill>
                <a:latin typeface="Carlito"/>
                <a:cs typeface="Carlito"/>
              </a:rPr>
              <a:t>to remove foreign  </a:t>
            </a:r>
            <a:r>
              <a:rPr sz="2000" spc="-5" dirty="0">
                <a:solidFill>
                  <a:srgbClr val="FFFFFF"/>
                </a:solidFill>
                <a:latin typeface="Carlito"/>
                <a:cs typeface="Carlito"/>
              </a:rPr>
              <a:t>particles </a:t>
            </a:r>
            <a:r>
              <a:rPr sz="2000" spc="-10" dirty="0">
                <a:solidFill>
                  <a:srgbClr val="FFFFFF"/>
                </a:solidFill>
                <a:latin typeface="Carlito"/>
                <a:cs typeface="Carlito"/>
              </a:rPr>
              <a:t>from </a:t>
            </a:r>
            <a:r>
              <a:rPr sz="2000" dirty="0">
                <a:solidFill>
                  <a:srgbClr val="FFFFFF"/>
                </a:solidFill>
                <a:latin typeface="Carlito"/>
                <a:cs typeface="Carlito"/>
              </a:rPr>
              <a:t>the </a:t>
            </a:r>
            <a:r>
              <a:rPr sz="2000" spc="-5" dirty="0">
                <a:solidFill>
                  <a:srgbClr val="FFFFFF"/>
                </a:solidFill>
                <a:latin typeface="Carlito"/>
                <a:cs typeface="Carlito"/>
              </a:rPr>
              <a:t>surface. Cilia help in </a:t>
            </a:r>
            <a:r>
              <a:rPr sz="2000" dirty="0">
                <a:solidFill>
                  <a:srgbClr val="FFFFFF"/>
                </a:solidFill>
                <a:latin typeface="Carlito"/>
                <a:cs typeface="Carlito"/>
              </a:rPr>
              <a:t>the  </a:t>
            </a:r>
            <a:r>
              <a:rPr sz="2000" spc="-5" dirty="0">
                <a:solidFill>
                  <a:srgbClr val="FFFFFF"/>
                </a:solidFill>
                <a:latin typeface="Carlito"/>
                <a:cs typeface="Carlito"/>
              </a:rPr>
              <a:t>movement of non-motile</a:t>
            </a:r>
            <a:r>
              <a:rPr sz="2000" spc="15" dirty="0">
                <a:solidFill>
                  <a:srgbClr val="FFFFFF"/>
                </a:solidFill>
                <a:latin typeface="Carlito"/>
                <a:cs typeface="Carlito"/>
              </a:rPr>
              <a:t> </a:t>
            </a:r>
            <a:r>
              <a:rPr sz="2000" spc="-5" dirty="0">
                <a:solidFill>
                  <a:srgbClr val="FFFFFF"/>
                </a:solidFill>
                <a:latin typeface="Carlito"/>
                <a:cs typeface="Carlito"/>
              </a:rPr>
              <a:t>ovum.</a:t>
            </a:r>
            <a:endParaRPr sz="2000">
              <a:latin typeface="Carlito"/>
              <a:cs typeface="Carlito"/>
            </a:endParaRPr>
          </a:p>
        </p:txBody>
      </p:sp>
      <p:grpSp>
        <p:nvGrpSpPr>
          <p:cNvPr id="6" name="object 6"/>
          <p:cNvGrpSpPr/>
          <p:nvPr/>
        </p:nvGrpSpPr>
        <p:grpSpPr>
          <a:xfrm>
            <a:off x="6400800" y="1941576"/>
            <a:ext cx="2389759" cy="3840479"/>
            <a:chOff x="4847844" y="1941576"/>
            <a:chExt cx="3942715" cy="3840479"/>
          </a:xfrm>
        </p:grpSpPr>
        <p:sp>
          <p:nvSpPr>
            <p:cNvPr id="7" name="object 7"/>
            <p:cNvSpPr/>
            <p:nvPr/>
          </p:nvSpPr>
          <p:spPr>
            <a:xfrm>
              <a:off x="4847844" y="1941576"/>
              <a:ext cx="3942588" cy="3840479"/>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911852" y="2005584"/>
              <a:ext cx="3759707" cy="36576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92802" y="1986534"/>
              <a:ext cx="3797935" cy="3695700"/>
            </a:xfrm>
            <a:custGeom>
              <a:avLst/>
              <a:gdLst/>
              <a:ahLst/>
              <a:cxnLst/>
              <a:rect l="l" t="t" r="r" b="b"/>
              <a:pathLst>
                <a:path w="3797934" h="3695700">
                  <a:moveTo>
                    <a:pt x="0" y="3695700"/>
                  </a:moveTo>
                  <a:lnTo>
                    <a:pt x="3797807" y="3695700"/>
                  </a:lnTo>
                  <a:lnTo>
                    <a:pt x="3797807" y="0"/>
                  </a:lnTo>
                  <a:lnTo>
                    <a:pt x="0" y="0"/>
                  </a:lnTo>
                  <a:lnTo>
                    <a:pt x="0" y="3695700"/>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458200" cy="399415"/>
          </a:xfrm>
          <a:custGeom>
            <a:avLst/>
            <a:gdLst/>
            <a:ahLst/>
            <a:cxnLst/>
            <a:rect l="l" t="t" r="r" b="b"/>
            <a:pathLst>
              <a:path w="4434840" h="399415">
                <a:moveTo>
                  <a:pt x="0" y="399288"/>
                </a:moveTo>
                <a:lnTo>
                  <a:pt x="4434840" y="399288"/>
                </a:lnTo>
                <a:lnTo>
                  <a:pt x="4434840"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8227060" cy="321242"/>
          </a:xfrm>
          <a:prstGeom prst="rect">
            <a:avLst/>
          </a:prstGeom>
        </p:spPr>
        <p:txBody>
          <a:bodyPr vert="horz" wrap="square" lIns="0" tIns="13335" rIns="0" bIns="0" rtlCol="0">
            <a:spAutoFit/>
          </a:bodyPr>
          <a:lstStyle/>
          <a:p>
            <a:pPr marL="12700" algn="ctr">
              <a:lnSpc>
                <a:spcPct val="100000"/>
              </a:lnSpc>
              <a:spcBef>
                <a:spcPts val="105"/>
              </a:spcBef>
            </a:pPr>
            <a:r>
              <a:rPr dirty="0"/>
              <a:t>NON- </a:t>
            </a:r>
            <a:r>
              <a:rPr spc="-25" dirty="0"/>
              <a:t>CILIATED </a:t>
            </a:r>
            <a:r>
              <a:rPr b="0" u="none" spc="-10" dirty="0">
                <a:latin typeface="Carlito"/>
                <a:cs typeface="Carlito"/>
              </a:rPr>
              <a:t>COLUMNAR</a:t>
            </a:r>
            <a:r>
              <a:rPr b="0" u="none" spc="425" dirty="0">
                <a:latin typeface="Carlito"/>
                <a:cs typeface="Carlito"/>
              </a:rPr>
              <a:t> </a:t>
            </a:r>
            <a:r>
              <a:rPr b="0" u="none" spc="-5" dirty="0">
                <a:latin typeface="Carlito"/>
                <a:cs typeface="Carlito"/>
              </a:rPr>
              <a:t>EPITHELIUM</a:t>
            </a:r>
          </a:p>
        </p:txBody>
      </p:sp>
      <p:sp>
        <p:nvSpPr>
          <p:cNvPr id="4" name="object 4"/>
          <p:cNvSpPr txBox="1"/>
          <p:nvPr/>
        </p:nvSpPr>
        <p:spPr>
          <a:xfrm>
            <a:off x="381000" y="1371600"/>
            <a:ext cx="4800600" cy="3631763"/>
          </a:xfrm>
          <a:prstGeom prst="rect">
            <a:avLst/>
          </a:prstGeom>
          <a:ln w="9144">
            <a:solidFill>
              <a:srgbClr val="FFFFFF"/>
            </a:solidFill>
          </a:ln>
        </p:spPr>
        <p:txBody>
          <a:bodyPr vert="horz" wrap="square" lIns="0" tIns="30480" rIns="0" bIns="0" rtlCol="0">
            <a:spAutoFit/>
          </a:bodyPr>
          <a:lstStyle/>
          <a:p>
            <a:pPr marL="91440" algn="just">
              <a:lnSpc>
                <a:spcPct val="100000"/>
              </a:lnSpc>
              <a:spcBef>
                <a:spcPts val="240"/>
              </a:spcBef>
            </a:pPr>
            <a:r>
              <a:rPr sz="1800" u="heavy" spc="-10" dirty="0">
                <a:solidFill>
                  <a:srgbClr val="FFFFFF"/>
                </a:solidFill>
                <a:uFill>
                  <a:solidFill>
                    <a:srgbClr val="FFFFFF"/>
                  </a:solidFill>
                </a:uFill>
                <a:latin typeface="Carlito"/>
                <a:cs typeface="Carlito"/>
              </a:rPr>
              <a:t>Structure</a:t>
            </a:r>
            <a:r>
              <a:rPr sz="1800" spc="-10" dirty="0">
                <a:solidFill>
                  <a:srgbClr val="FFFFFF"/>
                </a:solidFill>
                <a:latin typeface="Carlito"/>
                <a:cs typeface="Carlito"/>
              </a:rPr>
              <a:t>:</a:t>
            </a:r>
            <a:endParaRPr sz="1800">
              <a:latin typeface="Carlito"/>
              <a:cs typeface="Carlito"/>
            </a:endParaRPr>
          </a:p>
          <a:p>
            <a:pPr marL="377825" marR="126364" indent="-287020" algn="just">
              <a:lnSpc>
                <a:spcPct val="100000"/>
              </a:lnSpc>
              <a:buChar char="-"/>
              <a:tabLst>
                <a:tab pos="378460" algn="l"/>
              </a:tabLst>
            </a:pPr>
            <a:r>
              <a:rPr sz="1800" spc="-5" dirty="0">
                <a:solidFill>
                  <a:srgbClr val="FFFFFF"/>
                </a:solidFill>
                <a:latin typeface="Carlito"/>
                <a:cs typeface="Carlito"/>
              </a:rPr>
              <a:t>These </a:t>
            </a:r>
            <a:r>
              <a:rPr sz="1800" spc="-10" dirty="0">
                <a:solidFill>
                  <a:srgbClr val="FFFFFF"/>
                </a:solidFill>
                <a:latin typeface="Carlito"/>
                <a:cs typeface="Carlito"/>
              </a:rPr>
              <a:t>are </a:t>
            </a:r>
            <a:r>
              <a:rPr sz="1800" spc="-5" dirty="0">
                <a:solidFill>
                  <a:srgbClr val="FFFFFF"/>
                </a:solidFill>
                <a:latin typeface="Carlito"/>
                <a:cs typeface="Carlito"/>
              </a:rPr>
              <a:t>without cilia </a:t>
            </a:r>
            <a:r>
              <a:rPr sz="1800" spc="-10" dirty="0">
                <a:solidFill>
                  <a:srgbClr val="FFFFFF"/>
                </a:solidFill>
                <a:latin typeface="Carlito"/>
                <a:cs typeface="Carlito"/>
              </a:rPr>
              <a:t>at </a:t>
            </a:r>
            <a:r>
              <a:rPr sz="1800" dirty="0">
                <a:solidFill>
                  <a:srgbClr val="FFFFFF"/>
                </a:solidFill>
                <a:latin typeface="Carlito"/>
                <a:cs typeface="Carlito"/>
              </a:rPr>
              <a:t>their </a:t>
            </a:r>
            <a:r>
              <a:rPr sz="1800" spc="-10" dirty="0">
                <a:solidFill>
                  <a:srgbClr val="FFFFFF"/>
                </a:solidFill>
                <a:latin typeface="Carlito"/>
                <a:cs typeface="Carlito"/>
              </a:rPr>
              <a:t>anterior free  </a:t>
            </a:r>
            <a:r>
              <a:rPr sz="1800" dirty="0">
                <a:solidFill>
                  <a:srgbClr val="FFFFFF"/>
                </a:solidFill>
                <a:latin typeface="Carlito"/>
                <a:cs typeface="Carlito"/>
              </a:rPr>
              <a:t>end and hence </a:t>
            </a:r>
            <a:r>
              <a:rPr sz="1800" spc="-10" dirty="0">
                <a:solidFill>
                  <a:srgbClr val="FFFFFF"/>
                </a:solidFill>
                <a:latin typeface="Carlito"/>
                <a:cs typeface="Carlito"/>
              </a:rPr>
              <a:t>called non-ciliated columnar  </a:t>
            </a:r>
            <a:r>
              <a:rPr sz="1800" spc="-5" dirty="0">
                <a:solidFill>
                  <a:srgbClr val="FFFFFF"/>
                </a:solidFill>
                <a:latin typeface="Carlito"/>
                <a:cs typeface="Carlito"/>
              </a:rPr>
              <a:t>epithelium.</a:t>
            </a:r>
            <a:endParaRPr sz="1800">
              <a:latin typeface="Carlito"/>
              <a:cs typeface="Carlito"/>
            </a:endParaRPr>
          </a:p>
          <a:p>
            <a:pPr marL="377825" marR="257810" indent="-287020" algn="just">
              <a:lnSpc>
                <a:spcPct val="100000"/>
              </a:lnSpc>
              <a:spcBef>
                <a:spcPts val="5"/>
              </a:spcBef>
              <a:buClr>
                <a:srgbClr val="FFFFFF"/>
              </a:buClr>
              <a:buFont typeface="Carlito"/>
              <a:buChar char="-"/>
              <a:tabLst>
                <a:tab pos="429259" algn="l"/>
                <a:tab pos="429895" algn="l"/>
              </a:tabLst>
            </a:pPr>
            <a:r>
              <a:rPr dirty="0"/>
              <a:t>	</a:t>
            </a:r>
            <a:r>
              <a:rPr sz="1800" spc="-5" dirty="0">
                <a:solidFill>
                  <a:srgbClr val="FFFFFF"/>
                </a:solidFill>
                <a:latin typeface="Carlito"/>
                <a:cs typeface="Carlito"/>
              </a:rPr>
              <a:t>Columnar cells </a:t>
            </a:r>
            <a:r>
              <a:rPr sz="1800" spc="-10" dirty="0">
                <a:solidFill>
                  <a:srgbClr val="FFFFFF"/>
                </a:solidFill>
                <a:latin typeface="Carlito"/>
                <a:cs typeface="Carlito"/>
              </a:rPr>
              <a:t>at </a:t>
            </a:r>
            <a:r>
              <a:rPr sz="1800" dirty="0">
                <a:solidFill>
                  <a:srgbClr val="FFFFFF"/>
                </a:solidFill>
                <a:latin typeface="Carlito"/>
                <a:cs typeface="Carlito"/>
              </a:rPr>
              <a:t>their </a:t>
            </a:r>
            <a:r>
              <a:rPr sz="1800" spc="-5" dirty="0">
                <a:solidFill>
                  <a:srgbClr val="FFFFFF"/>
                </a:solidFill>
                <a:latin typeface="Carlito"/>
                <a:cs typeface="Carlito"/>
              </a:rPr>
              <a:t>apical </a:t>
            </a:r>
            <a:r>
              <a:rPr sz="1800" spc="-10" dirty="0">
                <a:solidFill>
                  <a:srgbClr val="FFFFFF"/>
                </a:solidFill>
                <a:latin typeface="Carlito"/>
                <a:cs typeface="Carlito"/>
              </a:rPr>
              <a:t>region </a:t>
            </a:r>
            <a:r>
              <a:rPr sz="1800" spc="-5" dirty="0">
                <a:solidFill>
                  <a:srgbClr val="FFFFFF"/>
                </a:solidFill>
                <a:latin typeface="Carlito"/>
                <a:cs typeface="Carlito"/>
              </a:rPr>
              <a:t>show  presence of finger </a:t>
            </a:r>
            <a:r>
              <a:rPr sz="1800" spc="-20" dirty="0">
                <a:solidFill>
                  <a:srgbClr val="FFFFFF"/>
                </a:solidFill>
                <a:latin typeface="Carlito"/>
                <a:cs typeface="Carlito"/>
              </a:rPr>
              <a:t>like </a:t>
            </a:r>
            <a:r>
              <a:rPr sz="1800" spc="-10" dirty="0">
                <a:solidFill>
                  <a:srgbClr val="FFFFFF"/>
                </a:solidFill>
                <a:latin typeface="Carlito"/>
                <a:cs typeface="Carlito"/>
              </a:rPr>
              <a:t>protoplasmic  projections called</a:t>
            </a:r>
            <a:r>
              <a:rPr sz="1800" spc="50" dirty="0">
                <a:solidFill>
                  <a:srgbClr val="FFFFFF"/>
                </a:solidFill>
                <a:latin typeface="Carlito"/>
                <a:cs typeface="Carlito"/>
              </a:rPr>
              <a:t> </a:t>
            </a:r>
            <a:r>
              <a:rPr sz="1800" b="1" spc="-10" dirty="0">
                <a:solidFill>
                  <a:srgbClr val="FFFFFF"/>
                </a:solidFill>
                <a:latin typeface="Carlito"/>
                <a:cs typeface="Carlito"/>
              </a:rPr>
              <a:t>microvilli.</a:t>
            </a:r>
            <a:endParaRPr sz="1800">
              <a:latin typeface="Carlito"/>
              <a:cs typeface="Carlito"/>
            </a:endParaRPr>
          </a:p>
          <a:p>
            <a:pPr marL="91440" algn="just">
              <a:lnSpc>
                <a:spcPct val="100000"/>
              </a:lnSpc>
            </a:pPr>
            <a:r>
              <a:rPr sz="1800" u="heavy" spc="-5" dirty="0">
                <a:solidFill>
                  <a:srgbClr val="FFFFFF"/>
                </a:solidFill>
                <a:uFill>
                  <a:solidFill>
                    <a:srgbClr val="FFFFFF"/>
                  </a:solidFill>
                </a:uFill>
                <a:latin typeface="Carlito"/>
                <a:cs typeface="Carlito"/>
              </a:rPr>
              <a:t>Functions</a:t>
            </a:r>
            <a:r>
              <a:rPr sz="1800" spc="-5" dirty="0">
                <a:solidFill>
                  <a:srgbClr val="FFFFFF"/>
                </a:solidFill>
                <a:latin typeface="Carlito"/>
                <a:cs typeface="Carlito"/>
              </a:rPr>
              <a:t>:</a:t>
            </a:r>
            <a:endParaRPr sz="1800">
              <a:latin typeface="Carlito"/>
              <a:cs typeface="Carlito"/>
            </a:endParaRPr>
          </a:p>
          <a:p>
            <a:pPr marL="91440" marR="230504" algn="just">
              <a:lnSpc>
                <a:spcPct val="100000"/>
              </a:lnSpc>
              <a:buChar char="-"/>
              <a:tabLst>
                <a:tab pos="423545" algn="l"/>
                <a:tab pos="424180" algn="l"/>
              </a:tabLst>
            </a:pPr>
            <a:r>
              <a:rPr sz="1800" spc="-10" dirty="0">
                <a:solidFill>
                  <a:srgbClr val="FFFFFF"/>
                </a:solidFill>
                <a:latin typeface="Carlito"/>
                <a:cs typeface="Carlito"/>
              </a:rPr>
              <a:t>Microvilli </a:t>
            </a:r>
            <a:r>
              <a:rPr sz="1800" spc="-5" dirty="0">
                <a:solidFill>
                  <a:srgbClr val="FFFFFF"/>
                </a:solidFill>
                <a:latin typeface="Carlito"/>
                <a:cs typeface="Carlito"/>
              </a:rPr>
              <a:t>help in </a:t>
            </a:r>
            <a:r>
              <a:rPr sz="1800" spc="-10" dirty="0">
                <a:solidFill>
                  <a:srgbClr val="FFFFFF"/>
                </a:solidFill>
                <a:latin typeface="Carlito"/>
                <a:cs typeface="Carlito"/>
              </a:rPr>
              <a:t>increasing </a:t>
            </a:r>
            <a:r>
              <a:rPr sz="1800" dirty="0">
                <a:solidFill>
                  <a:srgbClr val="FFFFFF"/>
                </a:solidFill>
                <a:latin typeface="Carlito"/>
                <a:cs typeface="Carlito"/>
              </a:rPr>
              <a:t>the </a:t>
            </a:r>
            <a:r>
              <a:rPr sz="1800" spc="-10" dirty="0">
                <a:solidFill>
                  <a:srgbClr val="FFFFFF"/>
                </a:solidFill>
                <a:latin typeface="Carlito"/>
                <a:cs typeface="Carlito"/>
              </a:rPr>
              <a:t>surface  area </a:t>
            </a:r>
            <a:r>
              <a:rPr sz="1800" spc="-5" dirty="0">
                <a:solidFill>
                  <a:srgbClr val="FFFFFF"/>
                </a:solidFill>
                <a:latin typeface="Carlito"/>
                <a:cs typeface="Carlito"/>
              </a:rPr>
              <a:t>of </a:t>
            </a:r>
            <a:r>
              <a:rPr sz="1800" b="1" spc="-5" dirty="0">
                <a:solidFill>
                  <a:srgbClr val="FFFFFF"/>
                </a:solidFill>
                <a:latin typeface="Carlito"/>
                <a:cs typeface="Carlito"/>
              </a:rPr>
              <a:t>absorption </a:t>
            </a:r>
            <a:r>
              <a:rPr sz="1800" spc="-5" dirty="0">
                <a:solidFill>
                  <a:srgbClr val="FFFFFF"/>
                </a:solidFill>
                <a:latin typeface="Carlito"/>
                <a:cs typeface="Carlito"/>
              </a:rPr>
              <a:t>which </a:t>
            </a:r>
            <a:r>
              <a:rPr sz="1800" dirty="0">
                <a:solidFill>
                  <a:srgbClr val="FFFFFF"/>
                </a:solidFill>
                <a:latin typeface="Carlito"/>
                <a:cs typeface="Carlito"/>
              </a:rPr>
              <a:t>is the main </a:t>
            </a:r>
            <a:r>
              <a:rPr sz="1800" spc="-5" dirty="0">
                <a:solidFill>
                  <a:srgbClr val="FFFFFF"/>
                </a:solidFill>
                <a:latin typeface="Carlito"/>
                <a:cs typeface="Carlito"/>
              </a:rPr>
              <a:t>function  of </a:t>
            </a:r>
            <a:r>
              <a:rPr sz="1800" spc="-10" dirty="0">
                <a:solidFill>
                  <a:srgbClr val="FFFFFF"/>
                </a:solidFill>
                <a:latin typeface="Carlito"/>
                <a:cs typeface="Carlito"/>
              </a:rPr>
              <a:t>non-ciliated columnar</a:t>
            </a:r>
            <a:r>
              <a:rPr sz="1800" spc="55" dirty="0">
                <a:solidFill>
                  <a:srgbClr val="FFFFFF"/>
                </a:solidFill>
                <a:latin typeface="Carlito"/>
                <a:cs typeface="Carlito"/>
              </a:rPr>
              <a:t> </a:t>
            </a:r>
            <a:r>
              <a:rPr sz="1800" spc="-5" dirty="0">
                <a:solidFill>
                  <a:srgbClr val="FFFFFF"/>
                </a:solidFill>
                <a:latin typeface="Carlito"/>
                <a:cs typeface="Carlito"/>
              </a:rPr>
              <a:t>epithelium.</a:t>
            </a:r>
            <a:endParaRPr sz="1800">
              <a:latin typeface="Carlito"/>
              <a:cs typeface="Carlito"/>
            </a:endParaRPr>
          </a:p>
        </p:txBody>
      </p:sp>
      <p:grpSp>
        <p:nvGrpSpPr>
          <p:cNvPr id="5" name="object 5"/>
          <p:cNvGrpSpPr/>
          <p:nvPr/>
        </p:nvGrpSpPr>
        <p:grpSpPr>
          <a:xfrm>
            <a:off x="5269991" y="1307591"/>
            <a:ext cx="3611879" cy="3322320"/>
            <a:chOff x="5269991" y="1307591"/>
            <a:chExt cx="3611879" cy="3322320"/>
          </a:xfrm>
        </p:grpSpPr>
        <p:sp>
          <p:nvSpPr>
            <p:cNvPr id="6" name="object 6"/>
            <p:cNvSpPr/>
            <p:nvPr/>
          </p:nvSpPr>
          <p:spPr>
            <a:xfrm>
              <a:off x="5269991" y="1307591"/>
              <a:ext cx="3611879" cy="332232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333999" y="1371599"/>
              <a:ext cx="3429000" cy="313944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314949" y="1352549"/>
              <a:ext cx="3467100" cy="3177540"/>
            </a:xfrm>
            <a:custGeom>
              <a:avLst/>
              <a:gdLst/>
              <a:ahLst/>
              <a:cxnLst/>
              <a:rect l="l" t="t" r="r" b="b"/>
              <a:pathLst>
                <a:path w="3467100" h="3177540">
                  <a:moveTo>
                    <a:pt x="0" y="3177540"/>
                  </a:moveTo>
                  <a:lnTo>
                    <a:pt x="3467100" y="3177540"/>
                  </a:lnTo>
                  <a:lnTo>
                    <a:pt x="3467100" y="0"/>
                  </a:lnTo>
                  <a:lnTo>
                    <a:pt x="0" y="0"/>
                  </a:lnTo>
                  <a:lnTo>
                    <a:pt x="0" y="3177540"/>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458200" cy="399415"/>
          </a:xfrm>
          <a:custGeom>
            <a:avLst/>
            <a:gdLst/>
            <a:ahLst/>
            <a:cxnLst/>
            <a:rect l="l" t="t" r="r" b="b"/>
            <a:pathLst>
              <a:path w="3708400" h="399415">
                <a:moveTo>
                  <a:pt x="0" y="399288"/>
                </a:moveTo>
                <a:lnTo>
                  <a:pt x="3707891" y="399288"/>
                </a:lnTo>
                <a:lnTo>
                  <a:pt x="3707891"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8227060" cy="321242"/>
          </a:xfrm>
          <a:prstGeom prst="rect">
            <a:avLst/>
          </a:prstGeom>
        </p:spPr>
        <p:txBody>
          <a:bodyPr vert="horz" wrap="square" lIns="0" tIns="13335" rIns="0" bIns="0" rtlCol="0">
            <a:spAutoFit/>
          </a:bodyPr>
          <a:lstStyle/>
          <a:p>
            <a:pPr marL="12700" algn="ctr">
              <a:lnSpc>
                <a:spcPct val="100000"/>
              </a:lnSpc>
              <a:spcBef>
                <a:spcPts val="105"/>
              </a:spcBef>
            </a:pPr>
            <a:r>
              <a:rPr b="0" u="none" spc="-5" dirty="0">
                <a:latin typeface="Carlito"/>
                <a:cs typeface="Carlito"/>
              </a:rPr>
              <a:t>SIMPLE </a:t>
            </a:r>
            <a:r>
              <a:rPr b="0" u="none" dirty="0">
                <a:latin typeface="Carlito"/>
                <a:cs typeface="Carlito"/>
              </a:rPr>
              <a:t>GLANDULAR</a:t>
            </a:r>
            <a:r>
              <a:rPr b="0" u="none" spc="-65" dirty="0">
                <a:latin typeface="Carlito"/>
                <a:cs typeface="Carlito"/>
              </a:rPr>
              <a:t> </a:t>
            </a:r>
            <a:r>
              <a:rPr b="0" u="none" spc="-5" dirty="0">
                <a:latin typeface="Carlito"/>
                <a:cs typeface="Carlito"/>
              </a:rPr>
              <a:t>EPITHELIUM</a:t>
            </a:r>
          </a:p>
        </p:txBody>
      </p:sp>
      <p:sp>
        <p:nvSpPr>
          <p:cNvPr id="4" name="object 4"/>
          <p:cNvSpPr/>
          <p:nvPr/>
        </p:nvSpPr>
        <p:spPr>
          <a:xfrm>
            <a:off x="381000" y="1371600"/>
            <a:ext cx="4572000" cy="4876800"/>
          </a:xfrm>
          <a:custGeom>
            <a:avLst/>
            <a:gdLst/>
            <a:ahLst/>
            <a:cxnLst/>
            <a:rect l="l" t="t" r="r" b="b"/>
            <a:pathLst>
              <a:path w="4572000" h="3416935">
                <a:moveTo>
                  <a:pt x="0" y="3416807"/>
                </a:moveTo>
                <a:lnTo>
                  <a:pt x="4572000" y="3416807"/>
                </a:lnTo>
                <a:lnTo>
                  <a:pt x="4572000" y="0"/>
                </a:lnTo>
                <a:lnTo>
                  <a:pt x="0" y="0"/>
                </a:lnTo>
                <a:lnTo>
                  <a:pt x="0" y="3416807"/>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89634"/>
            <a:ext cx="4344670" cy="4442242"/>
          </a:xfrm>
          <a:prstGeom prst="rect">
            <a:avLst/>
          </a:prstGeom>
        </p:spPr>
        <p:txBody>
          <a:bodyPr vert="horz" wrap="square" lIns="0" tIns="12700" rIns="0" bIns="0" rtlCol="0">
            <a:spAutoFit/>
          </a:bodyPr>
          <a:lstStyle/>
          <a:p>
            <a:pPr marL="299085" marR="454659" indent="-287020" algn="just">
              <a:lnSpc>
                <a:spcPct val="100000"/>
              </a:lnSpc>
              <a:spcBef>
                <a:spcPts val="100"/>
              </a:spcBef>
              <a:buChar char="-"/>
              <a:tabLst>
                <a:tab pos="299085" algn="l"/>
                <a:tab pos="299720" algn="l"/>
              </a:tabLst>
            </a:pPr>
            <a:r>
              <a:rPr sz="1800" spc="-5" dirty="0">
                <a:solidFill>
                  <a:srgbClr val="FFFFFF"/>
                </a:solidFill>
                <a:latin typeface="Carlito"/>
                <a:cs typeface="Carlito"/>
              </a:rPr>
              <a:t>These </a:t>
            </a:r>
            <a:r>
              <a:rPr sz="1800" spc="-10" dirty="0">
                <a:solidFill>
                  <a:srgbClr val="FFFFFF"/>
                </a:solidFill>
                <a:latin typeface="Carlito"/>
                <a:cs typeface="Carlito"/>
              </a:rPr>
              <a:t>are specialized </a:t>
            </a:r>
            <a:r>
              <a:rPr sz="1800" spc="-5" dirty="0">
                <a:solidFill>
                  <a:srgbClr val="FFFFFF"/>
                </a:solidFill>
                <a:latin typeface="Carlito"/>
                <a:cs typeface="Carlito"/>
              </a:rPr>
              <a:t>epithelial cells  capable of synthesizing </a:t>
            </a:r>
            <a:r>
              <a:rPr sz="1800" spc="-10" dirty="0">
                <a:solidFill>
                  <a:srgbClr val="FFFFFF"/>
                </a:solidFill>
                <a:latin typeface="Carlito"/>
                <a:cs typeface="Carlito"/>
              </a:rPr>
              <a:t>substances </a:t>
            </a:r>
            <a:r>
              <a:rPr sz="1800" spc="-20" dirty="0">
                <a:solidFill>
                  <a:srgbClr val="FFFFFF"/>
                </a:solidFill>
                <a:latin typeface="Carlito"/>
                <a:cs typeface="Carlito"/>
              </a:rPr>
              <a:t>like  </a:t>
            </a:r>
            <a:r>
              <a:rPr sz="1800" spc="-5" dirty="0">
                <a:solidFill>
                  <a:srgbClr val="FFFFFF"/>
                </a:solidFill>
                <a:latin typeface="Carlito"/>
                <a:cs typeface="Carlito"/>
              </a:rPr>
              <a:t>enzymes, hormones, </a:t>
            </a:r>
            <a:r>
              <a:rPr sz="1800" spc="-10" dirty="0">
                <a:solidFill>
                  <a:srgbClr val="FFFFFF"/>
                </a:solidFill>
                <a:latin typeface="Carlito"/>
                <a:cs typeface="Carlito"/>
              </a:rPr>
              <a:t>sweat, oil,</a:t>
            </a:r>
            <a:r>
              <a:rPr sz="1800" spc="15" dirty="0">
                <a:solidFill>
                  <a:srgbClr val="FFFFFF"/>
                </a:solidFill>
                <a:latin typeface="Carlito"/>
                <a:cs typeface="Carlito"/>
              </a:rPr>
              <a:t> </a:t>
            </a:r>
            <a:r>
              <a:rPr sz="1800" spc="-15" dirty="0">
                <a:solidFill>
                  <a:srgbClr val="FFFFFF"/>
                </a:solidFill>
                <a:latin typeface="Carlito"/>
                <a:cs typeface="Carlito"/>
              </a:rPr>
              <a:t>etc.</a:t>
            </a:r>
            <a:endParaRPr sz="1800">
              <a:latin typeface="Carlito"/>
              <a:cs typeface="Carlito"/>
            </a:endParaRPr>
          </a:p>
          <a:p>
            <a:pPr marL="299085" marR="461009" indent="-287020" algn="just">
              <a:lnSpc>
                <a:spcPct val="100000"/>
              </a:lnSpc>
              <a:buChar char="-"/>
              <a:tabLst>
                <a:tab pos="299085" algn="l"/>
                <a:tab pos="299720" algn="l"/>
              </a:tabLst>
            </a:pPr>
            <a:r>
              <a:rPr sz="1800" spc="-5" dirty="0">
                <a:solidFill>
                  <a:srgbClr val="FFFFFF"/>
                </a:solidFill>
                <a:latin typeface="Carlito"/>
                <a:cs typeface="Carlito"/>
              </a:rPr>
              <a:t>These </a:t>
            </a:r>
            <a:r>
              <a:rPr sz="1800" spc="-10" dirty="0">
                <a:solidFill>
                  <a:srgbClr val="FFFFFF"/>
                </a:solidFill>
                <a:latin typeface="Carlito"/>
                <a:cs typeface="Carlito"/>
              </a:rPr>
              <a:t>secretions are </a:t>
            </a:r>
            <a:r>
              <a:rPr sz="1800" spc="-5" dirty="0">
                <a:solidFill>
                  <a:srgbClr val="FFFFFF"/>
                </a:solidFill>
                <a:latin typeface="Carlito"/>
                <a:cs typeface="Carlito"/>
              </a:rPr>
              <a:t>carried </a:t>
            </a:r>
            <a:r>
              <a:rPr sz="1800" spc="-10" dirty="0">
                <a:solidFill>
                  <a:srgbClr val="FFFFFF"/>
                </a:solidFill>
                <a:latin typeface="Carlito"/>
                <a:cs typeface="Carlito"/>
              </a:rPr>
              <a:t>into </a:t>
            </a:r>
            <a:r>
              <a:rPr sz="1800" spc="-5" dirty="0">
                <a:solidFill>
                  <a:srgbClr val="FFFFFF"/>
                </a:solidFill>
                <a:latin typeface="Carlito"/>
                <a:cs typeface="Carlito"/>
              </a:rPr>
              <a:t>ducts  (tubes) on </a:t>
            </a:r>
            <a:r>
              <a:rPr sz="1800" dirty="0">
                <a:solidFill>
                  <a:srgbClr val="FFFFFF"/>
                </a:solidFill>
                <a:latin typeface="Carlito"/>
                <a:cs typeface="Carlito"/>
              </a:rPr>
              <a:t>the </a:t>
            </a:r>
            <a:r>
              <a:rPr sz="1800" spc="-10" dirty="0">
                <a:solidFill>
                  <a:srgbClr val="FFFFFF"/>
                </a:solidFill>
                <a:latin typeface="Carlito"/>
                <a:cs typeface="Carlito"/>
              </a:rPr>
              <a:t>surface </a:t>
            </a:r>
            <a:r>
              <a:rPr sz="1800" spc="-5" dirty="0">
                <a:solidFill>
                  <a:srgbClr val="FFFFFF"/>
                </a:solidFill>
                <a:latin typeface="Carlito"/>
                <a:cs typeface="Carlito"/>
              </a:rPr>
              <a:t>or </a:t>
            </a:r>
            <a:r>
              <a:rPr sz="1800" spc="-10" dirty="0">
                <a:solidFill>
                  <a:srgbClr val="FFFFFF"/>
                </a:solidFill>
                <a:latin typeface="Carlito"/>
                <a:cs typeface="Carlito"/>
              </a:rPr>
              <a:t>into</a:t>
            </a:r>
            <a:r>
              <a:rPr sz="1800" spc="25" dirty="0">
                <a:solidFill>
                  <a:srgbClr val="FFFFFF"/>
                </a:solidFill>
                <a:latin typeface="Carlito"/>
                <a:cs typeface="Carlito"/>
              </a:rPr>
              <a:t> </a:t>
            </a:r>
            <a:r>
              <a:rPr sz="1800" spc="-5" dirty="0">
                <a:solidFill>
                  <a:srgbClr val="FFFFFF"/>
                </a:solidFill>
                <a:latin typeface="Carlito"/>
                <a:cs typeface="Carlito"/>
              </a:rPr>
              <a:t>blood.</a:t>
            </a:r>
            <a:endParaRPr sz="1800">
              <a:latin typeface="Carlito"/>
              <a:cs typeface="Carlito"/>
            </a:endParaRPr>
          </a:p>
          <a:p>
            <a:pPr marL="299085" marR="5080" indent="-287020" algn="just">
              <a:lnSpc>
                <a:spcPct val="100000"/>
              </a:lnSpc>
              <a:buChar char="-"/>
              <a:tabLst>
                <a:tab pos="299085" algn="l"/>
                <a:tab pos="299720" algn="l"/>
              </a:tabLst>
            </a:pPr>
            <a:r>
              <a:rPr sz="1800" spc="-5" dirty="0">
                <a:solidFill>
                  <a:srgbClr val="FFFFFF"/>
                </a:solidFill>
                <a:latin typeface="Carlito"/>
                <a:cs typeface="Carlito"/>
              </a:rPr>
              <a:t>The </a:t>
            </a:r>
            <a:r>
              <a:rPr sz="1800" spc="-10" dirty="0">
                <a:solidFill>
                  <a:srgbClr val="FFFFFF"/>
                </a:solidFill>
                <a:latin typeface="Carlito"/>
                <a:cs typeface="Carlito"/>
              </a:rPr>
              <a:t>structure formed </a:t>
            </a:r>
            <a:r>
              <a:rPr sz="1800" spc="-5" dirty="0">
                <a:solidFill>
                  <a:srgbClr val="FFFFFF"/>
                </a:solidFill>
                <a:latin typeface="Carlito"/>
                <a:cs typeface="Carlito"/>
              </a:rPr>
              <a:t>by </a:t>
            </a:r>
            <a:r>
              <a:rPr sz="1800" dirty="0">
                <a:solidFill>
                  <a:srgbClr val="FFFFFF"/>
                </a:solidFill>
                <a:latin typeface="Carlito"/>
                <a:cs typeface="Carlito"/>
              </a:rPr>
              <a:t>these </a:t>
            </a:r>
            <a:r>
              <a:rPr sz="1800" spc="-10" dirty="0">
                <a:solidFill>
                  <a:srgbClr val="FFFFFF"/>
                </a:solidFill>
                <a:latin typeface="Carlito"/>
                <a:cs typeface="Carlito"/>
              </a:rPr>
              <a:t>specialized  </a:t>
            </a:r>
            <a:r>
              <a:rPr sz="1800" spc="-5" dirty="0">
                <a:solidFill>
                  <a:srgbClr val="FFFFFF"/>
                </a:solidFill>
                <a:latin typeface="Carlito"/>
                <a:cs typeface="Carlito"/>
              </a:rPr>
              <a:t>epithelial cells is </a:t>
            </a:r>
            <a:r>
              <a:rPr sz="1800" spc="-10" dirty="0">
                <a:solidFill>
                  <a:srgbClr val="FFFFFF"/>
                </a:solidFill>
                <a:latin typeface="Carlito"/>
                <a:cs typeface="Carlito"/>
              </a:rPr>
              <a:t>commonly called </a:t>
            </a:r>
            <a:r>
              <a:rPr sz="1800" dirty="0">
                <a:solidFill>
                  <a:srgbClr val="FFFFFF"/>
                </a:solidFill>
                <a:latin typeface="Carlito"/>
                <a:cs typeface="Carlito"/>
              </a:rPr>
              <a:t>a</a:t>
            </a:r>
            <a:r>
              <a:rPr sz="1800" spc="125" dirty="0">
                <a:solidFill>
                  <a:srgbClr val="FFFFFF"/>
                </a:solidFill>
                <a:latin typeface="Carlito"/>
                <a:cs typeface="Carlito"/>
              </a:rPr>
              <a:t> </a:t>
            </a:r>
            <a:r>
              <a:rPr sz="1800" b="1" i="1" spc="-5" dirty="0">
                <a:solidFill>
                  <a:srgbClr val="FFFFFF"/>
                </a:solidFill>
                <a:latin typeface="Carlito"/>
                <a:cs typeface="Carlito"/>
              </a:rPr>
              <a:t>GLAND</a:t>
            </a:r>
            <a:endParaRPr sz="1800">
              <a:latin typeface="Carlito"/>
              <a:cs typeface="Carlito"/>
            </a:endParaRPr>
          </a:p>
          <a:p>
            <a:pPr algn="just">
              <a:lnSpc>
                <a:spcPct val="100000"/>
              </a:lnSpc>
              <a:buClr>
                <a:srgbClr val="FFFFFF"/>
              </a:buClr>
              <a:buFont typeface="Carlito"/>
              <a:buChar char="-"/>
            </a:pPr>
            <a:endParaRPr sz="1800">
              <a:latin typeface="Carlito"/>
              <a:cs typeface="Carlito"/>
            </a:endParaRPr>
          </a:p>
          <a:p>
            <a:pPr algn="just">
              <a:lnSpc>
                <a:spcPct val="100000"/>
              </a:lnSpc>
              <a:spcBef>
                <a:spcPts val="50"/>
              </a:spcBef>
              <a:buClr>
                <a:srgbClr val="FFFFFF"/>
              </a:buClr>
              <a:buFont typeface="Carlito"/>
              <a:buChar char="-"/>
            </a:pPr>
            <a:endParaRPr sz="17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Glands </a:t>
            </a:r>
            <a:r>
              <a:rPr sz="1800" spc="-10" dirty="0">
                <a:solidFill>
                  <a:srgbClr val="FFFFFF"/>
                </a:solidFill>
                <a:latin typeface="Carlito"/>
                <a:cs typeface="Carlito"/>
              </a:rPr>
              <a:t>are </a:t>
            </a:r>
            <a:r>
              <a:rPr sz="1800" spc="-5" dirty="0">
                <a:solidFill>
                  <a:srgbClr val="FFFFFF"/>
                </a:solidFill>
                <a:latin typeface="Carlito"/>
                <a:cs typeface="Carlito"/>
              </a:rPr>
              <a:t>further classified</a:t>
            </a:r>
            <a:r>
              <a:rPr sz="1800" spc="20" dirty="0">
                <a:solidFill>
                  <a:srgbClr val="FFFFFF"/>
                </a:solidFill>
                <a:latin typeface="Carlito"/>
                <a:cs typeface="Carlito"/>
              </a:rPr>
              <a:t> </a:t>
            </a:r>
            <a:r>
              <a:rPr sz="1800" dirty="0">
                <a:solidFill>
                  <a:srgbClr val="FFFFFF"/>
                </a:solidFill>
                <a:latin typeface="Carlito"/>
                <a:cs typeface="Carlito"/>
              </a:rPr>
              <a:t>as:</a:t>
            </a:r>
            <a:endParaRPr sz="1800">
              <a:latin typeface="Carlito"/>
              <a:cs typeface="Carlito"/>
            </a:endParaRPr>
          </a:p>
          <a:p>
            <a:pPr marL="977265" lvl="1" indent="-232410" algn="just">
              <a:lnSpc>
                <a:spcPct val="100000"/>
              </a:lnSpc>
              <a:buAutoNum type="alphaLcParenR"/>
              <a:tabLst>
                <a:tab pos="977900" algn="l"/>
              </a:tabLst>
            </a:pPr>
            <a:r>
              <a:rPr sz="1800" spc="-5" dirty="0">
                <a:solidFill>
                  <a:srgbClr val="FFFFFF"/>
                </a:solidFill>
                <a:latin typeface="Carlito"/>
                <a:cs typeface="Carlito"/>
              </a:rPr>
              <a:t>Endocrine</a:t>
            </a:r>
            <a:r>
              <a:rPr sz="1800" spc="20" dirty="0">
                <a:solidFill>
                  <a:srgbClr val="FFFFFF"/>
                </a:solidFill>
                <a:latin typeface="Carlito"/>
                <a:cs typeface="Carlito"/>
              </a:rPr>
              <a:t> </a:t>
            </a:r>
            <a:r>
              <a:rPr sz="1800" dirty="0">
                <a:solidFill>
                  <a:srgbClr val="FFFFFF"/>
                </a:solidFill>
                <a:latin typeface="Carlito"/>
                <a:cs typeface="Carlito"/>
              </a:rPr>
              <a:t>glands</a:t>
            </a:r>
            <a:endParaRPr sz="1800">
              <a:latin typeface="Carlito"/>
              <a:cs typeface="Carlito"/>
            </a:endParaRPr>
          </a:p>
          <a:p>
            <a:pPr marL="989330" lvl="1" indent="-244475" algn="just">
              <a:lnSpc>
                <a:spcPct val="100000"/>
              </a:lnSpc>
              <a:buAutoNum type="alphaLcParenR"/>
              <a:tabLst>
                <a:tab pos="989965" algn="l"/>
              </a:tabLst>
            </a:pPr>
            <a:r>
              <a:rPr sz="1800" spc="-15">
                <a:solidFill>
                  <a:srgbClr val="FFFFFF"/>
                </a:solidFill>
                <a:latin typeface="Carlito"/>
                <a:cs typeface="Carlito"/>
              </a:rPr>
              <a:t>Exocrine</a:t>
            </a:r>
            <a:r>
              <a:rPr sz="1800" spc="10">
                <a:solidFill>
                  <a:srgbClr val="FFFFFF"/>
                </a:solidFill>
                <a:latin typeface="Carlito"/>
                <a:cs typeface="Carlito"/>
              </a:rPr>
              <a:t> </a:t>
            </a:r>
            <a:r>
              <a:rPr sz="1800" smtClean="0">
                <a:solidFill>
                  <a:srgbClr val="FFFFFF"/>
                </a:solidFill>
                <a:latin typeface="Carlito"/>
                <a:cs typeface="Carlito"/>
              </a:rPr>
              <a:t>glands</a:t>
            </a:r>
            <a:endParaRPr lang="en-US" sz="1800" dirty="0" smtClean="0">
              <a:solidFill>
                <a:srgbClr val="FFFFFF"/>
              </a:solidFill>
              <a:latin typeface="Carlito"/>
              <a:cs typeface="Carlito"/>
            </a:endParaRPr>
          </a:p>
          <a:p>
            <a:pPr marL="989330" lvl="1" indent="-244475" algn="just">
              <a:lnSpc>
                <a:spcPct val="100000"/>
              </a:lnSpc>
              <a:buAutoNum type="alphaLcParenR"/>
              <a:tabLst>
                <a:tab pos="989965" algn="l"/>
              </a:tabLst>
            </a:pPr>
            <a:r>
              <a:rPr lang="en-US" sz="1800" dirty="0" err="1" smtClean="0">
                <a:solidFill>
                  <a:srgbClr val="FFFFFF"/>
                </a:solidFill>
                <a:latin typeface="Carlito"/>
                <a:cs typeface="Carlito"/>
              </a:rPr>
              <a:t>Heterocrine</a:t>
            </a:r>
            <a:r>
              <a:rPr lang="en-US" sz="1800" dirty="0" smtClean="0">
                <a:solidFill>
                  <a:srgbClr val="FFFFFF"/>
                </a:solidFill>
                <a:latin typeface="Carlito"/>
                <a:cs typeface="Carlito"/>
              </a:rPr>
              <a:t> Gland</a:t>
            </a:r>
            <a:endParaRPr sz="1800">
              <a:latin typeface="Carlito"/>
              <a:cs typeface="Carlito"/>
            </a:endParaRPr>
          </a:p>
        </p:txBody>
      </p:sp>
      <p:grpSp>
        <p:nvGrpSpPr>
          <p:cNvPr id="6" name="object 6"/>
          <p:cNvGrpSpPr/>
          <p:nvPr/>
        </p:nvGrpSpPr>
        <p:grpSpPr>
          <a:xfrm>
            <a:off x="5065776" y="1171955"/>
            <a:ext cx="3792220" cy="3808729"/>
            <a:chOff x="5065776" y="1171955"/>
            <a:chExt cx="3792220" cy="3808729"/>
          </a:xfrm>
        </p:grpSpPr>
        <p:sp>
          <p:nvSpPr>
            <p:cNvPr id="7" name="object 7"/>
            <p:cNvSpPr/>
            <p:nvPr/>
          </p:nvSpPr>
          <p:spPr>
            <a:xfrm>
              <a:off x="5065776" y="1171955"/>
              <a:ext cx="3791711" cy="380847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257800" y="1363980"/>
              <a:ext cx="3407663" cy="3424428"/>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8153400" cy="399415"/>
          </a:xfrm>
          <a:custGeom>
            <a:avLst/>
            <a:gdLst/>
            <a:ahLst/>
            <a:cxnLst/>
            <a:rect l="l" t="t" r="r" b="b"/>
            <a:pathLst>
              <a:path w="3659504" h="399415">
                <a:moveTo>
                  <a:pt x="0" y="399288"/>
                </a:moveTo>
                <a:lnTo>
                  <a:pt x="3659124" y="399288"/>
                </a:lnTo>
                <a:lnTo>
                  <a:pt x="3659124"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7998460" cy="321242"/>
          </a:xfrm>
          <a:prstGeom prst="rect">
            <a:avLst/>
          </a:prstGeom>
        </p:spPr>
        <p:txBody>
          <a:bodyPr vert="horz" wrap="square" lIns="0" tIns="13335" rIns="0" bIns="0" rtlCol="0">
            <a:spAutoFit/>
          </a:bodyPr>
          <a:lstStyle/>
          <a:p>
            <a:pPr marL="12700" algn="ctr">
              <a:lnSpc>
                <a:spcPct val="100000"/>
              </a:lnSpc>
              <a:spcBef>
                <a:spcPts val="105"/>
              </a:spcBef>
            </a:pPr>
            <a:r>
              <a:rPr b="0" u="none" spc="-5" dirty="0">
                <a:latin typeface="Carlito"/>
                <a:cs typeface="Carlito"/>
              </a:rPr>
              <a:t>SIMPLE </a:t>
            </a:r>
            <a:r>
              <a:rPr b="0" u="none" dirty="0">
                <a:latin typeface="Carlito"/>
                <a:cs typeface="Carlito"/>
              </a:rPr>
              <a:t>GLANDULAR</a:t>
            </a:r>
            <a:r>
              <a:rPr b="0" u="none" spc="-65" dirty="0">
                <a:latin typeface="Carlito"/>
                <a:cs typeface="Carlito"/>
              </a:rPr>
              <a:t> </a:t>
            </a:r>
            <a:r>
              <a:rPr b="0" u="none" spc="-5" dirty="0">
                <a:latin typeface="Carlito"/>
                <a:cs typeface="Carlito"/>
              </a:rPr>
              <a:t>EPITHELIUM</a:t>
            </a:r>
          </a:p>
        </p:txBody>
      </p:sp>
      <p:sp>
        <p:nvSpPr>
          <p:cNvPr id="4" name="object 4"/>
          <p:cNvSpPr/>
          <p:nvPr/>
        </p:nvSpPr>
        <p:spPr>
          <a:xfrm>
            <a:off x="381000" y="1371600"/>
            <a:ext cx="8305800" cy="3733800"/>
          </a:xfrm>
          <a:custGeom>
            <a:avLst/>
            <a:gdLst/>
            <a:ahLst/>
            <a:cxnLst/>
            <a:rect l="l" t="t" r="r" b="b"/>
            <a:pathLst>
              <a:path w="8305800" h="2308860">
                <a:moveTo>
                  <a:pt x="0" y="2308860"/>
                </a:moveTo>
                <a:lnTo>
                  <a:pt x="8305800" y="2308860"/>
                </a:lnTo>
                <a:lnTo>
                  <a:pt x="8305800" y="0"/>
                </a:lnTo>
                <a:lnTo>
                  <a:pt x="0" y="0"/>
                </a:lnTo>
                <a:lnTo>
                  <a:pt x="0" y="2308860"/>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89634"/>
            <a:ext cx="8099425" cy="2782813"/>
          </a:xfrm>
          <a:prstGeom prst="rect">
            <a:avLst/>
          </a:prstGeom>
        </p:spPr>
        <p:txBody>
          <a:bodyPr vert="horz" wrap="square" lIns="0" tIns="12700" rIns="0" bIns="0" rtlCol="0">
            <a:spAutoFit/>
          </a:bodyPr>
          <a:lstStyle/>
          <a:p>
            <a:pPr marL="12700" algn="just">
              <a:lnSpc>
                <a:spcPct val="100000"/>
              </a:lnSpc>
              <a:spcBef>
                <a:spcPts val="100"/>
              </a:spcBef>
            </a:pPr>
            <a:r>
              <a:rPr sz="1800" b="1" u="heavy" spc="-5" dirty="0">
                <a:solidFill>
                  <a:srgbClr val="FFFFFF"/>
                </a:solidFill>
                <a:uFill>
                  <a:solidFill>
                    <a:srgbClr val="FFFFFF"/>
                  </a:solidFill>
                </a:uFill>
                <a:latin typeface="Carlito"/>
                <a:cs typeface="Carlito"/>
              </a:rPr>
              <a:t>Endocrine</a:t>
            </a:r>
            <a:r>
              <a:rPr sz="1800" b="1" u="heavy" spc="-50" dirty="0">
                <a:solidFill>
                  <a:srgbClr val="FFFFFF"/>
                </a:solidFill>
                <a:uFill>
                  <a:solidFill>
                    <a:srgbClr val="FFFFFF"/>
                  </a:solidFill>
                </a:uFill>
                <a:latin typeface="Carlito"/>
                <a:cs typeface="Carlito"/>
              </a:rPr>
              <a:t> </a:t>
            </a:r>
            <a:r>
              <a:rPr sz="1800" b="1" u="heavy" dirty="0">
                <a:solidFill>
                  <a:srgbClr val="FFFFFF"/>
                </a:solidFill>
                <a:uFill>
                  <a:solidFill>
                    <a:srgbClr val="FFFFFF"/>
                  </a:solidFill>
                </a:uFill>
                <a:latin typeface="Carlito"/>
                <a:cs typeface="Carlito"/>
              </a:rPr>
              <a:t>Glands:</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These </a:t>
            </a:r>
            <a:r>
              <a:rPr sz="1800" dirty="0">
                <a:solidFill>
                  <a:srgbClr val="FFFFFF"/>
                </a:solidFill>
                <a:latin typeface="Carlito"/>
                <a:cs typeface="Carlito"/>
              </a:rPr>
              <a:t>glands </a:t>
            </a:r>
            <a:r>
              <a:rPr sz="1800" spc="-5" dirty="0">
                <a:solidFill>
                  <a:srgbClr val="FFFFFF"/>
                </a:solidFill>
                <a:latin typeface="Carlito"/>
                <a:cs typeface="Carlito"/>
              </a:rPr>
              <a:t>pour </a:t>
            </a:r>
            <a:r>
              <a:rPr sz="1800" dirty="0">
                <a:solidFill>
                  <a:srgbClr val="FFFFFF"/>
                </a:solidFill>
                <a:latin typeface="Carlito"/>
                <a:cs typeface="Carlito"/>
              </a:rPr>
              <a:t>their </a:t>
            </a:r>
            <a:r>
              <a:rPr sz="1800" spc="-10" dirty="0">
                <a:solidFill>
                  <a:srgbClr val="FFFFFF"/>
                </a:solidFill>
                <a:latin typeface="Carlito"/>
                <a:cs typeface="Carlito"/>
              </a:rPr>
              <a:t>secretion directly into </a:t>
            </a:r>
            <a:r>
              <a:rPr sz="1800" dirty="0">
                <a:solidFill>
                  <a:srgbClr val="FFFFFF"/>
                </a:solidFill>
                <a:latin typeface="Carlito"/>
                <a:cs typeface="Carlito"/>
              </a:rPr>
              <a:t>the </a:t>
            </a:r>
            <a:r>
              <a:rPr sz="1800" spc="-5" dirty="0">
                <a:solidFill>
                  <a:srgbClr val="FFFFFF"/>
                </a:solidFill>
                <a:latin typeface="Carlito"/>
                <a:cs typeface="Carlito"/>
              </a:rPr>
              <a:t>blood </a:t>
            </a:r>
            <a:r>
              <a:rPr sz="1800" spc="-10" dirty="0">
                <a:solidFill>
                  <a:srgbClr val="FFFFFF"/>
                </a:solidFill>
                <a:latin typeface="Carlito"/>
                <a:cs typeface="Carlito"/>
              </a:rPr>
              <a:t>stream. </a:t>
            </a:r>
            <a:r>
              <a:rPr sz="1800" spc="-5" dirty="0">
                <a:solidFill>
                  <a:srgbClr val="FFFFFF"/>
                </a:solidFill>
                <a:latin typeface="Carlito"/>
                <a:cs typeface="Carlito"/>
              </a:rPr>
              <a:t>Such </a:t>
            </a:r>
            <a:r>
              <a:rPr sz="1800" dirty="0">
                <a:solidFill>
                  <a:srgbClr val="FFFFFF"/>
                </a:solidFill>
                <a:latin typeface="Carlito"/>
                <a:cs typeface="Carlito"/>
              </a:rPr>
              <a:t>glands</a:t>
            </a:r>
            <a:r>
              <a:rPr sz="1800" spc="150" dirty="0">
                <a:solidFill>
                  <a:srgbClr val="FFFFFF"/>
                </a:solidFill>
                <a:latin typeface="Carlito"/>
                <a:cs typeface="Carlito"/>
              </a:rPr>
              <a:t> </a:t>
            </a:r>
            <a:r>
              <a:rPr sz="1800" spc="-5" dirty="0">
                <a:solidFill>
                  <a:srgbClr val="FFFFFF"/>
                </a:solidFill>
                <a:latin typeface="Carlito"/>
                <a:cs typeface="Carlito"/>
              </a:rPr>
              <a:t>lack</a:t>
            </a:r>
            <a:endParaRPr sz="1800">
              <a:latin typeface="Carlito"/>
              <a:cs typeface="Carlito"/>
            </a:endParaRPr>
          </a:p>
          <a:p>
            <a:pPr marL="299085" algn="just">
              <a:lnSpc>
                <a:spcPct val="100000"/>
              </a:lnSpc>
            </a:pPr>
            <a:r>
              <a:rPr sz="1800" spc="-5" dirty="0">
                <a:solidFill>
                  <a:srgbClr val="FFFFFF"/>
                </a:solidFill>
                <a:latin typeface="Carlito"/>
                <a:cs typeface="Carlito"/>
              </a:rPr>
              <a:t>ducts </a:t>
            </a:r>
            <a:r>
              <a:rPr sz="1800" dirty="0">
                <a:solidFill>
                  <a:srgbClr val="FFFFFF"/>
                </a:solidFill>
                <a:latin typeface="Carlito"/>
                <a:cs typeface="Carlito"/>
              </a:rPr>
              <a:t>and </a:t>
            </a:r>
            <a:r>
              <a:rPr sz="1800" spc="-10" dirty="0">
                <a:solidFill>
                  <a:srgbClr val="FFFFFF"/>
                </a:solidFill>
                <a:latin typeface="Carlito"/>
                <a:cs typeface="Carlito"/>
              </a:rPr>
              <a:t>are </a:t>
            </a:r>
            <a:r>
              <a:rPr sz="1800" dirty="0">
                <a:solidFill>
                  <a:srgbClr val="FFFFFF"/>
                </a:solidFill>
                <a:latin typeface="Carlito"/>
                <a:cs typeface="Carlito"/>
              </a:rPr>
              <a:t>thus </a:t>
            </a:r>
            <a:r>
              <a:rPr sz="1800" spc="-5" dirty="0">
                <a:solidFill>
                  <a:srgbClr val="FFFFFF"/>
                </a:solidFill>
                <a:latin typeface="Carlito"/>
                <a:cs typeface="Carlito"/>
              </a:rPr>
              <a:t>called </a:t>
            </a:r>
            <a:r>
              <a:rPr sz="1800" b="1" spc="-5" dirty="0">
                <a:solidFill>
                  <a:srgbClr val="FFFFFF"/>
                </a:solidFill>
                <a:latin typeface="Carlito"/>
                <a:cs typeface="Carlito"/>
              </a:rPr>
              <a:t>ductless</a:t>
            </a:r>
            <a:r>
              <a:rPr sz="1800" b="1" spc="45" dirty="0">
                <a:solidFill>
                  <a:srgbClr val="FFFFFF"/>
                </a:solidFill>
                <a:latin typeface="Carlito"/>
                <a:cs typeface="Carlito"/>
              </a:rPr>
              <a:t> </a:t>
            </a:r>
            <a:r>
              <a:rPr sz="1800" b="1" spc="-5" dirty="0">
                <a:solidFill>
                  <a:srgbClr val="FFFFFF"/>
                </a:solidFill>
                <a:latin typeface="Carlito"/>
                <a:cs typeface="Carlito"/>
              </a:rPr>
              <a:t>glands</a:t>
            </a:r>
            <a:r>
              <a:rPr sz="1800" spc="-5" dirty="0">
                <a:solidFill>
                  <a:srgbClr val="FFFFFF"/>
                </a:solidFill>
                <a:latin typeface="Carlito"/>
                <a:cs typeface="Carlito"/>
              </a:rPr>
              <a:t>.</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e.g.: </a:t>
            </a:r>
            <a:r>
              <a:rPr sz="1800" spc="-20" dirty="0">
                <a:solidFill>
                  <a:srgbClr val="FFFFFF"/>
                </a:solidFill>
                <a:latin typeface="Carlito"/>
                <a:cs typeface="Carlito"/>
              </a:rPr>
              <a:t>pituitary, </a:t>
            </a:r>
            <a:r>
              <a:rPr sz="1800" spc="-15" dirty="0">
                <a:solidFill>
                  <a:srgbClr val="FFFFFF"/>
                </a:solidFill>
                <a:latin typeface="Carlito"/>
                <a:cs typeface="Carlito"/>
              </a:rPr>
              <a:t>thyroid, parathyroid, </a:t>
            </a:r>
            <a:r>
              <a:rPr sz="1800" spc="-30" dirty="0">
                <a:solidFill>
                  <a:srgbClr val="FFFFFF"/>
                </a:solidFill>
                <a:latin typeface="Carlito"/>
                <a:cs typeface="Carlito"/>
              </a:rPr>
              <a:t>ovary, </a:t>
            </a:r>
            <a:r>
              <a:rPr sz="1800" spc="-10" dirty="0">
                <a:solidFill>
                  <a:srgbClr val="FFFFFF"/>
                </a:solidFill>
                <a:latin typeface="Carlito"/>
                <a:cs typeface="Carlito"/>
              </a:rPr>
              <a:t>testis, </a:t>
            </a:r>
            <a:r>
              <a:rPr sz="1800" spc="-5" dirty="0">
                <a:solidFill>
                  <a:srgbClr val="FFFFFF"/>
                </a:solidFill>
                <a:latin typeface="Carlito"/>
                <a:cs typeface="Carlito"/>
              </a:rPr>
              <a:t>adrenal, islets of</a:t>
            </a:r>
            <a:r>
              <a:rPr sz="1800" spc="125" dirty="0">
                <a:solidFill>
                  <a:srgbClr val="FFFFFF"/>
                </a:solidFill>
                <a:latin typeface="Carlito"/>
                <a:cs typeface="Carlito"/>
              </a:rPr>
              <a:t> </a:t>
            </a:r>
            <a:r>
              <a:rPr sz="1800" spc="-5" dirty="0">
                <a:solidFill>
                  <a:srgbClr val="FFFFFF"/>
                </a:solidFill>
                <a:latin typeface="Carlito"/>
                <a:cs typeface="Carlito"/>
              </a:rPr>
              <a:t>Langerhans.</a:t>
            </a:r>
            <a:endParaRPr sz="1800">
              <a:latin typeface="Carlito"/>
              <a:cs typeface="Carlito"/>
            </a:endParaRPr>
          </a:p>
          <a:p>
            <a:pPr marL="12700" algn="just">
              <a:lnSpc>
                <a:spcPct val="100000"/>
              </a:lnSpc>
            </a:pPr>
            <a:r>
              <a:rPr sz="1800" b="1" u="heavy" spc="-10" dirty="0">
                <a:solidFill>
                  <a:srgbClr val="FFFFFF"/>
                </a:solidFill>
                <a:uFill>
                  <a:solidFill>
                    <a:srgbClr val="FFFFFF"/>
                  </a:solidFill>
                </a:uFill>
                <a:latin typeface="Carlito"/>
                <a:cs typeface="Carlito"/>
              </a:rPr>
              <a:t>Exocrine</a:t>
            </a:r>
            <a:r>
              <a:rPr sz="1800" b="1" u="heavy" spc="-45" dirty="0">
                <a:solidFill>
                  <a:srgbClr val="FFFFFF"/>
                </a:solidFill>
                <a:uFill>
                  <a:solidFill>
                    <a:srgbClr val="FFFFFF"/>
                  </a:solidFill>
                </a:uFill>
                <a:latin typeface="Carlito"/>
                <a:cs typeface="Carlito"/>
              </a:rPr>
              <a:t> </a:t>
            </a:r>
            <a:r>
              <a:rPr sz="1800" b="1" u="heavy" dirty="0">
                <a:solidFill>
                  <a:srgbClr val="FFFFFF"/>
                </a:solidFill>
                <a:uFill>
                  <a:solidFill>
                    <a:srgbClr val="FFFFFF"/>
                  </a:solidFill>
                </a:uFill>
                <a:latin typeface="Carlito"/>
                <a:cs typeface="Carlito"/>
              </a:rPr>
              <a:t>Glands:</a:t>
            </a:r>
            <a:endParaRPr sz="1800">
              <a:latin typeface="Carlito"/>
              <a:cs typeface="Carlito"/>
            </a:endParaRPr>
          </a:p>
          <a:p>
            <a:pPr marL="299085" marR="5080" indent="-287020" algn="just">
              <a:lnSpc>
                <a:spcPct val="100000"/>
              </a:lnSpc>
              <a:buChar char="-"/>
              <a:tabLst>
                <a:tab pos="299085" algn="l"/>
                <a:tab pos="299720" algn="l"/>
              </a:tabLst>
            </a:pPr>
            <a:r>
              <a:rPr sz="1800" spc="-5" dirty="0">
                <a:solidFill>
                  <a:srgbClr val="FFFFFF"/>
                </a:solidFill>
                <a:latin typeface="Carlito"/>
                <a:cs typeface="Carlito"/>
              </a:rPr>
              <a:t>These </a:t>
            </a:r>
            <a:r>
              <a:rPr sz="1800" dirty="0">
                <a:solidFill>
                  <a:srgbClr val="FFFFFF"/>
                </a:solidFill>
                <a:latin typeface="Carlito"/>
                <a:cs typeface="Carlito"/>
              </a:rPr>
              <a:t>glands </a:t>
            </a:r>
            <a:r>
              <a:rPr sz="1800" spc="-10" dirty="0">
                <a:solidFill>
                  <a:srgbClr val="FFFFFF"/>
                </a:solidFill>
                <a:latin typeface="Carlito"/>
                <a:cs typeface="Carlito"/>
              </a:rPr>
              <a:t>are </a:t>
            </a:r>
            <a:r>
              <a:rPr sz="1800" b="1" spc="-5" dirty="0">
                <a:solidFill>
                  <a:srgbClr val="FFFFFF"/>
                </a:solidFill>
                <a:latin typeface="Carlito"/>
                <a:cs typeface="Carlito"/>
              </a:rPr>
              <a:t>with </a:t>
            </a:r>
            <a:r>
              <a:rPr sz="1800" b="1" dirty="0">
                <a:solidFill>
                  <a:srgbClr val="FFFFFF"/>
                </a:solidFill>
                <a:latin typeface="Carlito"/>
                <a:cs typeface="Carlito"/>
              </a:rPr>
              <a:t>ducts</a:t>
            </a:r>
            <a:r>
              <a:rPr sz="1800" dirty="0">
                <a:solidFill>
                  <a:srgbClr val="FFFFFF"/>
                </a:solidFill>
                <a:latin typeface="Carlito"/>
                <a:cs typeface="Carlito"/>
              </a:rPr>
              <a:t>. </a:t>
            </a:r>
            <a:r>
              <a:rPr sz="1800" spc="-5" dirty="0">
                <a:solidFill>
                  <a:srgbClr val="FFFFFF"/>
                </a:solidFill>
                <a:latin typeface="Carlito"/>
                <a:cs typeface="Carlito"/>
              </a:rPr>
              <a:t>Their </a:t>
            </a:r>
            <a:r>
              <a:rPr sz="1800" spc="-10" dirty="0">
                <a:solidFill>
                  <a:srgbClr val="FFFFFF"/>
                </a:solidFill>
                <a:latin typeface="Carlito"/>
                <a:cs typeface="Carlito"/>
              </a:rPr>
              <a:t>secretion </a:t>
            </a:r>
            <a:r>
              <a:rPr sz="1800" spc="-5" dirty="0">
                <a:solidFill>
                  <a:srgbClr val="FFFFFF"/>
                </a:solidFill>
                <a:latin typeface="Carlito"/>
                <a:cs typeface="Carlito"/>
              </a:rPr>
              <a:t>is carried by </a:t>
            </a:r>
            <a:r>
              <a:rPr sz="1800" dirty="0">
                <a:solidFill>
                  <a:srgbClr val="FFFFFF"/>
                </a:solidFill>
                <a:latin typeface="Carlito"/>
                <a:cs typeface="Carlito"/>
              </a:rPr>
              <a:t>means </a:t>
            </a:r>
            <a:r>
              <a:rPr sz="1800" spc="-5" dirty="0">
                <a:solidFill>
                  <a:srgbClr val="FFFFFF"/>
                </a:solidFill>
                <a:latin typeface="Carlito"/>
                <a:cs typeface="Carlito"/>
              </a:rPr>
              <a:t>of </a:t>
            </a:r>
            <a:r>
              <a:rPr sz="1800" dirty="0">
                <a:solidFill>
                  <a:srgbClr val="FFFFFF"/>
                </a:solidFill>
                <a:latin typeface="Carlito"/>
                <a:cs typeface="Carlito"/>
              </a:rPr>
              <a:t>a </a:t>
            </a:r>
            <a:r>
              <a:rPr sz="1800" spc="-5" dirty="0">
                <a:solidFill>
                  <a:srgbClr val="FFFFFF"/>
                </a:solidFill>
                <a:latin typeface="Carlito"/>
                <a:cs typeface="Carlito"/>
              </a:rPr>
              <a:t>duct or tube </a:t>
            </a:r>
            <a:r>
              <a:rPr sz="1800" spc="-10" dirty="0">
                <a:solidFill>
                  <a:srgbClr val="FFFFFF"/>
                </a:solidFill>
                <a:latin typeface="Carlito"/>
                <a:cs typeface="Carlito"/>
              </a:rPr>
              <a:t>to  </a:t>
            </a:r>
            <a:r>
              <a:rPr sz="1800" dirty="0">
                <a:solidFill>
                  <a:srgbClr val="FFFFFF"/>
                </a:solidFill>
                <a:latin typeface="Carlito"/>
                <a:cs typeface="Carlito"/>
              </a:rPr>
              <a:t>the </a:t>
            </a:r>
            <a:r>
              <a:rPr sz="1800" spc="-10" dirty="0">
                <a:solidFill>
                  <a:srgbClr val="FFFFFF"/>
                </a:solidFill>
                <a:latin typeface="Carlito"/>
                <a:cs typeface="Carlito"/>
              </a:rPr>
              <a:t>site </a:t>
            </a:r>
            <a:r>
              <a:rPr sz="1800" spc="-5" dirty="0">
                <a:solidFill>
                  <a:srgbClr val="FFFFFF"/>
                </a:solidFill>
                <a:latin typeface="Carlito"/>
                <a:cs typeface="Carlito"/>
              </a:rPr>
              <a:t>of action. They </a:t>
            </a:r>
            <a:r>
              <a:rPr sz="1800" spc="-10" dirty="0">
                <a:solidFill>
                  <a:srgbClr val="FFFFFF"/>
                </a:solidFill>
                <a:latin typeface="Carlito"/>
                <a:cs typeface="Carlito"/>
              </a:rPr>
              <a:t>are </a:t>
            </a:r>
            <a:r>
              <a:rPr sz="1800" spc="-5" dirty="0">
                <a:solidFill>
                  <a:srgbClr val="FFFFFF"/>
                </a:solidFill>
                <a:latin typeface="Carlito"/>
                <a:cs typeface="Carlito"/>
              </a:rPr>
              <a:t>responsible </a:t>
            </a:r>
            <a:r>
              <a:rPr sz="1800" spc="-15" dirty="0">
                <a:solidFill>
                  <a:srgbClr val="FFFFFF"/>
                </a:solidFill>
                <a:latin typeface="Carlito"/>
                <a:cs typeface="Carlito"/>
              </a:rPr>
              <a:t>for </a:t>
            </a:r>
            <a:r>
              <a:rPr sz="1800" spc="-5" dirty="0">
                <a:solidFill>
                  <a:srgbClr val="FFFFFF"/>
                </a:solidFill>
                <a:latin typeface="Carlito"/>
                <a:cs typeface="Carlito"/>
              </a:rPr>
              <a:t>body</a:t>
            </a:r>
            <a:r>
              <a:rPr sz="1800" spc="120" dirty="0">
                <a:solidFill>
                  <a:srgbClr val="FFFFFF"/>
                </a:solidFill>
                <a:latin typeface="Carlito"/>
                <a:cs typeface="Carlito"/>
              </a:rPr>
              <a:t> </a:t>
            </a:r>
            <a:r>
              <a:rPr sz="1800" spc="-10" dirty="0">
                <a:solidFill>
                  <a:srgbClr val="FFFFFF"/>
                </a:solidFill>
                <a:latin typeface="Carlito"/>
                <a:cs typeface="Carlito"/>
              </a:rPr>
              <a:t>secretions.</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e.g.: </a:t>
            </a:r>
            <a:r>
              <a:rPr sz="1800" spc="-10" dirty="0">
                <a:solidFill>
                  <a:srgbClr val="FFFFFF"/>
                </a:solidFill>
                <a:latin typeface="Carlito"/>
                <a:cs typeface="Carlito"/>
              </a:rPr>
              <a:t>tear </a:t>
            </a:r>
            <a:r>
              <a:rPr sz="1800" spc="-5" dirty="0">
                <a:solidFill>
                  <a:srgbClr val="FFFFFF"/>
                </a:solidFill>
                <a:latin typeface="Carlito"/>
                <a:cs typeface="Carlito"/>
              </a:rPr>
              <a:t>glands, salivary glands, </a:t>
            </a:r>
            <a:r>
              <a:rPr sz="1800" spc="-10" dirty="0">
                <a:solidFill>
                  <a:srgbClr val="FFFFFF"/>
                </a:solidFill>
                <a:latin typeface="Carlito"/>
                <a:cs typeface="Carlito"/>
              </a:rPr>
              <a:t>gastric </a:t>
            </a:r>
            <a:r>
              <a:rPr sz="1800" dirty="0">
                <a:solidFill>
                  <a:srgbClr val="FFFFFF"/>
                </a:solidFill>
                <a:latin typeface="Carlito"/>
                <a:cs typeface="Carlito"/>
              </a:rPr>
              <a:t>and </a:t>
            </a:r>
            <a:r>
              <a:rPr sz="1800" spc="-10" dirty="0">
                <a:solidFill>
                  <a:srgbClr val="FFFFFF"/>
                </a:solidFill>
                <a:latin typeface="Carlito"/>
                <a:cs typeface="Carlito"/>
              </a:rPr>
              <a:t>intestinal</a:t>
            </a:r>
            <a:r>
              <a:rPr sz="1800" spc="55" dirty="0">
                <a:solidFill>
                  <a:srgbClr val="FFFFFF"/>
                </a:solidFill>
                <a:latin typeface="Carlito"/>
                <a:cs typeface="Carlito"/>
              </a:rPr>
              <a:t> </a:t>
            </a:r>
            <a:r>
              <a:rPr sz="1800" spc="-5">
                <a:solidFill>
                  <a:srgbClr val="FFFFFF"/>
                </a:solidFill>
                <a:latin typeface="Carlito"/>
                <a:cs typeface="Carlito"/>
              </a:rPr>
              <a:t>glands</a:t>
            </a:r>
            <a:r>
              <a:rPr sz="1800" spc="-5" smtClean="0">
                <a:solidFill>
                  <a:srgbClr val="FFFFFF"/>
                </a:solidFill>
                <a:latin typeface="Carlito"/>
                <a:cs typeface="Carlito"/>
              </a:rPr>
              <a:t>.</a:t>
            </a:r>
            <a:endParaRPr lang="en-US" sz="1800" spc="-5" dirty="0" smtClean="0">
              <a:solidFill>
                <a:srgbClr val="FFFFFF"/>
              </a:solidFill>
              <a:latin typeface="Carlito"/>
              <a:cs typeface="Carlito"/>
            </a:endParaRPr>
          </a:p>
          <a:p>
            <a:pPr marL="299085" indent="-287020" algn="just">
              <a:lnSpc>
                <a:spcPct val="100000"/>
              </a:lnSpc>
              <a:tabLst>
                <a:tab pos="299085" algn="l"/>
                <a:tab pos="299720" algn="l"/>
              </a:tabLst>
            </a:pPr>
            <a:r>
              <a:rPr lang="en-US" b="1" u="sng" spc="-5" dirty="0" err="1" smtClean="0">
                <a:solidFill>
                  <a:srgbClr val="FFFFFF"/>
                </a:solidFill>
                <a:latin typeface="Carlito"/>
                <a:cs typeface="Carlito"/>
              </a:rPr>
              <a:t>Heterocrine</a:t>
            </a:r>
            <a:r>
              <a:rPr lang="en-US" b="1" u="sng" spc="-5" dirty="0" smtClean="0">
                <a:solidFill>
                  <a:srgbClr val="FFFFFF"/>
                </a:solidFill>
                <a:latin typeface="Carlito"/>
                <a:cs typeface="Carlito"/>
              </a:rPr>
              <a:t> Gland-</a:t>
            </a:r>
            <a:r>
              <a:rPr lang="en-US" spc="-5" dirty="0" smtClean="0">
                <a:solidFill>
                  <a:srgbClr val="FFFFFF"/>
                </a:solidFill>
                <a:latin typeface="Carlito"/>
                <a:cs typeface="Carlito"/>
              </a:rPr>
              <a:t> Mixing of both gland ,Pancreas</a:t>
            </a:r>
            <a:endParaRPr sz="1800" b="1" u="sng">
              <a:latin typeface="Carlito"/>
              <a:cs typeface="Carlit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681227"/>
            <a:ext cx="8229600" cy="462280"/>
          </a:xfrm>
          <a:custGeom>
            <a:avLst/>
            <a:gdLst/>
            <a:ahLst/>
            <a:cxnLst/>
            <a:rect l="l" t="t" r="r" b="b"/>
            <a:pathLst>
              <a:path w="2170429" h="462280">
                <a:moveTo>
                  <a:pt x="0" y="461772"/>
                </a:moveTo>
                <a:lnTo>
                  <a:pt x="2170176" y="461772"/>
                </a:lnTo>
                <a:lnTo>
                  <a:pt x="2170176" y="0"/>
                </a:lnTo>
                <a:lnTo>
                  <a:pt x="0" y="0"/>
                </a:lnTo>
                <a:lnTo>
                  <a:pt x="0" y="461772"/>
                </a:lnTo>
                <a:close/>
              </a:path>
            </a:pathLst>
          </a:custGeom>
          <a:ln w="9143">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533400" y="694690"/>
            <a:ext cx="7619999" cy="391160"/>
          </a:xfrm>
          <a:prstGeom prst="rect">
            <a:avLst/>
          </a:prstGeom>
        </p:spPr>
        <p:txBody>
          <a:bodyPr vert="horz" wrap="square" lIns="0" tIns="12700" rIns="0" bIns="0" rtlCol="0">
            <a:spAutoFit/>
          </a:bodyPr>
          <a:lstStyle/>
          <a:p>
            <a:pPr marL="12700" algn="ctr">
              <a:lnSpc>
                <a:spcPct val="100000"/>
              </a:lnSpc>
              <a:spcBef>
                <a:spcPts val="100"/>
              </a:spcBef>
            </a:pPr>
            <a:r>
              <a:rPr sz="2400" b="0" u="none" spc="-15" dirty="0">
                <a:latin typeface="Carlito"/>
                <a:cs typeface="Carlito"/>
              </a:rPr>
              <a:t>Exocrine</a:t>
            </a:r>
            <a:r>
              <a:rPr sz="2400" b="0" u="none" spc="-80" dirty="0">
                <a:latin typeface="Carlito"/>
                <a:cs typeface="Carlito"/>
              </a:rPr>
              <a:t> </a:t>
            </a:r>
            <a:r>
              <a:rPr sz="2400" b="0" u="none" dirty="0">
                <a:latin typeface="Carlito"/>
                <a:cs typeface="Carlito"/>
              </a:rPr>
              <a:t>Glands</a:t>
            </a:r>
            <a:endParaRPr sz="2400">
              <a:latin typeface="Carlito"/>
              <a:cs typeface="Carlito"/>
            </a:endParaRPr>
          </a:p>
        </p:txBody>
      </p:sp>
      <p:sp>
        <p:nvSpPr>
          <p:cNvPr id="4" name="object 4"/>
          <p:cNvSpPr/>
          <p:nvPr/>
        </p:nvSpPr>
        <p:spPr>
          <a:xfrm>
            <a:off x="609600" y="1281683"/>
            <a:ext cx="7924800" cy="48920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22092" y="742187"/>
            <a:ext cx="3607308" cy="401320"/>
          </a:xfrm>
          <a:custGeom>
            <a:avLst/>
            <a:gdLst/>
            <a:ahLst/>
            <a:cxnLst/>
            <a:rect l="l" t="t" r="r" b="b"/>
            <a:pathLst>
              <a:path w="2845435" h="401319">
                <a:moveTo>
                  <a:pt x="0" y="400812"/>
                </a:moveTo>
                <a:lnTo>
                  <a:pt x="2845308" y="400812"/>
                </a:lnTo>
                <a:lnTo>
                  <a:pt x="2845308" y="0"/>
                </a:lnTo>
                <a:lnTo>
                  <a:pt x="0" y="0"/>
                </a:lnTo>
                <a:lnTo>
                  <a:pt x="0" y="400812"/>
                </a:lnTo>
                <a:close/>
              </a:path>
            </a:pathLst>
          </a:custGeom>
          <a:ln w="9143">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3101720" y="759333"/>
            <a:ext cx="3527680" cy="321242"/>
          </a:xfrm>
          <a:prstGeom prst="rect">
            <a:avLst/>
          </a:prstGeom>
        </p:spPr>
        <p:txBody>
          <a:bodyPr vert="horz" wrap="square" lIns="0" tIns="13335" rIns="0" bIns="0" rtlCol="0">
            <a:spAutoFit/>
          </a:bodyPr>
          <a:lstStyle/>
          <a:p>
            <a:pPr marL="12700">
              <a:lnSpc>
                <a:spcPct val="100000"/>
              </a:lnSpc>
              <a:spcBef>
                <a:spcPts val="105"/>
              </a:spcBef>
            </a:pPr>
            <a:r>
              <a:rPr b="0" u="none" dirty="0">
                <a:latin typeface="Carlito"/>
                <a:cs typeface="Carlito"/>
              </a:rPr>
              <a:t>COMPOUND</a:t>
            </a:r>
            <a:r>
              <a:rPr b="0" u="none" spc="-90" dirty="0">
                <a:latin typeface="Carlito"/>
                <a:cs typeface="Carlito"/>
              </a:rPr>
              <a:t> </a:t>
            </a:r>
            <a:r>
              <a:rPr b="0" u="none" spc="-5" dirty="0">
                <a:latin typeface="Carlito"/>
                <a:cs typeface="Carlito"/>
              </a:rPr>
              <a:t>EPITHELIUM</a:t>
            </a:r>
          </a:p>
        </p:txBody>
      </p:sp>
      <p:sp>
        <p:nvSpPr>
          <p:cNvPr id="4" name="object 4"/>
          <p:cNvSpPr/>
          <p:nvPr/>
        </p:nvSpPr>
        <p:spPr>
          <a:xfrm>
            <a:off x="457200" y="1676400"/>
            <a:ext cx="3810000" cy="368935"/>
          </a:xfrm>
          <a:custGeom>
            <a:avLst/>
            <a:gdLst/>
            <a:ahLst/>
            <a:cxnLst/>
            <a:rect l="l" t="t" r="r" b="b"/>
            <a:pathLst>
              <a:path w="2667000" h="368935">
                <a:moveTo>
                  <a:pt x="0" y="368808"/>
                </a:moveTo>
                <a:lnTo>
                  <a:pt x="2667000" y="368808"/>
                </a:lnTo>
                <a:lnTo>
                  <a:pt x="2667000" y="0"/>
                </a:lnTo>
                <a:lnTo>
                  <a:pt x="0" y="0"/>
                </a:lnTo>
                <a:lnTo>
                  <a:pt x="0" y="368808"/>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990600" y="1752600"/>
            <a:ext cx="3048000" cy="289823"/>
          </a:xfrm>
          <a:prstGeom prst="rect">
            <a:avLst/>
          </a:prstGeom>
        </p:spPr>
        <p:txBody>
          <a:bodyPr vert="horz" wrap="square" lIns="0" tIns="12700" rIns="0" bIns="0" rtlCol="0">
            <a:spAutoFit/>
          </a:bodyPr>
          <a:lstStyle/>
          <a:p>
            <a:pPr marL="12700" algn="ctr">
              <a:lnSpc>
                <a:spcPct val="100000"/>
              </a:lnSpc>
              <a:spcBef>
                <a:spcPts val="100"/>
              </a:spcBef>
            </a:pPr>
            <a:r>
              <a:rPr sz="1800" dirty="0">
                <a:solidFill>
                  <a:srgbClr val="FFFFFF"/>
                </a:solidFill>
                <a:latin typeface="Carlito"/>
                <a:cs typeface="Carlito"/>
              </a:rPr>
              <a:t>1. </a:t>
            </a:r>
            <a:r>
              <a:rPr sz="1800" spc="-20" dirty="0">
                <a:solidFill>
                  <a:srgbClr val="FFFFFF"/>
                </a:solidFill>
                <a:latin typeface="Carlito"/>
                <a:cs typeface="Carlito"/>
              </a:rPr>
              <a:t>STRATIFIED</a:t>
            </a:r>
            <a:r>
              <a:rPr sz="1800" spc="-90" dirty="0">
                <a:solidFill>
                  <a:srgbClr val="FFFFFF"/>
                </a:solidFill>
                <a:latin typeface="Carlito"/>
                <a:cs typeface="Carlito"/>
              </a:rPr>
              <a:t> </a:t>
            </a:r>
            <a:r>
              <a:rPr sz="1800" spc="-5" dirty="0">
                <a:solidFill>
                  <a:srgbClr val="FFFFFF"/>
                </a:solidFill>
                <a:latin typeface="Carlito"/>
                <a:cs typeface="Carlito"/>
              </a:rPr>
              <a:t>EPITHELIUM</a:t>
            </a:r>
            <a:endParaRPr sz="1800">
              <a:latin typeface="Carlito"/>
              <a:cs typeface="Carlito"/>
            </a:endParaRPr>
          </a:p>
        </p:txBody>
      </p:sp>
      <p:sp>
        <p:nvSpPr>
          <p:cNvPr id="6" name="object 6"/>
          <p:cNvSpPr/>
          <p:nvPr/>
        </p:nvSpPr>
        <p:spPr>
          <a:xfrm>
            <a:off x="533400" y="2819400"/>
            <a:ext cx="3429000" cy="2618232"/>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800600" y="1676400"/>
            <a:ext cx="4038600" cy="368935"/>
          </a:xfrm>
          <a:custGeom>
            <a:avLst/>
            <a:gdLst/>
            <a:ahLst/>
            <a:cxnLst/>
            <a:rect l="l" t="t" r="r" b="b"/>
            <a:pathLst>
              <a:path w="3007359" h="368935">
                <a:moveTo>
                  <a:pt x="0" y="368808"/>
                </a:moveTo>
                <a:lnTo>
                  <a:pt x="3006852" y="368808"/>
                </a:lnTo>
                <a:lnTo>
                  <a:pt x="3006852" y="0"/>
                </a:lnTo>
                <a:lnTo>
                  <a:pt x="0" y="0"/>
                </a:lnTo>
                <a:lnTo>
                  <a:pt x="0" y="368808"/>
                </a:lnTo>
                <a:close/>
              </a:path>
            </a:pathLst>
          </a:custGeom>
          <a:ln w="9144">
            <a:solidFill>
              <a:srgbClr val="FFFFFF"/>
            </a:solidFill>
          </a:ln>
        </p:spPr>
        <p:txBody>
          <a:bodyPr wrap="square" lIns="0" tIns="0" rIns="0" bIns="0" rtlCol="0"/>
          <a:lstStyle/>
          <a:p>
            <a:endParaRPr/>
          </a:p>
        </p:txBody>
      </p:sp>
      <p:sp>
        <p:nvSpPr>
          <p:cNvPr id="8" name="object 8"/>
          <p:cNvSpPr txBox="1"/>
          <p:nvPr/>
        </p:nvSpPr>
        <p:spPr>
          <a:xfrm>
            <a:off x="4800600" y="1694435"/>
            <a:ext cx="4038600" cy="289823"/>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rlito"/>
                <a:cs typeface="Carlito"/>
              </a:rPr>
              <a:t>2. </a:t>
            </a:r>
            <a:r>
              <a:rPr sz="1800" spc="-5" dirty="0">
                <a:solidFill>
                  <a:srgbClr val="FFFFFF"/>
                </a:solidFill>
                <a:latin typeface="Carlito"/>
                <a:cs typeface="Carlito"/>
              </a:rPr>
              <a:t>TRANSITIONAL</a:t>
            </a:r>
            <a:r>
              <a:rPr sz="1800" spc="-95" dirty="0">
                <a:solidFill>
                  <a:srgbClr val="FFFFFF"/>
                </a:solidFill>
                <a:latin typeface="Carlito"/>
                <a:cs typeface="Carlito"/>
              </a:rPr>
              <a:t> </a:t>
            </a:r>
            <a:r>
              <a:rPr sz="1800" spc="-5" dirty="0">
                <a:solidFill>
                  <a:srgbClr val="FFFFFF"/>
                </a:solidFill>
                <a:latin typeface="Carlito"/>
                <a:cs typeface="Carlito"/>
              </a:rPr>
              <a:t>EPITHELIUM</a:t>
            </a:r>
            <a:endParaRPr sz="1800">
              <a:latin typeface="Carlito"/>
              <a:cs typeface="Carlito"/>
            </a:endParaRPr>
          </a:p>
        </p:txBody>
      </p:sp>
      <p:sp>
        <p:nvSpPr>
          <p:cNvPr id="9" name="object 9"/>
          <p:cNvSpPr/>
          <p:nvPr/>
        </p:nvSpPr>
        <p:spPr>
          <a:xfrm>
            <a:off x="5198364" y="2819400"/>
            <a:ext cx="3514343" cy="2618232"/>
          </a:xfrm>
          <a:prstGeom prst="rect">
            <a:avLst/>
          </a:prstGeom>
          <a:blipFill>
            <a:blip r:embed="rId3" cstate="print"/>
            <a:stretch>
              <a:fillRect/>
            </a:stretch>
          </a:blipFill>
        </p:spPr>
        <p:txBody>
          <a:bodyPr wrap="square" lIns="0" tIns="0" rIns="0" bIns="0" rtlCol="0"/>
          <a:lstStyle/>
          <a:p>
            <a:endParaRPr/>
          </a:p>
        </p:txBody>
      </p:sp>
      <p:grpSp>
        <p:nvGrpSpPr>
          <p:cNvPr id="10" name="object 10"/>
          <p:cNvGrpSpPr/>
          <p:nvPr/>
        </p:nvGrpSpPr>
        <p:grpSpPr>
          <a:xfrm>
            <a:off x="1838579" y="915161"/>
            <a:ext cx="5705221" cy="763016"/>
            <a:chOff x="1838579" y="915161"/>
            <a:chExt cx="5705221" cy="763016"/>
          </a:xfrm>
        </p:grpSpPr>
        <p:sp>
          <p:nvSpPr>
            <p:cNvPr id="11" name="object 11"/>
            <p:cNvSpPr/>
            <p:nvPr/>
          </p:nvSpPr>
          <p:spPr>
            <a:xfrm>
              <a:off x="1905762" y="944117"/>
              <a:ext cx="1117600" cy="0"/>
            </a:xfrm>
            <a:custGeom>
              <a:avLst/>
              <a:gdLst/>
              <a:ahLst/>
              <a:cxnLst/>
              <a:rect l="l" t="t" r="r" b="b"/>
              <a:pathLst>
                <a:path w="1117600">
                  <a:moveTo>
                    <a:pt x="0" y="0"/>
                  </a:moveTo>
                  <a:lnTo>
                    <a:pt x="1117345" y="0"/>
                  </a:lnTo>
                </a:path>
              </a:pathLst>
            </a:custGeom>
            <a:ln w="28956">
              <a:solidFill>
                <a:srgbClr val="FFFFFF"/>
              </a:solidFill>
            </a:ln>
          </p:spPr>
          <p:txBody>
            <a:bodyPr wrap="square" lIns="0" tIns="0" rIns="0" bIns="0" rtlCol="0"/>
            <a:lstStyle/>
            <a:p>
              <a:endParaRPr/>
            </a:p>
          </p:txBody>
        </p:sp>
        <p:sp>
          <p:nvSpPr>
            <p:cNvPr id="12" name="object 12"/>
            <p:cNvSpPr/>
            <p:nvPr/>
          </p:nvSpPr>
          <p:spPr>
            <a:xfrm>
              <a:off x="1838579" y="944117"/>
              <a:ext cx="134620" cy="734060"/>
            </a:xfrm>
            <a:custGeom>
              <a:avLst/>
              <a:gdLst/>
              <a:ahLst/>
              <a:cxnLst/>
              <a:rect l="l" t="t" r="r" b="b"/>
              <a:pathLst>
                <a:path w="134619" h="734060">
                  <a:moveTo>
                    <a:pt x="16128" y="601345"/>
                  </a:moveTo>
                  <a:lnTo>
                    <a:pt x="9270" y="605409"/>
                  </a:lnTo>
                  <a:lnTo>
                    <a:pt x="2285" y="609473"/>
                  </a:lnTo>
                  <a:lnTo>
                    <a:pt x="0" y="618363"/>
                  </a:lnTo>
                  <a:lnTo>
                    <a:pt x="4063" y="625221"/>
                  </a:lnTo>
                  <a:lnTo>
                    <a:pt x="67182" y="733552"/>
                  </a:lnTo>
                  <a:lnTo>
                    <a:pt x="83906" y="704850"/>
                  </a:lnTo>
                  <a:lnTo>
                    <a:pt x="52704" y="704850"/>
                  </a:lnTo>
                  <a:lnTo>
                    <a:pt x="52704" y="651328"/>
                  </a:lnTo>
                  <a:lnTo>
                    <a:pt x="28956" y="610616"/>
                  </a:lnTo>
                  <a:lnTo>
                    <a:pt x="25018" y="603758"/>
                  </a:lnTo>
                  <a:lnTo>
                    <a:pt x="16128" y="601345"/>
                  </a:lnTo>
                  <a:close/>
                </a:path>
                <a:path w="134619" h="734060">
                  <a:moveTo>
                    <a:pt x="52705" y="651328"/>
                  </a:moveTo>
                  <a:lnTo>
                    <a:pt x="52704" y="704850"/>
                  </a:lnTo>
                  <a:lnTo>
                    <a:pt x="81660" y="704850"/>
                  </a:lnTo>
                  <a:lnTo>
                    <a:pt x="81660" y="697484"/>
                  </a:lnTo>
                  <a:lnTo>
                    <a:pt x="54737" y="697484"/>
                  </a:lnTo>
                  <a:lnTo>
                    <a:pt x="67182" y="676148"/>
                  </a:lnTo>
                  <a:lnTo>
                    <a:pt x="52705" y="651328"/>
                  </a:lnTo>
                  <a:close/>
                </a:path>
                <a:path w="134619" h="734060">
                  <a:moveTo>
                    <a:pt x="118237" y="601345"/>
                  </a:moveTo>
                  <a:lnTo>
                    <a:pt x="109346" y="603758"/>
                  </a:lnTo>
                  <a:lnTo>
                    <a:pt x="105409" y="610616"/>
                  </a:lnTo>
                  <a:lnTo>
                    <a:pt x="81660" y="651328"/>
                  </a:lnTo>
                  <a:lnTo>
                    <a:pt x="81660" y="704850"/>
                  </a:lnTo>
                  <a:lnTo>
                    <a:pt x="83906" y="704850"/>
                  </a:lnTo>
                  <a:lnTo>
                    <a:pt x="130301" y="625221"/>
                  </a:lnTo>
                  <a:lnTo>
                    <a:pt x="134365" y="618363"/>
                  </a:lnTo>
                  <a:lnTo>
                    <a:pt x="132079" y="609473"/>
                  </a:lnTo>
                  <a:lnTo>
                    <a:pt x="125094" y="605409"/>
                  </a:lnTo>
                  <a:lnTo>
                    <a:pt x="118237" y="601345"/>
                  </a:lnTo>
                  <a:close/>
                </a:path>
                <a:path w="134619" h="734060">
                  <a:moveTo>
                    <a:pt x="67182" y="676148"/>
                  </a:moveTo>
                  <a:lnTo>
                    <a:pt x="54737" y="697484"/>
                  </a:lnTo>
                  <a:lnTo>
                    <a:pt x="79628" y="697484"/>
                  </a:lnTo>
                  <a:lnTo>
                    <a:pt x="67182" y="676148"/>
                  </a:lnTo>
                  <a:close/>
                </a:path>
                <a:path w="134619" h="734060">
                  <a:moveTo>
                    <a:pt x="81660" y="651328"/>
                  </a:moveTo>
                  <a:lnTo>
                    <a:pt x="67182" y="676148"/>
                  </a:lnTo>
                  <a:lnTo>
                    <a:pt x="79628" y="697484"/>
                  </a:lnTo>
                  <a:lnTo>
                    <a:pt x="81660" y="697484"/>
                  </a:lnTo>
                  <a:lnTo>
                    <a:pt x="81660" y="651328"/>
                  </a:lnTo>
                  <a:close/>
                </a:path>
                <a:path w="134619" h="734060">
                  <a:moveTo>
                    <a:pt x="81660" y="0"/>
                  </a:moveTo>
                  <a:lnTo>
                    <a:pt x="52704" y="0"/>
                  </a:lnTo>
                  <a:lnTo>
                    <a:pt x="52705" y="651328"/>
                  </a:lnTo>
                  <a:lnTo>
                    <a:pt x="67182" y="676148"/>
                  </a:lnTo>
                  <a:lnTo>
                    <a:pt x="81660" y="651328"/>
                  </a:lnTo>
                  <a:lnTo>
                    <a:pt x="81660" y="0"/>
                  </a:lnTo>
                  <a:close/>
                </a:path>
              </a:pathLst>
            </a:custGeom>
            <a:solidFill>
              <a:srgbClr val="FFFFFF"/>
            </a:solidFill>
          </p:spPr>
          <p:txBody>
            <a:bodyPr wrap="square" lIns="0" tIns="0" rIns="0" bIns="0" rtlCol="0"/>
            <a:lstStyle/>
            <a:p>
              <a:endParaRPr/>
            </a:p>
          </p:txBody>
        </p:sp>
        <p:sp>
          <p:nvSpPr>
            <p:cNvPr id="13" name="object 13"/>
            <p:cNvSpPr/>
            <p:nvPr/>
          </p:nvSpPr>
          <p:spPr>
            <a:xfrm>
              <a:off x="6350000" y="915161"/>
              <a:ext cx="1117600" cy="0"/>
            </a:xfrm>
            <a:custGeom>
              <a:avLst/>
              <a:gdLst/>
              <a:ahLst/>
              <a:cxnLst/>
              <a:rect l="l" t="t" r="r" b="b"/>
              <a:pathLst>
                <a:path w="1117600">
                  <a:moveTo>
                    <a:pt x="0" y="0"/>
                  </a:moveTo>
                  <a:lnTo>
                    <a:pt x="1117346" y="0"/>
                  </a:lnTo>
                </a:path>
              </a:pathLst>
            </a:custGeom>
            <a:ln w="28956">
              <a:solidFill>
                <a:srgbClr val="FFFFFF"/>
              </a:solidFill>
            </a:ln>
          </p:spPr>
          <p:txBody>
            <a:bodyPr wrap="square" lIns="0" tIns="0" rIns="0" bIns="0" rtlCol="0"/>
            <a:lstStyle/>
            <a:p>
              <a:endParaRPr/>
            </a:p>
          </p:txBody>
        </p:sp>
        <p:sp>
          <p:nvSpPr>
            <p:cNvPr id="14" name="object 14"/>
            <p:cNvSpPr/>
            <p:nvPr/>
          </p:nvSpPr>
          <p:spPr>
            <a:xfrm>
              <a:off x="7409180" y="915161"/>
              <a:ext cx="134620" cy="734060"/>
            </a:xfrm>
            <a:custGeom>
              <a:avLst/>
              <a:gdLst/>
              <a:ahLst/>
              <a:cxnLst/>
              <a:rect l="l" t="t" r="r" b="b"/>
              <a:pathLst>
                <a:path w="134620" h="734060">
                  <a:moveTo>
                    <a:pt x="16128" y="601345"/>
                  </a:moveTo>
                  <a:lnTo>
                    <a:pt x="9271" y="605409"/>
                  </a:lnTo>
                  <a:lnTo>
                    <a:pt x="2286" y="609473"/>
                  </a:lnTo>
                  <a:lnTo>
                    <a:pt x="0" y="618363"/>
                  </a:lnTo>
                  <a:lnTo>
                    <a:pt x="4064" y="625221"/>
                  </a:lnTo>
                  <a:lnTo>
                    <a:pt x="67182" y="733551"/>
                  </a:lnTo>
                  <a:lnTo>
                    <a:pt x="83906" y="704850"/>
                  </a:lnTo>
                  <a:lnTo>
                    <a:pt x="52704" y="704850"/>
                  </a:lnTo>
                  <a:lnTo>
                    <a:pt x="52704" y="651328"/>
                  </a:lnTo>
                  <a:lnTo>
                    <a:pt x="28955" y="610615"/>
                  </a:lnTo>
                  <a:lnTo>
                    <a:pt x="25019" y="603758"/>
                  </a:lnTo>
                  <a:lnTo>
                    <a:pt x="16128" y="601345"/>
                  </a:lnTo>
                  <a:close/>
                </a:path>
                <a:path w="134620" h="734060">
                  <a:moveTo>
                    <a:pt x="52704" y="651328"/>
                  </a:moveTo>
                  <a:lnTo>
                    <a:pt x="52704" y="704850"/>
                  </a:lnTo>
                  <a:lnTo>
                    <a:pt x="81661" y="704850"/>
                  </a:lnTo>
                  <a:lnTo>
                    <a:pt x="81661" y="697484"/>
                  </a:lnTo>
                  <a:lnTo>
                    <a:pt x="54737" y="697484"/>
                  </a:lnTo>
                  <a:lnTo>
                    <a:pt x="67183" y="676148"/>
                  </a:lnTo>
                  <a:lnTo>
                    <a:pt x="52704" y="651328"/>
                  </a:lnTo>
                  <a:close/>
                </a:path>
                <a:path w="134620" h="734060">
                  <a:moveTo>
                    <a:pt x="118237" y="601345"/>
                  </a:moveTo>
                  <a:lnTo>
                    <a:pt x="109347" y="603758"/>
                  </a:lnTo>
                  <a:lnTo>
                    <a:pt x="105410" y="610615"/>
                  </a:lnTo>
                  <a:lnTo>
                    <a:pt x="81661" y="651328"/>
                  </a:lnTo>
                  <a:lnTo>
                    <a:pt x="81661" y="704850"/>
                  </a:lnTo>
                  <a:lnTo>
                    <a:pt x="83906" y="704850"/>
                  </a:lnTo>
                  <a:lnTo>
                    <a:pt x="130301" y="625221"/>
                  </a:lnTo>
                  <a:lnTo>
                    <a:pt x="134366" y="618363"/>
                  </a:lnTo>
                  <a:lnTo>
                    <a:pt x="132079" y="609473"/>
                  </a:lnTo>
                  <a:lnTo>
                    <a:pt x="125095" y="605409"/>
                  </a:lnTo>
                  <a:lnTo>
                    <a:pt x="118237" y="601345"/>
                  </a:lnTo>
                  <a:close/>
                </a:path>
                <a:path w="134620" h="734060">
                  <a:moveTo>
                    <a:pt x="67182" y="676148"/>
                  </a:moveTo>
                  <a:lnTo>
                    <a:pt x="54737" y="697484"/>
                  </a:lnTo>
                  <a:lnTo>
                    <a:pt x="79628" y="697484"/>
                  </a:lnTo>
                  <a:lnTo>
                    <a:pt x="67182" y="676148"/>
                  </a:lnTo>
                  <a:close/>
                </a:path>
                <a:path w="134620" h="734060">
                  <a:moveTo>
                    <a:pt x="81661" y="651328"/>
                  </a:moveTo>
                  <a:lnTo>
                    <a:pt x="67182" y="676148"/>
                  </a:lnTo>
                  <a:lnTo>
                    <a:pt x="79628" y="697484"/>
                  </a:lnTo>
                  <a:lnTo>
                    <a:pt x="81661" y="697484"/>
                  </a:lnTo>
                  <a:lnTo>
                    <a:pt x="81661" y="651328"/>
                  </a:lnTo>
                  <a:close/>
                </a:path>
                <a:path w="134620" h="734060">
                  <a:moveTo>
                    <a:pt x="81661" y="0"/>
                  </a:moveTo>
                  <a:lnTo>
                    <a:pt x="52704" y="0"/>
                  </a:lnTo>
                  <a:lnTo>
                    <a:pt x="52704" y="651328"/>
                  </a:lnTo>
                  <a:lnTo>
                    <a:pt x="67182" y="676148"/>
                  </a:lnTo>
                  <a:lnTo>
                    <a:pt x="81661" y="651328"/>
                  </a:lnTo>
                  <a:lnTo>
                    <a:pt x="81661" y="0"/>
                  </a:lnTo>
                  <a:close/>
                </a:path>
              </a:pathLst>
            </a:custGeom>
            <a:solidFill>
              <a:srgbClr val="FFFFFF"/>
            </a:solid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762000"/>
            <a:ext cx="8382000" cy="5715000"/>
          </a:xfrm>
          <a:custGeom>
            <a:avLst/>
            <a:gdLst/>
            <a:ahLst/>
            <a:cxnLst/>
            <a:rect l="l" t="t" r="r" b="b"/>
            <a:pathLst>
              <a:path w="8382000" h="5448300">
                <a:moveTo>
                  <a:pt x="0" y="5448300"/>
                </a:moveTo>
                <a:lnTo>
                  <a:pt x="8382000" y="5448300"/>
                </a:lnTo>
                <a:lnTo>
                  <a:pt x="8382000" y="0"/>
                </a:lnTo>
                <a:lnTo>
                  <a:pt x="0" y="0"/>
                </a:lnTo>
                <a:lnTo>
                  <a:pt x="0" y="5448300"/>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459740" y="927861"/>
            <a:ext cx="8164195" cy="5370701"/>
          </a:xfrm>
          <a:prstGeom prst="rect">
            <a:avLst/>
          </a:prstGeom>
        </p:spPr>
        <p:txBody>
          <a:bodyPr vert="horz" wrap="square" lIns="0" tIns="12700" rIns="0" bIns="0" rtlCol="0">
            <a:spAutoFit/>
          </a:bodyPr>
          <a:lstStyle/>
          <a:p>
            <a:pPr marL="12700" algn="just">
              <a:lnSpc>
                <a:spcPct val="100000"/>
              </a:lnSpc>
              <a:spcBef>
                <a:spcPts val="100"/>
              </a:spcBef>
              <a:tabLst>
                <a:tab pos="1235075" algn="l"/>
              </a:tabLst>
            </a:pPr>
            <a:r>
              <a:rPr sz="2400" b="1" u="heavy" spc="-10" dirty="0">
                <a:solidFill>
                  <a:srgbClr val="FFFFFF"/>
                </a:solidFill>
                <a:uFill>
                  <a:solidFill>
                    <a:srgbClr val="FFFFFF"/>
                  </a:solidFill>
                </a:uFill>
                <a:latin typeface="Carlito"/>
                <a:cs typeface="Carlito"/>
              </a:rPr>
              <a:t>Origin</a:t>
            </a:r>
            <a:r>
              <a:rPr sz="2400" b="1" u="heavy" spc="-10">
                <a:solidFill>
                  <a:srgbClr val="FFFFFF"/>
                </a:solidFill>
                <a:uFill>
                  <a:solidFill>
                    <a:srgbClr val="FFFFFF"/>
                  </a:solidFill>
                </a:uFill>
                <a:latin typeface="Carlito"/>
                <a:cs typeface="Carlito"/>
              </a:rPr>
              <a:t>: </a:t>
            </a:r>
            <a:r>
              <a:rPr sz="2400" b="1" spc="10">
                <a:solidFill>
                  <a:srgbClr val="FFFFFF"/>
                </a:solidFill>
                <a:latin typeface="Carlito"/>
                <a:cs typeface="Carlito"/>
              </a:rPr>
              <a:t> </a:t>
            </a:r>
            <a:r>
              <a:rPr sz="2400" smtClean="0">
                <a:solidFill>
                  <a:srgbClr val="FFFFFF"/>
                </a:solidFill>
                <a:latin typeface="Carlito"/>
                <a:cs typeface="Carlito"/>
              </a:rPr>
              <a:t>-</a:t>
            </a:r>
            <a:r>
              <a:rPr sz="2000" spc="-5" smtClean="0">
                <a:solidFill>
                  <a:srgbClr val="FFFFFF"/>
                </a:solidFill>
                <a:latin typeface="Carlito"/>
                <a:cs typeface="Carlito"/>
              </a:rPr>
              <a:t>Arise </a:t>
            </a:r>
            <a:r>
              <a:rPr sz="2000" spc="-15" dirty="0">
                <a:solidFill>
                  <a:srgbClr val="FFFFFF"/>
                </a:solidFill>
                <a:latin typeface="Carlito"/>
                <a:cs typeface="Carlito"/>
              </a:rPr>
              <a:t>from </a:t>
            </a:r>
            <a:r>
              <a:rPr sz="2000" dirty="0">
                <a:solidFill>
                  <a:srgbClr val="FFFFFF"/>
                </a:solidFill>
                <a:latin typeface="Carlito"/>
                <a:cs typeface="Carlito"/>
              </a:rPr>
              <a:t>the </a:t>
            </a:r>
            <a:r>
              <a:rPr sz="2000" b="1" u="heavy" dirty="0">
                <a:solidFill>
                  <a:srgbClr val="FFFFFF"/>
                </a:solidFill>
                <a:uFill>
                  <a:solidFill>
                    <a:srgbClr val="FFFFFF"/>
                  </a:solidFill>
                </a:uFill>
                <a:latin typeface="Carlito"/>
                <a:cs typeface="Carlito"/>
              </a:rPr>
              <a:t>mesoderm</a:t>
            </a:r>
            <a:r>
              <a:rPr sz="2000" b="1" dirty="0">
                <a:solidFill>
                  <a:srgbClr val="FFFFFF"/>
                </a:solidFill>
                <a:latin typeface="Carlito"/>
                <a:cs typeface="Carlito"/>
              </a:rPr>
              <a:t> </a:t>
            </a:r>
            <a:r>
              <a:rPr sz="2000" spc="-5" dirty="0">
                <a:solidFill>
                  <a:srgbClr val="FFFFFF"/>
                </a:solidFill>
                <a:latin typeface="Carlito"/>
                <a:cs typeface="Carlito"/>
              </a:rPr>
              <a:t>of </a:t>
            </a:r>
            <a:r>
              <a:rPr sz="2000" dirty="0">
                <a:solidFill>
                  <a:srgbClr val="FFFFFF"/>
                </a:solidFill>
                <a:latin typeface="Carlito"/>
                <a:cs typeface="Carlito"/>
              </a:rPr>
              <a:t>the</a:t>
            </a:r>
            <a:r>
              <a:rPr sz="2000" spc="15" dirty="0">
                <a:solidFill>
                  <a:srgbClr val="FFFFFF"/>
                </a:solidFill>
                <a:latin typeface="Carlito"/>
                <a:cs typeface="Carlito"/>
              </a:rPr>
              <a:t> </a:t>
            </a:r>
            <a:r>
              <a:rPr sz="2000" spc="-5" dirty="0">
                <a:solidFill>
                  <a:srgbClr val="FFFFFF"/>
                </a:solidFill>
                <a:latin typeface="Carlito"/>
                <a:cs typeface="Carlito"/>
              </a:rPr>
              <a:t>embryo.</a:t>
            </a:r>
            <a:endParaRPr sz="2000">
              <a:latin typeface="Carlito"/>
              <a:cs typeface="Carlito"/>
            </a:endParaRPr>
          </a:p>
          <a:p>
            <a:pPr marL="1212215" algn="just">
              <a:lnSpc>
                <a:spcPts val="2385"/>
              </a:lnSpc>
              <a:spcBef>
                <a:spcPts val="25"/>
              </a:spcBef>
            </a:pPr>
            <a:r>
              <a:rPr sz="2000" spc="-10" dirty="0">
                <a:solidFill>
                  <a:srgbClr val="FFFFFF"/>
                </a:solidFill>
                <a:latin typeface="Carlito"/>
                <a:cs typeface="Carlito"/>
              </a:rPr>
              <a:t>Most</a:t>
            </a:r>
            <a:r>
              <a:rPr sz="2000" u="heavy" spc="-10" dirty="0">
                <a:solidFill>
                  <a:srgbClr val="FFFFFF"/>
                </a:solidFill>
                <a:uFill>
                  <a:solidFill>
                    <a:srgbClr val="FFFFFF"/>
                  </a:solidFill>
                </a:uFill>
                <a:latin typeface="Carlito"/>
                <a:cs typeface="Carlito"/>
              </a:rPr>
              <a:t> </a:t>
            </a:r>
            <a:r>
              <a:rPr sz="2000" u="heavy" dirty="0">
                <a:solidFill>
                  <a:srgbClr val="FFFFFF"/>
                </a:solidFill>
                <a:uFill>
                  <a:solidFill>
                    <a:srgbClr val="FFFFFF"/>
                  </a:solidFill>
                </a:uFill>
                <a:latin typeface="Carlito"/>
                <a:cs typeface="Carlito"/>
              </a:rPr>
              <a:t>abundant</a:t>
            </a:r>
            <a:r>
              <a:rPr sz="2000" dirty="0">
                <a:solidFill>
                  <a:srgbClr val="FFFFFF"/>
                </a:solidFill>
                <a:latin typeface="Carlito"/>
                <a:cs typeface="Carlito"/>
              </a:rPr>
              <a:t> type </a:t>
            </a:r>
            <a:r>
              <a:rPr sz="2000" spc="-5" dirty="0">
                <a:solidFill>
                  <a:srgbClr val="FFFFFF"/>
                </a:solidFill>
                <a:latin typeface="Carlito"/>
                <a:cs typeface="Carlito"/>
              </a:rPr>
              <a:t>of </a:t>
            </a:r>
            <a:r>
              <a:rPr sz="2000" dirty="0">
                <a:solidFill>
                  <a:srgbClr val="FFFFFF"/>
                </a:solidFill>
                <a:latin typeface="Carlito"/>
                <a:cs typeface="Carlito"/>
              </a:rPr>
              <a:t>animal</a:t>
            </a:r>
            <a:r>
              <a:rPr sz="2000" spc="-25" dirty="0">
                <a:solidFill>
                  <a:srgbClr val="FFFFFF"/>
                </a:solidFill>
                <a:latin typeface="Carlito"/>
                <a:cs typeface="Carlito"/>
              </a:rPr>
              <a:t> </a:t>
            </a:r>
            <a:r>
              <a:rPr sz="2000" spc="-5" dirty="0">
                <a:solidFill>
                  <a:srgbClr val="FFFFFF"/>
                </a:solidFill>
                <a:latin typeface="Carlito"/>
                <a:cs typeface="Carlito"/>
              </a:rPr>
              <a:t>tissue</a:t>
            </a:r>
            <a:endParaRPr sz="2000">
              <a:latin typeface="Carlito"/>
              <a:cs typeface="Carlito"/>
            </a:endParaRPr>
          </a:p>
          <a:p>
            <a:pPr marL="12700" algn="just">
              <a:lnSpc>
                <a:spcPts val="2865"/>
              </a:lnSpc>
            </a:pPr>
            <a:r>
              <a:rPr sz="2400" b="1" u="heavy" spc="-5" dirty="0">
                <a:solidFill>
                  <a:srgbClr val="FFFFFF"/>
                </a:solidFill>
                <a:uFill>
                  <a:solidFill>
                    <a:srgbClr val="FFFFFF"/>
                  </a:solidFill>
                </a:uFill>
                <a:latin typeface="Carlito"/>
                <a:cs typeface="Carlito"/>
              </a:rPr>
              <a:t>Structure</a:t>
            </a:r>
            <a:r>
              <a:rPr sz="2000" b="1" spc="-5" dirty="0">
                <a:solidFill>
                  <a:srgbClr val="FFFFFF"/>
                </a:solidFill>
                <a:latin typeface="Carlito"/>
                <a:cs typeface="Carlito"/>
              </a:rPr>
              <a:t>:</a:t>
            </a:r>
            <a:endParaRPr sz="2000">
              <a:latin typeface="Carlito"/>
              <a:cs typeface="Carlito"/>
            </a:endParaRPr>
          </a:p>
          <a:p>
            <a:pPr marL="355600" marR="5080" indent="-342900" algn="just">
              <a:lnSpc>
                <a:spcPct val="100000"/>
              </a:lnSpc>
              <a:spcBef>
                <a:spcPts val="30"/>
              </a:spcBef>
              <a:buChar char="-"/>
              <a:tabLst>
                <a:tab pos="354965" algn="l"/>
                <a:tab pos="355600" algn="l"/>
              </a:tabLst>
            </a:pPr>
            <a:r>
              <a:rPr sz="2000" spc="-5" dirty="0">
                <a:solidFill>
                  <a:srgbClr val="FFFFFF"/>
                </a:solidFill>
                <a:latin typeface="Carlito"/>
                <a:cs typeface="Carlito"/>
              </a:rPr>
              <a:t>The </a:t>
            </a:r>
            <a:r>
              <a:rPr sz="2000" spc="-10" dirty="0">
                <a:solidFill>
                  <a:srgbClr val="FFFFFF"/>
                </a:solidFill>
                <a:latin typeface="Carlito"/>
                <a:cs typeface="Carlito"/>
              </a:rPr>
              <a:t>connective </a:t>
            </a:r>
            <a:r>
              <a:rPr sz="2000" spc="-5" dirty="0">
                <a:solidFill>
                  <a:srgbClr val="FFFFFF"/>
                </a:solidFill>
                <a:latin typeface="Carlito"/>
                <a:cs typeface="Carlito"/>
              </a:rPr>
              <a:t>tissues </a:t>
            </a:r>
            <a:r>
              <a:rPr sz="2000" spc="-10" dirty="0">
                <a:solidFill>
                  <a:srgbClr val="FFFFFF"/>
                </a:solidFill>
                <a:latin typeface="Carlito"/>
                <a:cs typeface="Carlito"/>
              </a:rPr>
              <a:t>consist </a:t>
            </a:r>
            <a:r>
              <a:rPr sz="2000" dirty="0">
                <a:solidFill>
                  <a:srgbClr val="FFFFFF"/>
                </a:solidFill>
                <a:latin typeface="Carlito"/>
                <a:cs typeface="Carlito"/>
              </a:rPr>
              <a:t>of </a:t>
            </a:r>
            <a:r>
              <a:rPr sz="2000" spc="-5" dirty="0">
                <a:solidFill>
                  <a:srgbClr val="FFFFFF"/>
                </a:solidFill>
                <a:latin typeface="Carlito"/>
                <a:cs typeface="Carlito"/>
              </a:rPr>
              <a:t>variously shaped </a:t>
            </a:r>
            <a:r>
              <a:rPr sz="2000" dirty="0">
                <a:solidFill>
                  <a:srgbClr val="FFFFFF"/>
                </a:solidFill>
                <a:latin typeface="Carlito"/>
                <a:cs typeface="Carlito"/>
              </a:rPr>
              <a:t>cells </a:t>
            </a:r>
            <a:r>
              <a:rPr sz="2000" spc="-5" dirty="0">
                <a:solidFill>
                  <a:srgbClr val="FFFFFF"/>
                </a:solidFill>
                <a:latin typeface="Carlito"/>
                <a:cs typeface="Carlito"/>
              </a:rPr>
              <a:t>lying </a:t>
            </a:r>
            <a:r>
              <a:rPr sz="2000" dirty="0">
                <a:solidFill>
                  <a:srgbClr val="FFFFFF"/>
                </a:solidFill>
                <a:latin typeface="Carlito"/>
                <a:cs typeface="Carlito"/>
              </a:rPr>
              <a:t>wide apart in a  </a:t>
            </a:r>
            <a:r>
              <a:rPr sz="2000" spc="-10" dirty="0">
                <a:solidFill>
                  <a:srgbClr val="FFFFFF"/>
                </a:solidFill>
                <a:latin typeface="Carlito"/>
                <a:cs typeface="Carlito"/>
              </a:rPr>
              <a:t>large, </a:t>
            </a:r>
            <a:r>
              <a:rPr sz="2000" spc="-5" dirty="0">
                <a:solidFill>
                  <a:srgbClr val="FFFFFF"/>
                </a:solidFill>
                <a:latin typeface="Carlito"/>
                <a:cs typeface="Carlito"/>
              </a:rPr>
              <a:t>amount of non-living </a:t>
            </a:r>
            <a:r>
              <a:rPr sz="2000" spc="-10" dirty="0">
                <a:solidFill>
                  <a:srgbClr val="FFFFFF"/>
                </a:solidFill>
                <a:latin typeface="Carlito"/>
                <a:cs typeface="Carlito"/>
              </a:rPr>
              <a:t>intercellular </a:t>
            </a:r>
            <a:r>
              <a:rPr sz="2000" spc="-5" dirty="0">
                <a:solidFill>
                  <a:srgbClr val="FFFFFF"/>
                </a:solidFill>
                <a:latin typeface="Carlito"/>
                <a:cs typeface="Carlito"/>
              </a:rPr>
              <a:t>or </a:t>
            </a:r>
            <a:r>
              <a:rPr sz="2000" spc="-10" dirty="0">
                <a:solidFill>
                  <a:srgbClr val="FFFFFF"/>
                </a:solidFill>
                <a:latin typeface="Carlito"/>
                <a:cs typeface="Carlito"/>
              </a:rPr>
              <a:t>extracellular material </a:t>
            </a:r>
            <a:r>
              <a:rPr sz="2000" spc="-5" dirty="0">
                <a:solidFill>
                  <a:srgbClr val="FFFFFF"/>
                </a:solidFill>
                <a:latin typeface="Carlito"/>
                <a:cs typeface="Carlito"/>
              </a:rPr>
              <a:t>called </a:t>
            </a:r>
            <a:r>
              <a:rPr sz="2000" dirty="0">
                <a:solidFill>
                  <a:srgbClr val="FFFFFF"/>
                </a:solidFill>
                <a:latin typeface="Carlito"/>
                <a:cs typeface="Carlito"/>
              </a:rPr>
              <a:t>the  </a:t>
            </a:r>
            <a:r>
              <a:rPr sz="2000" b="1" spc="-5" dirty="0">
                <a:solidFill>
                  <a:srgbClr val="FFFFFF"/>
                </a:solidFill>
                <a:latin typeface="Carlito"/>
                <a:cs typeface="Carlito"/>
              </a:rPr>
              <a:t>matrix.</a:t>
            </a:r>
            <a:endParaRPr sz="2000">
              <a:latin typeface="Carlito"/>
              <a:cs typeface="Carlito"/>
            </a:endParaRPr>
          </a:p>
          <a:p>
            <a:pPr marL="355600" marR="540385" indent="-342900" algn="just">
              <a:lnSpc>
                <a:spcPct val="100000"/>
              </a:lnSpc>
              <a:spcBef>
                <a:spcPts val="5"/>
              </a:spcBef>
              <a:buChar char="-"/>
              <a:tabLst>
                <a:tab pos="354965" algn="l"/>
                <a:tab pos="355600" algn="l"/>
              </a:tabLst>
            </a:pPr>
            <a:r>
              <a:rPr sz="2000" spc="-5" dirty="0">
                <a:solidFill>
                  <a:srgbClr val="FFFFFF"/>
                </a:solidFill>
                <a:latin typeface="Carlito"/>
                <a:cs typeface="Carlito"/>
              </a:rPr>
              <a:t>The matrix </a:t>
            </a:r>
            <a:r>
              <a:rPr sz="2000" dirty="0">
                <a:solidFill>
                  <a:srgbClr val="FFFFFF"/>
                </a:solidFill>
                <a:latin typeface="Carlito"/>
                <a:cs typeface="Carlito"/>
              </a:rPr>
              <a:t>is </a:t>
            </a:r>
            <a:r>
              <a:rPr sz="2000" spc="-5" dirty="0">
                <a:solidFill>
                  <a:srgbClr val="FFFFFF"/>
                </a:solidFill>
                <a:latin typeface="Carlito"/>
                <a:cs typeface="Carlito"/>
              </a:rPr>
              <a:t>also called </a:t>
            </a:r>
            <a:r>
              <a:rPr sz="2000" spc="-10" dirty="0">
                <a:solidFill>
                  <a:srgbClr val="FFFFFF"/>
                </a:solidFill>
                <a:latin typeface="Carlito"/>
                <a:cs typeface="Carlito"/>
              </a:rPr>
              <a:t>ground substance. </a:t>
            </a:r>
            <a:r>
              <a:rPr sz="2000" dirty="0">
                <a:solidFill>
                  <a:srgbClr val="FFFFFF"/>
                </a:solidFill>
                <a:latin typeface="Carlito"/>
                <a:cs typeface="Carlito"/>
              </a:rPr>
              <a:t>It is </a:t>
            </a:r>
            <a:r>
              <a:rPr sz="2000" spc="-5" dirty="0">
                <a:solidFill>
                  <a:srgbClr val="FFFFFF"/>
                </a:solidFill>
                <a:latin typeface="Carlito"/>
                <a:cs typeface="Carlito"/>
              </a:rPr>
              <a:t>usually </a:t>
            </a:r>
            <a:r>
              <a:rPr sz="2000" spc="-10" dirty="0">
                <a:solidFill>
                  <a:srgbClr val="FFFFFF"/>
                </a:solidFill>
                <a:latin typeface="Carlito"/>
                <a:cs typeface="Carlito"/>
              </a:rPr>
              <a:t>secreted </a:t>
            </a:r>
            <a:r>
              <a:rPr sz="2000" spc="-5" dirty="0">
                <a:solidFill>
                  <a:srgbClr val="FFFFFF"/>
                </a:solidFill>
                <a:latin typeface="Carlito"/>
                <a:cs typeface="Carlito"/>
              </a:rPr>
              <a:t>by </a:t>
            </a:r>
            <a:r>
              <a:rPr sz="2000" dirty="0">
                <a:solidFill>
                  <a:srgbClr val="FFFFFF"/>
                </a:solidFill>
                <a:latin typeface="Carlito"/>
                <a:cs typeface="Carlito"/>
              </a:rPr>
              <a:t>the  </a:t>
            </a:r>
            <a:r>
              <a:rPr sz="2000" spc="-5" dirty="0">
                <a:solidFill>
                  <a:srgbClr val="FFFFFF"/>
                </a:solidFill>
                <a:latin typeface="Carlito"/>
                <a:cs typeface="Carlito"/>
              </a:rPr>
              <a:t>connective tissue cells</a:t>
            </a:r>
            <a:r>
              <a:rPr sz="2000" spc="35" dirty="0">
                <a:solidFill>
                  <a:srgbClr val="FFFFFF"/>
                </a:solidFill>
                <a:latin typeface="Carlito"/>
                <a:cs typeface="Carlito"/>
              </a:rPr>
              <a:t> </a:t>
            </a:r>
            <a:r>
              <a:rPr sz="2000" spc="-5" dirty="0">
                <a:solidFill>
                  <a:srgbClr val="FFFFFF"/>
                </a:solidFill>
                <a:latin typeface="Carlito"/>
                <a:cs typeface="Carlito"/>
              </a:rPr>
              <a:t>themselves.</a:t>
            </a:r>
            <a:endParaRPr sz="2000">
              <a:latin typeface="Carlito"/>
              <a:cs typeface="Carlito"/>
            </a:endParaRPr>
          </a:p>
          <a:p>
            <a:pPr marL="355600" indent="-342900" algn="just">
              <a:lnSpc>
                <a:spcPct val="100000"/>
              </a:lnSpc>
              <a:buChar char="-"/>
              <a:tabLst>
                <a:tab pos="354965" algn="l"/>
                <a:tab pos="355600" algn="l"/>
              </a:tabLst>
            </a:pPr>
            <a:r>
              <a:rPr sz="2000" spc="-5" dirty="0">
                <a:solidFill>
                  <a:srgbClr val="FFFFFF"/>
                </a:solidFill>
                <a:latin typeface="Carlito"/>
                <a:cs typeface="Carlito"/>
              </a:rPr>
              <a:t>This </a:t>
            </a:r>
            <a:r>
              <a:rPr sz="2000" spc="-10" dirty="0">
                <a:solidFill>
                  <a:srgbClr val="FFFFFF"/>
                </a:solidFill>
                <a:latin typeface="Carlito"/>
                <a:cs typeface="Carlito"/>
              </a:rPr>
              <a:t>ground substance </a:t>
            </a:r>
            <a:r>
              <a:rPr sz="2000" dirty="0">
                <a:solidFill>
                  <a:srgbClr val="FFFFFF"/>
                </a:solidFill>
                <a:latin typeface="Carlito"/>
                <a:cs typeface="Carlito"/>
              </a:rPr>
              <a:t>permits </a:t>
            </a:r>
            <a:r>
              <a:rPr sz="2000" spc="-10" dirty="0">
                <a:solidFill>
                  <a:srgbClr val="FFFFFF"/>
                </a:solidFill>
                <a:latin typeface="Carlito"/>
                <a:cs typeface="Carlito"/>
              </a:rPr>
              <a:t>diffusion </a:t>
            </a:r>
            <a:r>
              <a:rPr sz="2000" dirty="0">
                <a:solidFill>
                  <a:srgbClr val="FFFFFF"/>
                </a:solidFill>
                <a:latin typeface="Carlito"/>
                <a:cs typeface="Carlito"/>
              </a:rPr>
              <a:t>of </a:t>
            </a:r>
            <a:r>
              <a:rPr sz="2000" spc="-10" dirty="0">
                <a:solidFill>
                  <a:srgbClr val="FFFFFF"/>
                </a:solidFill>
                <a:latin typeface="Carlito"/>
                <a:cs typeface="Carlito"/>
              </a:rPr>
              <a:t>food materials, </a:t>
            </a:r>
            <a:r>
              <a:rPr sz="2000" spc="-40" dirty="0">
                <a:solidFill>
                  <a:srgbClr val="FFFFFF"/>
                </a:solidFill>
                <a:latin typeface="Carlito"/>
                <a:cs typeface="Carlito"/>
              </a:rPr>
              <a:t>water, </a:t>
            </a:r>
            <a:r>
              <a:rPr sz="2000" spc="-10">
                <a:solidFill>
                  <a:srgbClr val="FFFFFF"/>
                </a:solidFill>
                <a:latin typeface="Carlito"/>
                <a:cs typeface="Carlito"/>
              </a:rPr>
              <a:t>gases</a:t>
            </a:r>
            <a:r>
              <a:rPr sz="2000" spc="160">
                <a:solidFill>
                  <a:srgbClr val="FFFFFF"/>
                </a:solidFill>
                <a:latin typeface="Carlito"/>
                <a:cs typeface="Carlito"/>
              </a:rPr>
              <a:t> </a:t>
            </a:r>
            <a:r>
              <a:rPr sz="2000" smtClean="0">
                <a:solidFill>
                  <a:srgbClr val="FFFFFF"/>
                </a:solidFill>
                <a:latin typeface="Carlito"/>
                <a:cs typeface="Carlito"/>
              </a:rPr>
              <a:t>and</a:t>
            </a:r>
            <a:r>
              <a:rPr lang="en-US" sz="2000" dirty="0" smtClean="0">
                <a:solidFill>
                  <a:srgbClr val="FFFFFF"/>
                </a:solidFill>
                <a:latin typeface="Carlito"/>
                <a:cs typeface="Carlito"/>
              </a:rPr>
              <a:t> </a:t>
            </a:r>
            <a:r>
              <a:rPr sz="2000" spc="-15" smtClean="0">
                <a:solidFill>
                  <a:srgbClr val="FFFFFF"/>
                </a:solidFill>
                <a:latin typeface="Carlito"/>
                <a:cs typeface="Carlito"/>
              </a:rPr>
              <a:t>wastes </a:t>
            </a:r>
            <a:r>
              <a:rPr sz="2000" spc="-15" dirty="0">
                <a:solidFill>
                  <a:srgbClr val="FFFFFF"/>
                </a:solidFill>
                <a:latin typeface="Carlito"/>
                <a:cs typeface="Carlito"/>
              </a:rPr>
              <a:t>to </a:t>
            </a:r>
            <a:r>
              <a:rPr sz="2000" dirty="0">
                <a:solidFill>
                  <a:srgbClr val="FFFFFF"/>
                </a:solidFill>
                <a:latin typeface="Carlito"/>
                <a:cs typeface="Carlito"/>
              </a:rPr>
              <a:t>and </a:t>
            </a:r>
            <a:r>
              <a:rPr sz="2000" spc="-15" dirty="0">
                <a:solidFill>
                  <a:srgbClr val="FFFFFF"/>
                </a:solidFill>
                <a:latin typeface="Carlito"/>
                <a:cs typeface="Carlito"/>
              </a:rPr>
              <a:t>from </a:t>
            </a:r>
            <a:r>
              <a:rPr sz="2000" dirty="0">
                <a:solidFill>
                  <a:srgbClr val="FFFFFF"/>
                </a:solidFill>
                <a:latin typeface="Carlito"/>
                <a:cs typeface="Carlito"/>
              </a:rPr>
              <a:t>the</a:t>
            </a:r>
            <a:r>
              <a:rPr sz="2000" spc="40" dirty="0">
                <a:solidFill>
                  <a:srgbClr val="FFFFFF"/>
                </a:solidFill>
                <a:latin typeface="Carlito"/>
                <a:cs typeface="Carlito"/>
              </a:rPr>
              <a:t> </a:t>
            </a:r>
            <a:r>
              <a:rPr sz="2000" spc="-5" dirty="0">
                <a:solidFill>
                  <a:srgbClr val="FFFFFF"/>
                </a:solidFill>
                <a:latin typeface="Carlito"/>
                <a:cs typeface="Carlito"/>
              </a:rPr>
              <a:t>cells.</a:t>
            </a:r>
            <a:endParaRPr sz="2000">
              <a:latin typeface="Carlito"/>
              <a:cs typeface="Carlito"/>
            </a:endParaRPr>
          </a:p>
          <a:p>
            <a:pPr marL="355600" marR="180975" indent="-342900" algn="just">
              <a:lnSpc>
                <a:spcPct val="100000"/>
              </a:lnSpc>
              <a:buChar char="-"/>
              <a:tabLst>
                <a:tab pos="354965" algn="l"/>
                <a:tab pos="355600" algn="l"/>
              </a:tabLst>
            </a:pPr>
            <a:r>
              <a:rPr sz="2000" spc="-5" dirty="0">
                <a:solidFill>
                  <a:srgbClr val="FFFFFF"/>
                </a:solidFill>
                <a:latin typeface="Carlito"/>
                <a:cs typeface="Carlito"/>
              </a:rPr>
              <a:t>Thus, connective tissue usually comprises of </a:t>
            </a:r>
            <a:r>
              <a:rPr sz="2000" spc="-10" dirty="0">
                <a:solidFill>
                  <a:srgbClr val="FFFFFF"/>
                </a:solidFill>
                <a:latin typeface="Carlito"/>
                <a:cs typeface="Carlito"/>
              </a:rPr>
              <a:t>two </a:t>
            </a:r>
            <a:r>
              <a:rPr sz="2000" spc="-5" dirty="0">
                <a:solidFill>
                  <a:srgbClr val="FFFFFF"/>
                </a:solidFill>
                <a:latin typeface="Carlito"/>
                <a:cs typeface="Carlito"/>
              </a:rPr>
              <a:t>components: </a:t>
            </a:r>
            <a:r>
              <a:rPr sz="2000" b="1" spc="-5" dirty="0">
                <a:solidFill>
                  <a:srgbClr val="FFFFFF"/>
                </a:solidFill>
                <a:latin typeface="Carlito"/>
                <a:cs typeface="Carlito"/>
              </a:rPr>
              <a:t>matrix </a:t>
            </a:r>
            <a:r>
              <a:rPr sz="2000" b="1" dirty="0">
                <a:solidFill>
                  <a:srgbClr val="FFFFFF"/>
                </a:solidFill>
                <a:latin typeface="Carlito"/>
                <a:cs typeface="Carlito"/>
              </a:rPr>
              <a:t>and  </a:t>
            </a:r>
            <a:r>
              <a:rPr sz="2000" b="1" spc="-5" dirty="0">
                <a:solidFill>
                  <a:srgbClr val="FFFFFF"/>
                </a:solidFill>
                <a:latin typeface="Carlito"/>
                <a:cs typeface="Carlito"/>
              </a:rPr>
              <a:t>cells</a:t>
            </a:r>
            <a:r>
              <a:rPr sz="2000" spc="-5" dirty="0">
                <a:solidFill>
                  <a:srgbClr val="FFFFFF"/>
                </a:solidFill>
                <a:latin typeface="Carlito"/>
                <a:cs typeface="Carlito"/>
              </a:rPr>
              <a:t>.</a:t>
            </a:r>
            <a:endParaRPr sz="2000">
              <a:latin typeface="Carlito"/>
              <a:cs typeface="Carlito"/>
            </a:endParaRPr>
          </a:p>
          <a:p>
            <a:pPr marL="355600" indent="-342900" algn="just">
              <a:lnSpc>
                <a:spcPct val="100000"/>
              </a:lnSpc>
              <a:buChar char="-"/>
              <a:tabLst>
                <a:tab pos="354965" algn="l"/>
                <a:tab pos="355600" algn="l"/>
              </a:tabLst>
            </a:pPr>
            <a:r>
              <a:rPr sz="2000" spc="-5" dirty="0">
                <a:solidFill>
                  <a:srgbClr val="FFFFFF"/>
                </a:solidFill>
                <a:latin typeface="Carlito"/>
                <a:cs typeface="Carlito"/>
              </a:rPr>
              <a:t>The </a:t>
            </a:r>
            <a:r>
              <a:rPr sz="2000" spc="-10" dirty="0">
                <a:solidFill>
                  <a:srgbClr val="FFFFFF"/>
                </a:solidFill>
                <a:latin typeface="Carlito"/>
                <a:cs typeface="Carlito"/>
              </a:rPr>
              <a:t>nature </a:t>
            </a:r>
            <a:r>
              <a:rPr sz="2000" dirty="0">
                <a:solidFill>
                  <a:srgbClr val="FFFFFF"/>
                </a:solidFill>
                <a:latin typeface="Carlito"/>
                <a:cs typeface="Carlito"/>
              </a:rPr>
              <a:t>and </a:t>
            </a:r>
            <a:r>
              <a:rPr sz="2000" spc="-10" dirty="0">
                <a:solidFill>
                  <a:srgbClr val="FFFFFF"/>
                </a:solidFill>
                <a:latin typeface="Carlito"/>
                <a:cs typeface="Carlito"/>
              </a:rPr>
              <a:t>proportion </a:t>
            </a:r>
            <a:r>
              <a:rPr sz="2000" spc="-5" dirty="0">
                <a:solidFill>
                  <a:srgbClr val="FFFFFF"/>
                </a:solidFill>
                <a:latin typeface="Carlito"/>
                <a:cs typeface="Carlito"/>
              </a:rPr>
              <a:t>of </a:t>
            </a:r>
            <a:r>
              <a:rPr sz="2000" dirty="0">
                <a:solidFill>
                  <a:srgbClr val="FFFFFF"/>
                </a:solidFill>
                <a:latin typeface="Carlito"/>
                <a:cs typeface="Carlito"/>
              </a:rPr>
              <a:t>these </a:t>
            </a:r>
            <a:r>
              <a:rPr sz="2000" spc="-10" dirty="0">
                <a:solidFill>
                  <a:srgbClr val="FFFFFF"/>
                </a:solidFill>
                <a:latin typeface="Carlito"/>
                <a:cs typeface="Carlito"/>
              </a:rPr>
              <a:t>two </a:t>
            </a:r>
            <a:r>
              <a:rPr sz="2000" spc="-5" dirty="0">
                <a:solidFill>
                  <a:srgbClr val="FFFFFF"/>
                </a:solidFill>
                <a:latin typeface="Carlito"/>
                <a:cs typeface="Carlito"/>
              </a:rPr>
              <a:t>components vary </a:t>
            </a:r>
            <a:r>
              <a:rPr sz="2000" dirty="0">
                <a:solidFill>
                  <a:srgbClr val="FFFFFF"/>
                </a:solidFill>
                <a:latin typeface="Carlito"/>
                <a:cs typeface="Carlito"/>
              </a:rPr>
              <a:t>in </a:t>
            </a:r>
            <a:r>
              <a:rPr sz="2000" spc="-15">
                <a:solidFill>
                  <a:srgbClr val="FFFFFF"/>
                </a:solidFill>
                <a:latin typeface="Carlito"/>
                <a:cs typeface="Carlito"/>
              </a:rPr>
              <a:t>different</a:t>
            </a:r>
            <a:r>
              <a:rPr sz="2000" spc="10">
                <a:solidFill>
                  <a:srgbClr val="FFFFFF"/>
                </a:solidFill>
                <a:latin typeface="Carlito"/>
                <a:cs typeface="Carlito"/>
              </a:rPr>
              <a:t> </a:t>
            </a:r>
            <a:r>
              <a:rPr sz="2000" smtClean="0">
                <a:solidFill>
                  <a:srgbClr val="FFFFFF"/>
                </a:solidFill>
                <a:latin typeface="Carlito"/>
                <a:cs typeface="Carlito"/>
              </a:rPr>
              <a:t>kinds</a:t>
            </a:r>
            <a:r>
              <a:rPr lang="en-US" sz="2000" dirty="0" smtClean="0">
                <a:solidFill>
                  <a:srgbClr val="FFFFFF"/>
                </a:solidFill>
                <a:latin typeface="Carlito"/>
                <a:cs typeface="Carlito"/>
              </a:rPr>
              <a:t> </a:t>
            </a:r>
            <a:r>
              <a:rPr sz="2000" smtClean="0">
                <a:solidFill>
                  <a:srgbClr val="FFFFFF"/>
                </a:solidFill>
                <a:latin typeface="Carlito"/>
                <a:cs typeface="Carlito"/>
              </a:rPr>
              <a:t>of </a:t>
            </a:r>
            <a:r>
              <a:rPr sz="2000" spc="-10" dirty="0">
                <a:solidFill>
                  <a:srgbClr val="FFFFFF"/>
                </a:solidFill>
                <a:latin typeface="Carlito"/>
                <a:cs typeface="Carlito"/>
              </a:rPr>
              <a:t>connective</a:t>
            </a:r>
            <a:r>
              <a:rPr sz="2000" spc="-30" dirty="0">
                <a:solidFill>
                  <a:srgbClr val="FFFFFF"/>
                </a:solidFill>
                <a:latin typeface="Carlito"/>
                <a:cs typeface="Carlito"/>
              </a:rPr>
              <a:t> </a:t>
            </a:r>
            <a:r>
              <a:rPr sz="2000" spc="-5" dirty="0">
                <a:solidFill>
                  <a:srgbClr val="FFFFFF"/>
                </a:solidFill>
                <a:latin typeface="Carlito"/>
                <a:cs typeface="Carlito"/>
              </a:rPr>
              <a:t>tissues.</a:t>
            </a:r>
            <a:endParaRPr sz="2000">
              <a:latin typeface="Carlito"/>
              <a:cs typeface="Carlito"/>
            </a:endParaRPr>
          </a:p>
          <a:p>
            <a:pPr marL="355600" indent="-342900" algn="just">
              <a:lnSpc>
                <a:spcPct val="100000"/>
              </a:lnSpc>
              <a:buChar char="-"/>
              <a:tabLst>
                <a:tab pos="354965" algn="l"/>
                <a:tab pos="355600" algn="l"/>
              </a:tabLst>
            </a:pPr>
            <a:r>
              <a:rPr sz="2000" spc="-5" dirty="0">
                <a:solidFill>
                  <a:srgbClr val="FFFFFF"/>
                </a:solidFill>
                <a:latin typeface="Carlito"/>
                <a:cs typeface="Carlito"/>
              </a:rPr>
              <a:t>Almost </a:t>
            </a:r>
            <a:r>
              <a:rPr sz="2000" dirty="0">
                <a:solidFill>
                  <a:srgbClr val="FFFFFF"/>
                </a:solidFill>
                <a:latin typeface="Carlito"/>
                <a:cs typeface="Carlito"/>
              </a:rPr>
              <a:t>all </a:t>
            </a:r>
            <a:r>
              <a:rPr sz="2000" spc="-5" dirty="0">
                <a:solidFill>
                  <a:srgbClr val="FFFFFF"/>
                </a:solidFill>
                <a:latin typeface="Carlito"/>
                <a:cs typeface="Carlito"/>
              </a:rPr>
              <a:t>connective tissues </a:t>
            </a:r>
            <a:r>
              <a:rPr sz="2000" spc="-10" dirty="0">
                <a:solidFill>
                  <a:srgbClr val="FFFFFF"/>
                </a:solidFill>
                <a:latin typeface="Carlito"/>
                <a:cs typeface="Carlito"/>
              </a:rPr>
              <a:t>are </a:t>
            </a:r>
            <a:r>
              <a:rPr sz="2000" dirty="0">
                <a:solidFill>
                  <a:srgbClr val="FFFFFF"/>
                </a:solidFill>
                <a:latin typeface="Carlito"/>
                <a:cs typeface="Carlito"/>
              </a:rPr>
              <a:t>highly </a:t>
            </a:r>
            <a:r>
              <a:rPr sz="2000" spc="-5" dirty="0">
                <a:solidFill>
                  <a:srgbClr val="FFFFFF"/>
                </a:solidFill>
                <a:latin typeface="Carlito"/>
                <a:cs typeface="Carlito"/>
              </a:rPr>
              <a:t>vascular </a:t>
            </a:r>
            <a:r>
              <a:rPr sz="2000" dirty="0">
                <a:solidFill>
                  <a:srgbClr val="FFFFFF"/>
                </a:solidFill>
                <a:latin typeface="Carlito"/>
                <a:cs typeface="Carlito"/>
              </a:rPr>
              <a:t>in</a:t>
            </a:r>
            <a:r>
              <a:rPr sz="2000" spc="25" dirty="0">
                <a:solidFill>
                  <a:srgbClr val="FFFFFF"/>
                </a:solidFill>
                <a:latin typeface="Carlito"/>
                <a:cs typeface="Carlito"/>
              </a:rPr>
              <a:t> </a:t>
            </a:r>
            <a:r>
              <a:rPr sz="2000" spc="-10" dirty="0">
                <a:solidFill>
                  <a:srgbClr val="FFFFFF"/>
                </a:solidFill>
                <a:latin typeface="Carlito"/>
                <a:cs typeface="Carlito"/>
              </a:rPr>
              <a:t>nature</a:t>
            </a:r>
            <a:endParaRPr sz="2000">
              <a:latin typeface="Carlito"/>
              <a:cs typeface="Carlito"/>
            </a:endParaRPr>
          </a:p>
          <a:p>
            <a:pPr marL="355600" marR="167005" indent="-342900" algn="just">
              <a:lnSpc>
                <a:spcPct val="100000"/>
              </a:lnSpc>
              <a:buChar char="-"/>
              <a:tabLst>
                <a:tab pos="354965" algn="l"/>
                <a:tab pos="355600" algn="l"/>
              </a:tabLst>
            </a:pPr>
            <a:r>
              <a:rPr sz="2000" dirty="0">
                <a:solidFill>
                  <a:srgbClr val="FFFFFF"/>
                </a:solidFill>
                <a:latin typeface="Carlito"/>
                <a:cs typeface="Carlito"/>
              </a:rPr>
              <a:t>In </a:t>
            </a:r>
            <a:r>
              <a:rPr sz="2000" spc="-5" dirty="0">
                <a:solidFill>
                  <a:srgbClr val="FFFFFF"/>
                </a:solidFill>
                <a:latin typeface="Carlito"/>
                <a:cs typeface="Carlito"/>
              </a:rPr>
              <a:t>all connective tissues, </a:t>
            </a:r>
            <a:r>
              <a:rPr sz="2000" spc="-15" dirty="0">
                <a:solidFill>
                  <a:srgbClr val="FFFFFF"/>
                </a:solidFill>
                <a:latin typeface="Carlito"/>
                <a:cs typeface="Carlito"/>
              </a:rPr>
              <a:t>except </a:t>
            </a:r>
            <a:r>
              <a:rPr sz="2000" spc="-5" dirty="0">
                <a:solidFill>
                  <a:srgbClr val="FFFFFF"/>
                </a:solidFill>
                <a:latin typeface="Carlito"/>
                <a:cs typeface="Carlito"/>
              </a:rPr>
              <a:t>blood, </a:t>
            </a:r>
            <a:r>
              <a:rPr sz="2000" dirty="0">
                <a:solidFill>
                  <a:srgbClr val="FFFFFF"/>
                </a:solidFill>
                <a:latin typeface="Carlito"/>
                <a:cs typeface="Carlito"/>
              </a:rPr>
              <a:t>the </a:t>
            </a:r>
            <a:r>
              <a:rPr sz="2000" spc="-5" dirty="0">
                <a:solidFill>
                  <a:srgbClr val="FFFFFF"/>
                </a:solidFill>
                <a:latin typeface="Carlito"/>
                <a:cs typeface="Carlito"/>
              </a:rPr>
              <a:t>cells </a:t>
            </a:r>
            <a:r>
              <a:rPr sz="2000" spc="-15" dirty="0">
                <a:solidFill>
                  <a:srgbClr val="FFFFFF"/>
                </a:solidFill>
                <a:latin typeface="Carlito"/>
                <a:cs typeface="Carlito"/>
              </a:rPr>
              <a:t>secrete </a:t>
            </a:r>
            <a:r>
              <a:rPr sz="2000" spc="-10" dirty="0">
                <a:solidFill>
                  <a:srgbClr val="FFFFFF"/>
                </a:solidFill>
                <a:latin typeface="Carlito"/>
                <a:cs typeface="Carlito"/>
              </a:rPr>
              <a:t>fibres </a:t>
            </a:r>
            <a:r>
              <a:rPr sz="2000" spc="-5" dirty="0">
                <a:solidFill>
                  <a:srgbClr val="FFFFFF"/>
                </a:solidFill>
                <a:latin typeface="Carlito"/>
                <a:cs typeface="Carlito"/>
              </a:rPr>
              <a:t>of </a:t>
            </a:r>
            <a:r>
              <a:rPr sz="2000" spc="-10" dirty="0">
                <a:solidFill>
                  <a:srgbClr val="FFFFFF"/>
                </a:solidFill>
                <a:latin typeface="Carlito"/>
                <a:cs typeface="Carlito"/>
              </a:rPr>
              <a:t>structural  proteins </a:t>
            </a:r>
            <a:r>
              <a:rPr sz="2000" spc="-5" dirty="0">
                <a:solidFill>
                  <a:srgbClr val="FFFFFF"/>
                </a:solidFill>
                <a:latin typeface="Carlito"/>
                <a:cs typeface="Carlito"/>
              </a:rPr>
              <a:t>called </a:t>
            </a:r>
            <a:r>
              <a:rPr sz="2000" b="1" spc="-10" dirty="0">
                <a:solidFill>
                  <a:srgbClr val="FFFFFF"/>
                </a:solidFill>
                <a:latin typeface="Carlito"/>
                <a:cs typeface="Carlito"/>
              </a:rPr>
              <a:t>collagen </a:t>
            </a:r>
            <a:r>
              <a:rPr sz="2000" spc="-5" dirty="0">
                <a:solidFill>
                  <a:srgbClr val="FFFFFF"/>
                </a:solidFill>
                <a:latin typeface="Carlito"/>
                <a:cs typeface="Carlito"/>
              </a:rPr>
              <a:t>or</a:t>
            </a:r>
            <a:r>
              <a:rPr sz="2000" spc="25" dirty="0">
                <a:solidFill>
                  <a:srgbClr val="FFFFFF"/>
                </a:solidFill>
                <a:latin typeface="Carlito"/>
                <a:cs typeface="Carlito"/>
              </a:rPr>
              <a:t> </a:t>
            </a:r>
            <a:r>
              <a:rPr sz="2000" b="1" spc="-5" dirty="0">
                <a:solidFill>
                  <a:srgbClr val="FFFFFF"/>
                </a:solidFill>
                <a:latin typeface="Carlito"/>
                <a:cs typeface="Carlito"/>
              </a:rPr>
              <a:t>elastin</a:t>
            </a:r>
            <a:r>
              <a:rPr sz="2000" spc="-5" dirty="0">
                <a:solidFill>
                  <a:srgbClr val="FFFFFF"/>
                </a:solidFill>
                <a:latin typeface="Carlito"/>
                <a:cs typeface="Carlito"/>
              </a:rPr>
              <a:t>.</a:t>
            </a:r>
            <a:endParaRPr sz="2000">
              <a:latin typeface="Carlito"/>
              <a:cs typeface="Carlito"/>
            </a:endParaRPr>
          </a:p>
        </p:txBody>
      </p:sp>
      <p:sp>
        <p:nvSpPr>
          <p:cNvPr id="4" name="object 4"/>
          <p:cNvSpPr txBox="1">
            <a:spLocks noGrp="1"/>
          </p:cNvSpPr>
          <p:nvPr>
            <p:ph type="title"/>
          </p:nvPr>
        </p:nvSpPr>
        <p:spPr>
          <a:xfrm>
            <a:off x="1752600" y="228600"/>
            <a:ext cx="6248399" cy="453329"/>
          </a:xfrm>
          <a:prstGeom prst="rect">
            <a:avLst/>
          </a:prstGeom>
          <a:ln w="9144">
            <a:solidFill>
              <a:srgbClr val="FFFFFF"/>
            </a:solidFill>
          </a:ln>
        </p:spPr>
        <p:txBody>
          <a:bodyPr vert="horz" wrap="square" lIns="0" tIns="22225" rIns="0" bIns="0" rtlCol="0">
            <a:spAutoFit/>
          </a:bodyPr>
          <a:lstStyle/>
          <a:p>
            <a:pPr marL="91440" algn="ctr">
              <a:lnSpc>
                <a:spcPct val="100000"/>
              </a:lnSpc>
              <a:spcBef>
                <a:spcPts val="175"/>
              </a:spcBef>
            </a:pPr>
            <a:r>
              <a:rPr sz="2800" u="none" spc="-15" dirty="0"/>
              <a:t>CONNECTIVE</a:t>
            </a:r>
            <a:r>
              <a:rPr sz="2800" u="none" spc="5" dirty="0"/>
              <a:t> </a:t>
            </a:r>
            <a:r>
              <a:rPr sz="2800" u="none" spc="-5" dirty="0"/>
              <a:t>TISSUE</a:t>
            </a:r>
            <a:endParaRPr sz="2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ology- Animal Tissues | askIITians"/>
          <p:cNvPicPr>
            <a:picLocks noChangeAspect="1" noChangeArrowheads="1"/>
          </p:cNvPicPr>
          <p:nvPr/>
        </p:nvPicPr>
        <p:blipFill>
          <a:blip r:embed="rId2"/>
          <a:srcRect/>
          <a:stretch>
            <a:fillRect/>
          </a:stretch>
        </p:blipFill>
        <p:spPr bwMode="auto">
          <a:xfrm>
            <a:off x="400050" y="314324"/>
            <a:ext cx="8210550" cy="60864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1226820"/>
            <a:ext cx="8153400" cy="502158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33400" y="317703"/>
            <a:ext cx="7924800" cy="566822"/>
          </a:xfrm>
          <a:prstGeom prst="rect">
            <a:avLst/>
          </a:prstGeom>
        </p:spPr>
        <p:txBody>
          <a:bodyPr vert="horz" wrap="square" lIns="0" tIns="12700" rIns="0" bIns="0" rtlCol="0">
            <a:spAutoFit/>
          </a:bodyPr>
          <a:lstStyle/>
          <a:p>
            <a:pPr marL="12700" algn="ctr">
              <a:lnSpc>
                <a:spcPct val="100000"/>
              </a:lnSpc>
              <a:spcBef>
                <a:spcPts val="100"/>
              </a:spcBef>
            </a:pPr>
            <a:r>
              <a:rPr sz="3600" u="none" spc="-15" dirty="0">
                <a:latin typeface="Carlito"/>
                <a:cs typeface="Carlito"/>
              </a:rPr>
              <a:t>Organization </a:t>
            </a:r>
            <a:r>
              <a:rPr sz="3600" u="none" spc="-10" dirty="0">
                <a:latin typeface="Carlito"/>
                <a:cs typeface="Carlito"/>
              </a:rPr>
              <a:t>of </a:t>
            </a:r>
            <a:r>
              <a:rPr sz="3600" u="none" dirty="0">
                <a:latin typeface="Carlito"/>
                <a:cs typeface="Carlito"/>
              </a:rPr>
              <a:t>an</a:t>
            </a:r>
            <a:r>
              <a:rPr sz="3600" u="none" spc="-20" dirty="0">
                <a:latin typeface="Carlito"/>
                <a:cs typeface="Carlito"/>
              </a:rPr>
              <a:t> </a:t>
            </a:r>
            <a:r>
              <a:rPr sz="3600" u="none" spc="-15" dirty="0">
                <a:latin typeface="Carlito"/>
                <a:cs typeface="Carlito"/>
              </a:rPr>
              <a:t>Organism</a:t>
            </a:r>
            <a:endParaRPr sz="3600">
              <a:latin typeface="Carlito"/>
              <a:cs typeface="Carli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400" y="515112"/>
            <a:ext cx="7620000" cy="462280"/>
          </a:xfrm>
          <a:custGeom>
            <a:avLst/>
            <a:gdLst/>
            <a:ahLst/>
            <a:cxnLst/>
            <a:rect l="l" t="t" r="r" b="b"/>
            <a:pathLst>
              <a:path w="2738754" h="462280">
                <a:moveTo>
                  <a:pt x="0" y="461772"/>
                </a:moveTo>
                <a:lnTo>
                  <a:pt x="2738628" y="461772"/>
                </a:lnTo>
                <a:lnTo>
                  <a:pt x="2738628"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1066801" y="529209"/>
            <a:ext cx="7239000" cy="391160"/>
          </a:xfrm>
          <a:prstGeom prst="rect">
            <a:avLst/>
          </a:prstGeom>
        </p:spPr>
        <p:txBody>
          <a:bodyPr vert="horz" wrap="square" lIns="0" tIns="12700" rIns="0" bIns="0" rtlCol="0">
            <a:spAutoFit/>
          </a:bodyPr>
          <a:lstStyle/>
          <a:p>
            <a:pPr marL="12700" algn="ctr">
              <a:lnSpc>
                <a:spcPct val="100000"/>
              </a:lnSpc>
              <a:spcBef>
                <a:spcPts val="100"/>
              </a:spcBef>
            </a:pPr>
            <a:r>
              <a:rPr sz="2400" b="0" u="none" spc="-10" dirty="0">
                <a:latin typeface="Carlito"/>
                <a:cs typeface="Carlito"/>
              </a:rPr>
              <a:t>CONNECTIVE</a:t>
            </a:r>
            <a:r>
              <a:rPr sz="2400" b="0" u="none" spc="-50" dirty="0">
                <a:latin typeface="Carlito"/>
                <a:cs typeface="Carlito"/>
              </a:rPr>
              <a:t> </a:t>
            </a:r>
            <a:r>
              <a:rPr sz="2400" b="0" u="none" spc="-10" dirty="0">
                <a:latin typeface="Carlito"/>
                <a:cs typeface="Carlito"/>
              </a:rPr>
              <a:t>TISSUE</a:t>
            </a:r>
            <a:endParaRPr sz="2400">
              <a:latin typeface="Carlito"/>
              <a:cs typeface="Carlito"/>
            </a:endParaRPr>
          </a:p>
        </p:txBody>
      </p:sp>
      <p:grpSp>
        <p:nvGrpSpPr>
          <p:cNvPr id="4" name="object 4"/>
          <p:cNvGrpSpPr/>
          <p:nvPr/>
        </p:nvGrpSpPr>
        <p:grpSpPr>
          <a:xfrm>
            <a:off x="938898" y="973645"/>
            <a:ext cx="7418705" cy="626745"/>
            <a:chOff x="938898" y="973645"/>
            <a:chExt cx="7418705" cy="626745"/>
          </a:xfrm>
        </p:grpSpPr>
        <p:sp>
          <p:nvSpPr>
            <p:cNvPr id="5" name="object 5"/>
            <p:cNvSpPr/>
            <p:nvPr/>
          </p:nvSpPr>
          <p:spPr>
            <a:xfrm>
              <a:off x="990600" y="978408"/>
              <a:ext cx="7315200" cy="317500"/>
            </a:xfrm>
            <a:custGeom>
              <a:avLst/>
              <a:gdLst/>
              <a:ahLst/>
              <a:cxnLst/>
              <a:rect l="l" t="t" r="r" b="b"/>
              <a:pathLst>
                <a:path w="7315200" h="317500">
                  <a:moveTo>
                    <a:pt x="0" y="316991"/>
                  </a:moveTo>
                  <a:lnTo>
                    <a:pt x="7315200" y="316991"/>
                  </a:lnTo>
                </a:path>
                <a:path w="7315200" h="317500">
                  <a:moveTo>
                    <a:pt x="3429000" y="0"/>
                  </a:moveTo>
                  <a:lnTo>
                    <a:pt x="3429000" y="316483"/>
                  </a:lnTo>
                </a:path>
              </a:pathLst>
            </a:custGeom>
            <a:ln w="9144">
              <a:solidFill>
                <a:srgbClr val="FFFFFF"/>
              </a:solidFill>
            </a:ln>
          </p:spPr>
          <p:txBody>
            <a:bodyPr wrap="square" lIns="0" tIns="0" rIns="0" bIns="0" rtlCol="0"/>
            <a:lstStyle/>
            <a:p>
              <a:endParaRPr/>
            </a:p>
          </p:txBody>
        </p:sp>
        <p:sp>
          <p:nvSpPr>
            <p:cNvPr id="6" name="object 6"/>
            <p:cNvSpPr/>
            <p:nvPr/>
          </p:nvSpPr>
          <p:spPr>
            <a:xfrm>
              <a:off x="938898" y="1295399"/>
              <a:ext cx="7418705" cy="304800"/>
            </a:xfrm>
            <a:custGeom>
              <a:avLst/>
              <a:gdLst/>
              <a:ahLst/>
              <a:cxnLst/>
              <a:rect l="l" t="t" r="r" b="b"/>
              <a:pathLst>
                <a:path w="7418705" h="304800">
                  <a:moveTo>
                    <a:pt x="103403" y="216154"/>
                  </a:moveTo>
                  <a:lnTo>
                    <a:pt x="102374" y="212344"/>
                  </a:lnTo>
                  <a:lnTo>
                    <a:pt x="96316" y="208788"/>
                  </a:lnTo>
                  <a:lnTo>
                    <a:pt x="92430" y="209804"/>
                  </a:lnTo>
                  <a:lnTo>
                    <a:pt x="58051" y="268757"/>
                  </a:lnTo>
                  <a:lnTo>
                    <a:pt x="58051" y="0"/>
                  </a:lnTo>
                  <a:lnTo>
                    <a:pt x="45351" y="0"/>
                  </a:lnTo>
                  <a:lnTo>
                    <a:pt x="45351" y="268757"/>
                  </a:lnTo>
                  <a:lnTo>
                    <a:pt x="10972" y="209804"/>
                  </a:lnTo>
                  <a:lnTo>
                    <a:pt x="7086" y="208788"/>
                  </a:lnTo>
                  <a:lnTo>
                    <a:pt x="1028" y="212344"/>
                  </a:lnTo>
                  <a:lnTo>
                    <a:pt x="0" y="216154"/>
                  </a:lnTo>
                  <a:lnTo>
                    <a:pt x="51701" y="304800"/>
                  </a:lnTo>
                  <a:lnTo>
                    <a:pt x="59029" y="292227"/>
                  </a:lnTo>
                  <a:lnTo>
                    <a:pt x="103403" y="216154"/>
                  </a:lnTo>
                  <a:close/>
                </a:path>
                <a:path w="7418705" h="304800">
                  <a:moveTo>
                    <a:pt x="7418591" y="216154"/>
                  </a:moveTo>
                  <a:lnTo>
                    <a:pt x="7417575" y="212344"/>
                  </a:lnTo>
                  <a:lnTo>
                    <a:pt x="7411479" y="208788"/>
                  </a:lnTo>
                  <a:lnTo>
                    <a:pt x="7407669" y="209804"/>
                  </a:lnTo>
                  <a:lnTo>
                    <a:pt x="7373252" y="268808"/>
                  </a:lnTo>
                  <a:lnTo>
                    <a:pt x="7373252" y="0"/>
                  </a:lnTo>
                  <a:lnTo>
                    <a:pt x="7360552" y="0"/>
                  </a:lnTo>
                  <a:lnTo>
                    <a:pt x="7360552" y="268808"/>
                  </a:lnTo>
                  <a:lnTo>
                    <a:pt x="7326135" y="209804"/>
                  </a:lnTo>
                  <a:lnTo>
                    <a:pt x="7322325" y="208788"/>
                  </a:lnTo>
                  <a:lnTo>
                    <a:pt x="7316229" y="212344"/>
                  </a:lnTo>
                  <a:lnTo>
                    <a:pt x="7315213" y="216154"/>
                  </a:lnTo>
                  <a:lnTo>
                    <a:pt x="7366902" y="304800"/>
                  </a:lnTo>
                  <a:lnTo>
                    <a:pt x="7374229" y="292227"/>
                  </a:lnTo>
                  <a:lnTo>
                    <a:pt x="7418591" y="216154"/>
                  </a:lnTo>
                  <a:close/>
                </a:path>
              </a:pathLst>
            </a:custGeom>
            <a:solidFill>
              <a:srgbClr val="FFFFFF"/>
            </a:solidFill>
          </p:spPr>
          <p:txBody>
            <a:bodyPr wrap="square" lIns="0" tIns="0" rIns="0" bIns="0" rtlCol="0"/>
            <a:lstStyle/>
            <a:p>
              <a:endParaRPr/>
            </a:p>
          </p:txBody>
        </p:sp>
      </p:grpSp>
      <p:sp>
        <p:nvSpPr>
          <p:cNvPr id="7" name="object 7"/>
          <p:cNvSpPr txBox="1"/>
          <p:nvPr/>
        </p:nvSpPr>
        <p:spPr>
          <a:xfrm>
            <a:off x="304800" y="1600200"/>
            <a:ext cx="2743200" cy="764952"/>
          </a:xfrm>
          <a:prstGeom prst="rect">
            <a:avLst/>
          </a:prstGeom>
          <a:ln w="9144">
            <a:solidFill>
              <a:srgbClr val="FFFFFF"/>
            </a:solidFill>
          </a:ln>
        </p:spPr>
        <p:txBody>
          <a:bodyPr vert="horz" wrap="square" lIns="0" tIns="26034" rIns="0" bIns="0" rtlCol="0">
            <a:spAutoFit/>
          </a:bodyPr>
          <a:lstStyle/>
          <a:p>
            <a:pPr marL="569595" marR="106680" indent="-478790">
              <a:lnSpc>
                <a:spcPct val="100000"/>
              </a:lnSpc>
              <a:spcBef>
                <a:spcPts val="204"/>
              </a:spcBef>
            </a:pPr>
            <a:r>
              <a:rPr sz="2400" spc="-5" dirty="0">
                <a:solidFill>
                  <a:srgbClr val="FFFFFF"/>
                </a:solidFill>
                <a:latin typeface="Carlito"/>
                <a:cs typeface="Carlito"/>
              </a:rPr>
              <a:t>Connective</a:t>
            </a:r>
            <a:r>
              <a:rPr sz="2400" spc="-105" dirty="0">
                <a:solidFill>
                  <a:srgbClr val="FFFFFF"/>
                </a:solidFill>
                <a:latin typeface="Carlito"/>
                <a:cs typeface="Carlito"/>
              </a:rPr>
              <a:t> </a:t>
            </a:r>
            <a:r>
              <a:rPr sz="2400" dirty="0">
                <a:solidFill>
                  <a:srgbClr val="FFFFFF"/>
                </a:solidFill>
                <a:latin typeface="Carlito"/>
                <a:cs typeface="Carlito"/>
              </a:rPr>
              <a:t>tissue  </a:t>
            </a:r>
            <a:r>
              <a:rPr sz="2400" spc="-10" dirty="0">
                <a:solidFill>
                  <a:srgbClr val="FFFFFF"/>
                </a:solidFill>
                <a:latin typeface="Carlito"/>
                <a:cs typeface="Carlito"/>
              </a:rPr>
              <a:t>proper</a:t>
            </a:r>
            <a:endParaRPr sz="2400">
              <a:latin typeface="Carlito"/>
              <a:cs typeface="Carlito"/>
            </a:endParaRPr>
          </a:p>
        </p:txBody>
      </p:sp>
      <p:sp>
        <p:nvSpPr>
          <p:cNvPr id="8" name="object 8"/>
          <p:cNvSpPr txBox="1"/>
          <p:nvPr/>
        </p:nvSpPr>
        <p:spPr>
          <a:xfrm>
            <a:off x="6096000" y="1600200"/>
            <a:ext cx="2743200" cy="764952"/>
          </a:xfrm>
          <a:prstGeom prst="rect">
            <a:avLst/>
          </a:prstGeom>
          <a:ln w="9144">
            <a:solidFill>
              <a:srgbClr val="FFFFFF"/>
            </a:solidFill>
          </a:ln>
        </p:spPr>
        <p:txBody>
          <a:bodyPr vert="horz" wrap="square" lIns="0" tIns="26034" rIns="0" bIns="0" rtlCol="0">
            <a:spAutoFit/>
          </a:bodyPr>
          <a:lstStyle/>
          <a:p>
            <a:pPr marL="92075">
              <a:lnSpc>
                <a:spcPct val="100000"/>
              </a:lnSpc>
              <a:spcBef>
                <a:spcPts val="204"/>
              </a:spcBef>
            </a:pPr>
            <a:r>
              <a:rPr sz="2400" spc="-15" dirty="0">
                <a:solidFill>
                  <a:srgbClr val="FFFFFF"/>
                </a:solidFill>
                <a:latin typeface="Carlito"/>
                <a:cs typeface="Carlito"/>
              </a:rPr>
              <a:t>Skeletal</a:t>
            </a:r>
            <a:r>
              <a:rPr sz="2400" spc="-65" dirty="0">
                <a:solidFill>
                  <a:srgbClr val="FFFFFF"/>
                </a:solidFill>
                <a:latin typeface="Carlito"/>
                <a:cs typeface="Carlito"/>
              </a:rPr>
              <a:t> </a:t>
            </a:r>
            <a:r>
              <a:rPr sz="2400" spc="-10" dirty="0">
                <a:solidFill>
                  <a:srgbClr val="FFFFFF"/>
                </a:solidFill>
                <a:latin typeface="Carlito"/>
                <a:cs typeface="Carlito"/>
              </a:rPr>
              <a:t>connective</a:t>
            </a:r>
            <a:endParaRPr sz="2400">
              <a:latin typeface="Carlito"/>
              <a:cs typeface="Carlito"/>
            </a:endParaRPr>
          </a:p>
          <a:p>
            <a:pPr marL="843280">
              <a:lnSpc>
                <a:spcPct val="100000"/>
              </a:lnSpc>
              <a:spcBef>
                <a:spcPts val="5"/>
              </a:spcBef>
            </a:pPr>
            <a:r>
              <a:rPr sz="2400" dirty="0">
                <a:solidFill>
                  <a:srgbClr val="FFFFFF"/>
                </a:solidFill>
                <a:latin typeface="Carlito"/>
                <a:cs typeface="Carlito"/>
              </a:rPr>
              <a:t>tissue</a:t>
            </a:r>
            <a:endParaRPr sz="2400">
              <a:latin typeface="Carlito"/>
              <a:cs typeface="Carlito"/>
            </a:endParaRPr>
          </a:p>
        </p:txBody>
      </p:sp>
      <p:sp>
        <p:nvSpPr>
          <p:cNvPr id="9" name="object 9"/>
          <p:cNvSpPr txBox="1"/>
          <p:nvPr/>
        </p:nvSpPr>
        <p:spPr>
          <a:xfrm>
            <a:off x="542544" y="2709672"/>
            <a:ext cx="2657856" cy="1938655"/>
          </a:xfrm>
          <a:prstGeom prst="rect">
            <a:avLst/>
          </a:prstGeom>
          <a:ln w="9144">
            <a:solidFill>
              <a:srgbClr val="FFFFFF"/>
            </a:solidFill>
          </a:ln>
        </p:spPr>
        <p:txBody>
          <a:bodyPr vert="horz" wrap="square" lIns="0" tIns="25400" rIns="0" bIns="0" rtlCol="0">
            <a:spAutoFit/>
          </a:bodyPr>
          <a:lstStyle/>
          <a:p>
            <a:pPr marL="390525" indent="-299720">
              <a:lnSpc>
                <a:spcPct val="100000"/>
              </a:lnSpc>
              <a:spcBef>
                <a:spcPts val="200"/>
              </a:spcBef>
              <a:buAutoNum type="arabicPeriod"/>
              <a:tabLst>
                <a:tab pos="391160" algn="l"/>
              </a:tabLst>
            </a:pPr>
            <a:r>
              <a:rPr sz="2400" spc="-5" dirty="0">
                <a:solidFill>
                  <a:srgbClr val="FFFFFF"/>
                </a:solidFill>
                <a:latin typeface="Carlito"/>
                <a:cs typeface="Carlito"/>
              </a:rPr>
              <a:t>Areolar</a:t>
            </a:r>
            <a:endParaRPr sz="2400">
              <a:latin typeface="Carlito"/>
              <a:cs typeface="Carlito"/>
            </a:endParaRPr>
          </a:p>
          <a:p>
            <a:pPr marL="390525" indent="-299720">
              <a:lnSpc>
                <a:spcPct val="100000"/>
              </a:lnSpc>
              <a:spcBef>
                <a:spcPts val="5"/>
              </a:spcBef>
              <a:buAutoNum type="arabicPeriod"/>
              <a:tabLst>
                <a:tab pos="391160" algn="l"/>
              </a:tabLst>
            </a:pPr>
            <a:r>
              <a:rPr sz="2400" spc="-5" dirty="0">
                <a:solidFill>
                  <a:srgbClr val="FFFFFF"/>
                </a:solidFill>
                <a:latin typeface="Carlito"/>
                <a:cs typeface="Carlito"/>
              </a:rPr>
              <a:t>Adipose</a:t>
            </a:r>
            <a:endParaRPr sz="2400">
              <a:latin typeface="Carlito"/>
              <a:cs typeface="Carlito"/>
            </a:endParaRPr>
          </a:p>
          <a:p>
            <a:pPr marL="390525" indent="-299720">
              <a:lnSpc>
                <a:spcPct val="100000"/>
              </a:lnSpc>
              <a:buAutoNum type="arabicPeriod"/>
              <a:tabLst>
                <a:tab pos="391160" algn="l"/>
              </a:tabLst>
            </a:pPr>
            <a:r>
              <a:rPr sz="2400" spc="-10" dirty="0">
                <a:solidFill>
                  <a:srgbClr val="FFFFFF"/>
                </a:solidFill>
                <a:latin typeface="Carlito"/>
                <a:cs typeface="Carlito"/>
              </a:rPr>
              <a:t>White</a:t>
            </a:r>
            <a:r>
              <a:rPr sz="2400" spc="-35" dirty="0">
                <a:solidFill>
                  <a:srgbClr val="FFFFFF"/>
                </a:solidFill>
                <a:latin typeface="Carlito"/>
                <a:cs typeface="Carlito"/>
              </a:rPr>
              <a:t> </a:t>
            </a:r>
            <a:r>
              <a:rPr sz="2400" spc="-10" dirty="0">
                <a:solidFill>
                  <a:srgbClr val="FFFFFF"/>
                </a:solidFill>
                <a:latin typeface="Carlito"/>
                <a:cs typeface="Carlito"/>
              </a:rPr>
              <a:t>fibrous</a:t>
            </a:r>
            <a:endParaRPr sz="2400">
              <a:latin typeface="Carlito"/>
              <a:cs typeface="Carlito"/>
            </a:endParaRPr>
          </a:p>
          <a:p>
            <a:pPr marL="390525" indent="-299720">
              <a:lnSpc>
                <a:spcPct val="100000"/>
              </a:lnSpc>
              <a:buAutoNum type="arabicPeriod"/>
              <a:tabLst>
                <a:tab pos="391160" algn="l"/>
              </a:tabLst>
            </a:pPr>
            <a:r>
              <a:rPr sz="2400" spc="-35" dirty="0">
                <a:solidFill>
                  <a:srgbClr val="FFFFFF"/>
                </a:solidFill>
                <a:latin typeface="Carlito"/>
                <a:cs typeface="Carlito"/>
              </a:rPr>
              <a:t>Yellow </a:t>
            </a:r>
            <a:r>
              <a:rPr sz="2400" spc="-5" dirty="0">
                <a:solidFill>
                  <a:srgbClr val="FFFFFF"/>
                </a:solidFill>
                <a:latin typeface="Carlito"/>
                <a:cs typeface="Carlito"/>
              </a:rPr>
              <a:t>elastic</a:t>
            </a:r>
            <a:endParaRPr sz="2400">
              <a:latin typeface="Carlito"/>
              <a:cs typeface="Carlito"/>
            </a:endParaRPr>
          </a:p>
          <a:p>
            <a:pPr marL="390525" indent="-299720">
              <a:lnSpc>
                <a:spcPct val="100000"/>
              </a:lnSpc>
              <a:buAutoNum type="arabicPeriod"/>
              <a:tabLst>
                <a:tab pos="391160" algn="l"/>
              </a:tabLst>
            </a:pPr>
            <a:r>
              <a:rPr sz="2400" spc="-30" dirty="0">
                <a:solidFill>
                  <a:srgbClr val="FFFFFF"/>
                </a:solidFill>
                <a:latin typeface="Carlito"/>
                <a:cs typeface="Carlito"/>
              </a:rPr>
              <a:t>Reticular.</a:t>
            </a:r>
            <a:endParaRPr sz="2400">
              <a:latin typeface="Carlito"/>
              <a:cs typeface="Carlito"/>
            </a:endParaRPr>
          </a:p>
        </p:txBody>
      </p:sp>
      <p:sp>
        <p:nvSpPr>
          <p:cNvPr id="10" name="object 10"/>
          <p:cNvSpPr txBox="1"/>
          <p:nvPr/>
        </p:nvSpPr>
        <p:spPr>
          <a:xfrm>
            <a:off x="6490714" y="2709672"/>
            <a:ext cx="2424685" cy="764312"/>
          </a:xfrm>
          <a:prstGeom prst="rect">
            <a:avLst/>
          </a:prstGeom>
          <a:ln w="9144">
            <a:solidFill>
              <a:srgbClr val="FFFFFF"/>
            </a:solidFill>
          </a:ln>
        </p:spPr>
        <p:txBody>
          <a:bodyPr vert="horz" wrap="square" lIns="0" tIns="25400" rIns="0" bIns="0" rtlCol="0">
            <a:spAutoFit/>
          </a:bodyPr>
          <a:lstStyle/>
          <a:p>
            <a:pPr marL="549275" indent="-457200">
              <a:lnSpc>
                <a:spcPct val="100000"/>
              </a:lnSpc>
              <a:spcBef>
                <a:spcPts val="200"/>
              </a:spcBef>
              <a:buAutoNum type="arabicPeriod"/>
              <a:tabLst>
                <a:tab pos="548640" algn="l"/>
                <a:tab pos="549275" algn="l"/>
              </a:tabLst>
            </a:pPr>
            <a:r>
              <a:rPr sz="2400" spc="-10" dirty="0">
                <a:solidFill>
                  <a:srgbClr val="FFFFFF"/>
                </a:solidFill>
                <a:latin typeface="Carlito"/>
                <a:cs typeface="Carlito"/>
              </a:rPr>
              <a:t>Cartilage</a:t>
            </a:r>
            <a:endParaRPr sz="2400">
              <a:latin typeface="Carlito"/>
              <a:cs typeface="Carlito"/>
            </a:endParaRPr>
          </a:p>
          <a:p>
            <a:pPr marL="549275" indent="-457200">
              <a:lnSpc>
                <a:spcPct val="100000"/>
              </a:lnSpc>
              <a:spcBef>
                <a:spcPts val="5"/>
              </a:spcBef>
              <a:buAutoNum type="arabicPeriod"/>
              <a:tabLst>
                <a:tab pos="548640" algn="l"/>
                <a:tab pos="549275" algn="l"/>
              </a:tabLst>
            </a:pPr>
            <a:r>
              <a:rPr sz="2400" dirty="0">
                <a:solidFill>
                  <a:srgbClr val="FFFFFF"/>
                </a:solidFill>
                <a:latin typeface="Carlito"/>
                <a:cs typeface="Carlito"/>
              </a:rPr>
              <a:t>Bone</a:t>
            </a:r>
            <a:endParaRPr sz="2400">
              <a:latin typeface="Carlito"/>
              <a:cs typeface="Carlito"/>
            </a:endParaRPr>
          </a:p>
        </p:txBody>
      </p:sp>
      <p:sp>
        <p:nvSpPr>
          <p:cNvPr id="11" name="object 11"/>
          <p:cNvSpPr/>
          <p:nvPr/>
        </p:nvSpPr>
        <p:spPr>
          <a:xfrm>
            <a:off x="4367910" y="1295400"/>
            <a:ext cx="103505" cy="304800"/>
          </a:xfrm>
          <a:custGeom>
            <a:avLst/>
            <a:gdLst/>
            <a:ahLst/>
            <a:cxnLst/>
            <a:rect l="l" t="t" r="r" b="b"/>
            <a:pathLst>
              <a:path w="103504" h="304800">
                <a:moveTo>
                  <a:pt x="7112" y="208787"/>
                </a:moveTo>
                <a:lnTo>
                  <a:pt x="1015" y="212344"/>
                </a:lnTo>
                <a:lnTo>
                  <a:pt x="0" y="216153"/>
                </a:lnTo>
                <a:lnTo>
                  <a:pt x="51688" y="304800"/>
                </a:lnTo>
                <a:lnTo>
                  <a:pt x="59020" y="292226"/>
                </a:lnTo>
                <a:lnTo>
                  <a:pt x="45338" y="292226"/>
                </a:lnTo>
                <a:lnTo>
                  <a:pt x="45338" y="268804"/>
                </a:lnTo>
                <a:lnTo>
                  <a:pt x="10922" y="209803"/>
                </a:lnTo>
                <a:lnTo>
                  <a:pt x="7112" y="208787"/>
                </a:lnTo>
                <a:close/>
              </a:path>
              <a:path w="103504" h="304800">
                <a:moveTo>
                  <a:pt x="45338" y="268804"/>
                </a:moveTo>
                <a:lnTo>
                  <a:pt x="45338" y="292226"/>
                </a:lnTo>
                <a:lnTo>
                  <a:pt x="58038" y="292226"/>
                </a:lnTo>
                <a:lnTo>
                  <a:pt x="58038" y="289051"/>
                </a:lnTo>
                <a:lnTo>
                  <a:pt x="46227" y="289051"/>
                </a:lnTo>
                <a:lnTo>
                  <a:pt x="51688" y="279690"/>
                </a:lnTo>
                <a:lnTo>
                  <a:pt x="45338" y="268804"/>
                </a:lnTo>
                <a:close/>
              </a:path>
              <a:path w="103504" h="304800">
                <a:moveTo>
                  <a:pt x="96265" y="208787"/>
                </a:moveTo>
                <a:lnTo>
                  <a:pt x="92455" y="209803"/>
                </a:lnTo>
                <a:lnTo>
                  <a:pt x="58038" y="268804"/>
                </a:lnTo>
                <a:lnTo>
                  <a:pt x="58038" y="292226"/>
                </a:lnTo>
                <a:lnTo>
                  <a:pt x="59020" y="292226"/>
                </a:lnTo>
                <a:lnTo>
                  <a:pt x="103377" y="216153"/>
                </a:lnTo>
                <a:lnTo>
                  <a:pt x="102362" y="212344"/>
                </a:lnTo>
                <a:lnTo>
                  <a:pt x="96265" y="208787"/>
                </a:lnTo>
                <a:close/>
              </a:path>
              <a:path w="103504" h="304800">
                <a:moveTo>
                  <a:pt x="51688" y="279690"/>
                </a:moveTo>
                <a:lnTo>
                  <a:pt x="46227" y="289051"/>
                </a:lnTo>
                <a:lnTo>
                  <a:pt x="57150" y="289051"/>
                </a:lnTo>
                <a:lnTo>
                  <a:pt x="51688" y="279690"/>
                </a:lnTo>
                <a:close/>
              </a:path>
              <a:path w="103504" h="304800">
                <a:moveTo>
                  <a:pt x="58038" y="268804"/>
                </a:moveTo>
                <a:lnTo>
                  <a:pt x="51688" y="279690"/>
                </a:lnTo>
                <a:lnTo>
                  <a:pt x="57150" y="289051"/>
                </a:lnTo>
                <a:lnTo>
                  <a:pt x="58038" y="289051"/>
                </a:lnTo>
                <a:lnTo>
                  <a:pt x="58038" y="268804"/>
                </a:lnTo>
                <a:close/>
              </a:path>
              <a:path w="103504" h="304800">
                <a:moveTo>
                  <a:pt x="58038" y="0"/>
                </a:moveTo>
                <a:lnTo>
                  <a:pt x="45338" y="0"/>
                </a:lnTo>
                <a:lnTo>
                  <a:pt x="45338" y="268804"/>
                </a:lnTo>
                <a:lnTo>
                  <a:pt x="51688" y="279690"/>
                </a:lnTo>
                <a:lnTo>
                  <a:pt x="58038" y="268804"/>
                </a:lnTo>
                <a:lnTo>
                  <a:pt x="58038" y="0"/>
                </a:lnTo>
                <a:close/>
              </a:path>
            </a:pathLst>
          </a:custGeom>
          <a:solidFill>
            <a:srgbClr val="FFFFFF"/>
          </a:solidFill>
        </p:spPr>
        <p:txBody>
          <a:bodyPr wrap="square" lIns="0" tIns="0" rIns="0" bIns="0" rtlCol="0"/>
          <a:lstStyle/>
          <a:p>
            <a:endParaRPr/>
          </a:p>
        </p:txBody>
      </p:sp>
      <p:sp>
        <p:nvSpPr>
          <p:cNvPr id="12" name="object 12"/>
          <p:cNvSpPr txBox="1"/>
          <p:nvPr/>
        </p:nvSpPr>
        <p:spPr>
          <a:xfrm>
            <a:off x="3429000" y="1600200"/>
            <a:ext cx="2438400" cy="764952"/>
          </a:xfrm>
          <a:prstGeom prst="rect">
            <a:avLst/>
          </a:prstGeom>
          <a:ln w="9144">
            <a:solidFill>
              <a:srgbClr val="FFFFFF"/>
            </a:solidFill>
          </a:ln>
        </p:spPr>
        <p:txBody>
          <a:bodyPr vert="horz" wrap="square" lIns="0" tIns="26034" rIns="0" bIns="0" rtlCol="0">
            <a:spAutoFit/>
          </a:bodyPr>
          <a:lstStyle/>
          <a:p>
            <a:pPr marL="706120" marR="107314" indent="-614680">
              <a:lnSpc>
                <a:spcPct val="100000"/>
              </a:lnSpc>
              <a:spcBef>
                <a:spcPts val="204"/>
              </a:spcBef>
            </a:pPr>
            <a:r>
              <a:rPr sz="2400" spc="-5" dirty="0">
                <a:solidFill>
                  <a:srgbClr val="FFFFFF"/>
                </a:solidFill>
                <a:latin typeface="Carlito"/>
                <a:cs typeface="Carlito"/>
              </a:rPr>
              <a:t>Fluid</a:t>
            </a:r>
            <a:r>
              <a:rPr sz="2400" spc="-75" dirty="0">
                <a:solidFill>
                  <a:srgbClr val="FFFFFF"/>
                </a:solidFill>
                <a:latin typeface="Carlito"/>
                <a:cs typeface="Carlito"/>
              </a:rPr>
              <a:t> </a:t>
            </a:r>
            <a:r>
              <a:rPr sz="2400" spc="-10" dirty="0">
                <a:solidFill>
                  <a:srgbClr val="FFFFFF"/>
                </a:solidFill>
                <a:latin typeface="Carlito"/>
                <a:cs typeface="Carlito"/>
              </a:rPr>
              <a:t>connective  </a:t>
            </a:r>
            <a:r>
              <a:rPr sz="2400" dirty="0">
                <a:solidFill>
                  <a:srgbClr val="FFFFFF"/>
                </a:solidFill>
                <a:latin typeface="Carlito"/>
                <a:cs typeface="Carlito"/>
              </a:rPr>
              <a:t>tissue</a:t>
            </a:r>
            <a:endParaRPr sz="2400">
              <a:latin typeface="Carlito"/>
              <a:cs typeface="Carlito"/>
            </a:endParaRPr>
          </a:p>
        </p:txBody>
      </p:sp>
      <p:sp>
        <p:nvSpPr>
          <p:cNvPr id="13" name="object 13"/>
          <p:cNvSpPr txBox="1"/>
          <p:nvPr/>
        </p:nvSpPr>
        <p:spPr>
          <a:xfrm>
            <a:off x="3973066" y="2971800"/>
            <a:ext cx="1818133" cy="395620"/>
          </a:xfrm>
          <a:prstGeom prst="rect">
            <a:avLst/>
          </a:prstGeom>
          <a:ln w="9144">
            <a:solidFill>
              <a:srgbClr val="FFFFFF"/>
            </a:solidFill>
          </a:ln>
        </p:spPr>
        <p:txBody>
          <a:bodyPr vert="horz" wrap="square" lIns="0" tIns="26034" rIns="0" bIns="0" rtlCol="0">
            <a:spAutoFit/>
          </a:bodyPr>
          <a:lstStyle/>
          <a:p>
            <a:pPr marL="91440">
              <a:lnSpc>
                <a:spcPct val="100000"/>
              </a:lnSpc>
              <a:spcBef>
                <a:spcPts val="204"/>
              </a:spcBef>
            </a:pPr>
            <a:r>
              <a:rPr sz="2400" dirty="0">
                <a:solidFill>
                  <a:srgbClr val="FFFFFF"/>
                </a:solidFill>
                <a:latin typeface="Carlito"/>
                <a:cs typeface="Carlito"/>
              </a:rPr>
              <a:t>1.</a:t>
            </a:r>
            <a:r>
              <a:rPr sz="2400" spc="-45" dirty="0">
                <a:solidFill>
                  <a:srgbClr val="FFFFFF"/>
                </a:solidFill>
                <a:latin typeface="Carlito"/>
                <a:cs typeface="Carlito"/>
              </a:rPr>
              <a:t> </a:t>
            </a:r>
            <a:r>
              <a:rPr sz="2400" spc="-5" dirty="0">
                <a:solidFill>
                  <a:srgbClr val="FFFFFF"/>
                </a:solidFill>
                <a:latin typeface="Carlito"/>
                <a:cs typeface="Carlito"/>
              </a:rPr>
              <a:t>Blood</a:t>
            </a:r>
            <a:endParaRPr sz="2400">
              <a:latin typeface="Carlito"/>
              <a:cs typeface="Carlito"/>
            </a:endParaRPr>
          </a:p>
        </p:txBody>
      </p:sp>
      <p:sp>
        <p:nvSpPr>
          <p:cNvPr id="14" name="object 13"/>
          <p:cNvSpPr txBox="1"/>
          <p:nvPr/>
        </p:nvSpPr>
        <p:spPr>
          <a:xfrm>
            <a:off x="3962400" y="3566780"/>
            <a:ext cx="1818133" cy="395620"/>
          </a:xfrm>
          <a:prstGeom prst="rect">
            <a:avLst/>
          </a:prstGeom>
          <a:ln w="9144">
            <a:solidFill>
              <a:srgbClr val="FFFFFF"/>
            </a:solidFill>
          </a:ln>
        </p:spPr>
        <p:txBody>
          <a:bodyPr vert="horz" wrap="square" lIns="0" tIns="26034" rIns="0" bIns="0" rtlCol="0">
            <a:spAutoFit/>
          </a:bodyPr>
          <a:lstStyle/>
          <a:p>
            <a:pPr marL="91440">
              <a:lnSpc>
                <a:spcPct val="100000"/>
              </a:lnSpc>
              <a:spcBef>
                <a:spcPts val="204"/>
              </a:spcBef>
            </a:pPr>
            <a:r>
              <a:rPr lang="en-US" sz="2400" dirty="0" smtClean="0">
                <a:solidFill>
                  <a:srgbClr val="FFFFFF"/>
                </a:solidFill>
                <a:latin typeface="Carlito"/>
                <a:cs typeface="Carlito"/>
              </a:rPr>
              <a:t>2</a:t>
            </a:r>
            <a:r>
              <a:rPr sz="2400" smtClean="0">
                <a:solidFill>
                  <a:srgbClr val="FFFFFF"/>
                </a:solidFill>
                <a:latin typeface="Carlito"/>
                <a:cs typeface="Carlito"/>
              </a:rPr>
              <a:t>.</a:t>
            </a:r>
            <a:r>
              <a:rPr sz="2400" spc="-45" smtClean="0">
                <a:solidFill>
                  <a:srgbClr val="FFFFFF"/>
                </a:solidFill>
                <a:latin typeface="Carlito"/>
                <a:cs typeface="Carlito"/>
              </a:rPr>
              <a:t> </a:t>
            </a:r>
            <a:r>
              <a:rPr lang="en-US" sz="2400" spc="-5" dirty="0" smtClean="0">
                <a:solidFill>
                  <a:srgbClr val="FFFFFF"/>
                </a:solidFill>
                <a:latin typeface="Carlito"/>
                <a:cs typeface="Carlito"/>
              </a:rPr>
              <a:t>Lymph</a:t>
            </a:r>
            <a:endParaRPr sz="2400">
              <a:latin typeface="Carlito"/>
              <a:cs typeface="Carlito"/>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228600"/>
            <a:ext cx="8153399" cy="523240"/>
          </a:xfrm>
          <a:custGeom>
            <a:avLst/>
            <a:gdLst/>
            <a:ahLst/>
            <a:cxnLst/>
            <a:rect l="l" t="t" r="r" b="b"/>
            <a:pathLst>
              <a:path w="3215640" h="523240">
                <a:moveTo>
                  <a:pt x="0" y="522732"/>
                </a:moveTo>
                <a:lnTo>
                  <a:pt x="3215640" y="522732"/>
                </a:lnTo>
                <a:lnTo>
                  <a:pt x="3215640" y="0"/>
                </a:lnTo>
                <a:lnTo>
                  <a:pt x="0" y="0"/>
                </a:lnTo>
                <a:lnTo>
                  <a:pt x="0" y="52273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762000" y="238455"/>
            <a:ext cx="7467599" cy="452120"/>
          </a:xfrm>
          <a:prstGeom prst="rect">
            <a:avLst/>
          </a:prstGeom>
        </p:spPr>
        <p:txBody>
          <a:bodyPr vert="horz" wrap="square" lIns="0" tIns="12065" rIns="0" bIns="0" rtlCol="0">
            <a:spAutoFit/>
          </a:bodyPr>
          <a:lstStyle/>
          <a:p>
            <a:pPr marL="12700" algn="ctr">
              <a:lnSpc>
                <a:spcPct val="100000"/>
              </a:lnSpc>
              <a:spcBef>
                <a:spcPts val="95"/>
              </a:spcBef>
            </a:pPr>
            <a:r>
              <a:rPr sz="2800" u="none" spc="-15" dirty="0"/>
              <a:t>CONNECTIVE</a:t>
            </a:r>
            <a:r>
              <a:rPr sz="2800" u="none" spc="-25" dirty="0"/>
              <a:t> </a:t>
            </a:r>
            <a:r>
              <a:rPr sz="2800" u="none" spc="-5" dirty="0"/>
              <a:t>TISSUE</a:t>
            </a:r>
            <a:endParaRPr sz="2800"/>
          </a:p>
        </p:txBody>
      </p:sp>
      <p:sp>
        <p:nvSpPr>
          <p:cNvPr id="4" name="object 4"/>
          <p:cNvSpPr/>
          <p:nvPr/>
        </p:nvSpPr>
        <p:spPr>
          <a:xfrm>
            <a:off x="457200" y="838200"/>
            <a:ext cx="8229600" cy="548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533400"/>
            <a:ext cx="43220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543912"/>
            <a:ext cx="4091534" cy="382156"/>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a:t>
            </a:r>
            <a:r>
              <a:rPr sz="2400" u="none" dirty="0"/>
              <a:t>tissue</a:t>
            </a:r>
            <a:r>
              <a:rPr sz="2400" u="none" spc="-80" dirty="0"/>
              <a:t> </a:t>
            </a:r>
            <a:r>
              <a:rPr sz="2400" u="none" spc="-5" dirty="0"/>
              <a:t>proper</a:t>
            </a:r>
            <a:endParaRPr sz="2400"/>
          </a:p>
        </p:txBody>
      </p:sp>
      <p:sp>
        <p:nvSpPr>
          <p:cNvPr id="4" name="object 4"/>
          <p:cNvSpPr/>
          <p:nvPr/>
        </p:nvSpPr>
        <p:spPr>
          <a:xfrm>
            <a:off x="4453891" y="686054"/>
            <a:ext cx="422909" cy="134620"/>
          </a:xfrm>
          <a:custGeom>
            <a:avLst/>
            <a:gdLst/>
            <a:ahLst/>
            <a:cxnLst/>
            <a:rect l="l" t="t" r="r" b="b"/>
            <a:pathLst>
              <a:path w="422910" h="134619">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19">
                <a:moveTo>
                  <a:pt x="339537" y="51488"/>
                </a:moveTo>
                <a:lnTo>
                  <a:pt x="0" y="63881"/>
                </a:lnTo>
                <a:lnTo>
                  <a:pt x="1016" y="92837"/>
                </a:lnTo>
                <a:lnTo>
                  <a:pt x="340796" y="80435"/>
                </a:lnTo>
                <a:lnTo>
                  <a:pt x="364969" y="65115"/>
                </a:lnTo>
                <a:lnTo>
                  <a:pt x="339537" y="51488"/>
                </a:lnTo>
                <a:close/>
              </a:path>
              <a:path w="422910" h="134619">
                <a:moveTo>
                  <a:pt x="364969" y="65115"/>
                </a:moveTo>
                <a:lnTo>
                  <a:pt x="340796" y="80435"/>
                </a:lnTo>
                <a:lnTo>
                  <a:pt x="394208" y="78486"/>
                </a:lnTo>
                <a:lnTo>
                  <a:pt x="394150" y="76835"/>
                </a:lnTo>
                <a:lnTo>
                  <a:pt x="386842" y="76835"/>
                </a:lnTo>
                <a:lnTo>
                  <a:pt x="364969" y="65115"/>
                </a:lnTo>
                <a:close/>
              </a:path>
              <a:path w="422910" h="134619">
                <a:moveTo>
                  <a:pt x="385953" y="51816"/>
                </a:moveTo>
                <a:lnTo>
                  <a:pt x="364969" y="65115"/>
                </a:lnTo>
                <a:lnTo>
                  <a:pt x="386842" y="76835"/>
                </a:lnTo>
                <a:lnTo>
                  <a:pt x="385953" y="51816"/>
                </a:lnTo>
                <a:close/>
              </a:path>
              <a:path w="422910" h="134619">
                <a:moveTo>
                  <a:pt x="393272" y="51816"/>
                </a:moveTo>
                <a:lnTo>
                  <a:pt x="385953" y="51816"/>
                </a:lnTo>
                <a:lnTo>
                  <a:pt x="386842" y="76835"/>
                </a:lnTo>
                <a:lnTo>
                  <a:pt x="394150" y="76835"/>
                </a:lnTo>
                <a:lnTo>
                  <a:pt x="393272" y="51816"/>
                </a:lnTo>
                <a:close/>
              </a:path>
              <a:path w="422910" h="134619">
                <a:moveTo>
                  <a:pt x="393192" y="49530"/>
                </a:moveTo>
                <a:lnTo>
                  <a:pt x="339537" y="51488"/>
                </a:lnTo>
                <a:lnTo>
                  <a:pt x="364969" y="65115"/>
                </a:lnTo>
                <a:lnTo>
                  <a:pt x="385953" y="51816"/>
                </a:lnTo>
                <a:lnTo>
                  <a:pt x="393272" y="51816"/>
                </a:lnTo>
                <a:lnTo>
                  <a:pt x="393192" y="49530"/>
                </a:lnTo>
                <a:close/>
              </a:path>
              <a:path w="422910" h="134619">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4234940" y="549910"/>
            <a:ext cx="4680459" cy="364490"/>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Areolar </a:t>
            </a:r>
            <a:r>
              <a:rPr sz="2200" u="heavy" spc="-15" dirty="0">
                <a:solidFill>
                  <a:srgbClr val="FFFFFF"/>
                </a:solidFill>
                <a:uFill>
                  <a:solidFill>
                    <a:srgbClr val="FFFFFF"/>
                  </a:solidFill>
                </a:uFill>
                <a:latin typeface="Carlito"/>
                <a:cs typeface="Carlito"/>
              </a:rPr>
              <a:t>connective</a:t>
            </a:r>
            <a:r>
              <a:rPr sz="2200" u="heavy" spc="-25"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26136" y="1459991"/>
            <a:ext cx="3830320" cy="4636009"/>
          </a:xfrm>
          <a:custGeom>
            <a:avLst/>
            <a:gdLst/>
            <a:ahLst/>
            <a:cxnLst/>
            <a:rect l="l" t="t" r="r" b="b"/>
            <a:pathLst>
              <a:path w="3830320" h="3694429">
                <a:moveTo>
                  <a:pt x="0" y="3694176"/>
                </a:moveTo>
                <a:lnTo>
                  <a:pt x="3829812" y="3694176"/>
                </a:lnTo>
                <a:lnTo>
                  <a:pt x="3829812" y="0"/>
                </a:lnTo>
                <a:lnTo>
                  <a:pt x="0" y="0"/>
                </a:lnTo>
                <a:lnTo>
                  <a:pt x="0" y="3694176"/>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16966" y="1478660"/>
            <a:ext cx="3637915" cy="4167808"/>
          </a:xfrm>
          <a:prstGeom prst="rect">
            <a:avLst/>
          </a:prstGeom>
        </p:spPr>
        <p:txBody>
          <a:bodyPr vert="horz" wrap="square" lIns="0" tIns="12700" rIns="0" bIns="0" rtlCol="0">
            <a:spAutoFit/>
          </a:bodyPr>
          <a:lstStyle/>
          <a:p>
            <a:pPr algn="just">
              <a:lnSpc>
                <a:spcPct val="100000"/>
              </a:lnSpc>
              <a:spcBef>
                <a:spcPts val="100"/>
              </a:spcBef>
            </a:pPr>
            <a:r>
              <a:rPr sz="1800" b="1" u="heavy" spc="-5" dirty="0">
                <a:solidFill>
                  <a:srgbClr val="FFFFFF"/>
                </a:solidFill>
                <a:uFill>
                  <a:solidFill>
                    <a:srgbClr val="FFFFFF"/>
                  </a:solidFill>
                </a:uFill>
                <a:latin typeface="Carlito"/>
                <a:cs typeface="Carlito"/>
              </a:rPr>
              <a:t>Origin:</a:t>
            </a:r>
            <a:endParaRPr sz="1800">
              <a:latin typeface="Carlito"/>
              <a:cs typeface="Carlito"/>
            </a:endParaRPr>
          </a:p>
          <a:p>
            <a:pPr marR="114935" algn="just">
              <a:lnSpc>
                <a:spcPct val="100000"/>
              </a:lnSpc>
              <a:buChar char="-"/>
              <a:tabLst>
                <a:tab pos="332105" algn="l"/>
                <a:tab pos="332740" algn="l"/>
              </a:tabLst>
            </a:pPr>
            <a:r>
              <a:rPr sz="1800" dirty="0">
                <a:solidFill>
                  <a:srgbClr val="FFFFFF"/>
                </a:solidFill>
                <a:latin typeface="Carlito"/>
                <a:cs typeface="Carlito"/>
              </a:rPr>
              <a:t>It </a:t>
            </a:r>
            <a:r>
              <a:rPr sz="1800" spc="-5" dirty="0">
                <a:solidFill>
                  <a:srgbClr val="FFFFFF"/>
                </a:solidFill>
                <a:latin typeface="Carlito"/>
                <a:cs typeface="Carlito"/>
              </a:rPr>
              <a:t>is </a:t>
            </a:r>
            <a:r>
              <a:rPr sz="1800" spc="-10" dirty="0">
                <a:solidFill>
                  <a:srgbClr val="FFFFFF"/>
                </a:solidFill>
                <a:latin typeface="Carlito"/>
                <a:cs typeface="Carlito"/>
              </a:rPr>
              <a:t>found </a:t>
            </a:r>
            <a:r>
              <a:rPr sz="1800" spc="-5" dirty="0">
                <a:solidFill>
                  <a:srgbClr val="FFFFFF"/>
                </a:solidFill>
                <a:latin typeface="Carlito"/>
                <a:cs typeface="Carlito"/>
              </a:rPr>
              <a:t>below </a:t>
            </a:r>
            <a:r>
              <a:rPr sz="1800" dirty="0">
                <a:solidFill>
                  <a:srgbClr val="FFFFFF"/>
                </a:solidFill>
                <a:latin typeface="Carlito"/>
                <a:cs typeface="Carlito"/>
              </a:rPr>
              <a:t>the </a:t>
            </a:r>
            <a:r>
              <a:rPr sz="1800" spc="-5" dirty="0">
                <a:solidFill>
                  <a:srgbClr val="FFFFFF"/>
                </a:solidFill>
                <a:latin typeface="Carlito"/>
                <a:cs typeface="Carlito"/>
              </a:rPr>
              <a:t>skin, muscles  </a:t>
            </a:r>
            <a:r>
              <a:rPr sz="1800" dirty="0">
                <a:solidFill>
                  <a:srgbClr val="FFFFFF"/>
                </a:solidFill>
                <a:latin typeface="Carlito"/>
                <a:cs typeface="Carlito"/>
              </a:rPr>
              <a:t>and</a:t>
            </a:r>
            <a:r>
              <a:rPr sz="1800" spc="10" dirty="0">
                <a:solidFill>
                  <a:srgbClr val="FFFFFF"/>
                </a:solidFill>
                <a:latin typeface="Carlito"/>
                <a:cs typeface="Carlito"/>
              </a:rPr>
              <a:t> </a:t>
            </a:r>
            <a:r>
              <a:rPr sz="1800" spc="-5" dirty="0">
                <a:solidFill>
                  <a:srgbClr val="FFFFFF"/>
                </a:solidFill>
                <a:latin typeface="Carlito"/>
                <a:cs typeface="Carlito"/>
              </a:rPr>
              <a:t>bones.</a:t>
            </a:r>
            <a:endParaRPr sz="1800">
              <a:latin typeface="Carlito"/>
              <a:cs typeface="Carlito"/>
            </a:endParaRPr>
          </a:p>
          <a:p>
            <a:pPr algn="just">
              <a:lnSpc>
                <a:spcPct val="100000"/>
              </a:lnSpc>
            </a:pPr>
            <a:r>
              <a:rPr sz="1800" b="1" u="heavy" spc="-5" dirty="0">
                <a:solidFill>
                  <a:srgbClr val="FFFFFF"/>
                </a:solidFill>
                <a:uFill>
                  <a:solidFill>
                    <a:srgbClr val="FFFFFF"/>
                  </a:solidFill>
                </a:uFill>
                <a:latin typeface="Carlito"/>
                <a:cs typeface="Carlito"/>
              </a:rPr>
              <a:t>Functions:</a:t>
            </a:r>
            <a:endParaRPr sz="1800">
              <a:latin typeface="Carlito"/>
              <a:cs typeface="Carlito"/>
            </a:endParaRPr>
          </a:p>
          <a:p>
            <a:pPr marL="286385" marR="64135" indent="-287020" algn="just">
              <a:lnSpc>
                <a:spcPct val="100000"/>
              </a:lnSpc>
              <a:buChar char="-"/>
              <a:tabLst>
                <a:tab pos="286385" algn="l"/>
                <a:tab pos="287020" algn="l"/>
              </a:tabLst>
            </a:pPr>
            <a:r>
              <a:rPr sz="1800" spc="-5" dirty="0">
                <a:solidFill>
                  <a:srgbClr val="FFFFFF"/>
                </a:solidFill>
                <a:latin typeface="Carlito"/>
                <a:cs typeface="Carlito"/>
              </a:rPr>
              <a:t>The areolar tissue, also </a:t>
            </a:r>
            <a:r>
              <a:rPr sz="1800" spc="-10" dirty="0">
                <a:solidFill>
                  <a:srgbClr val="FFFFFF"/>
                </a:solidFill>
                <a:latin typeface="Carlito"/>
                <a:cs typeface="Carlito"/>
              </a:rPr>
              <a:t>called </a:t>
            </a:r>
            <a:r>
              <a:rPr sz="1800" spc="-5" dirty="0">
                <a:solidFill>
                  <a:srgbClr val="FFFFFF"/>
                </a:solidFill>
                <a:latin typeface="Carlito"/>
                <a:cs typeface="Carlito"/>
              </a:rPr>
              <a:t>loose  </a:t>
            </a:r>
            <a:r>
              <a:rPr sz="1800" spc="-10" dirty="0">
                <a:solidFill>
                  <a:srgbClr val="FFFFFF"/>
                </a:solidFill>
                <a:latin typeface="Carlito"/>
                <a:cs typeface="Carlito"/>
              </a:rPr>
              <a:t>connective </a:t>
            </a:r>
            <a:r>
              <a:rPr sz="1800" spc="-5" dirty="0">
                <a:solidFill>
                  <a:srgbClr val="FFFFFF"/>
                </a:solidFill>
                <a:latin typeface="Carlito"/>
                <a:cs typeface="Carlito"/>
              </a:rPr>
              <a:t>tissue, </a:t>
            </a:r>
            <a:r>
              <a:rPr sz="1800" dirty="0">
                <a:solidFill>
                  <a:srgbClr val="FFFFFF"/>
                </a:solidFill>
                <a:latin typeface="Carlito"/>
                <a:cs typeface="Carlito"/>
              </a:rPr>
              <a:t>is </a:t>
            </a:r>
            <a:r>
              <a:rPr sz="1800" spc="-5" dirty="0">
                <a:solidFill>
                  <a:srgbClr val="FFFFFF"/>
                </a:solidFill>
                <a:latin typeface="Carlito"/>
                <a:cs typeface="Carlito"/>
              </a:rPr>
              <a:t>essentially  </a:t>
            </a:r>
            <a:r>
              <a:rPr sz="1800" spc="-10" dirty="0">
                <a:solidFill>
                  <a:srgbClr val="FFFFFF"/>
                </a:solidFill>
                <a:latin typeface="Carlito"/>
                <a:cs typeface="Carlito"/>
              </a:rPr>
              <a:t>connective </a:t>
            </a:r>
            <a:r>
              <a:rPr sz="1800" spc="-5" dirty="0">
                <a:solidFill>
                  <a:srgbClr val="FFFFFF"/>
                </a:solidFill>
                <a:latin typeface="Carlito"/>
                <a:cs typeface="Carlito"/>
              </a:rPr>
              <a:t>in</a:t>
            </a:r>
            <a:r>
              <a:rPr sz="1800" spc="45" dirty="0">
                <a:solidFill>
                  <a:srgbClr val="FFFFFF"/>
                </a:solidFill>
                <a:latin typeface="Carlito"/>
                <a:cs typeface="Carlito"/>
              </a:rPr>
              <a:t> </a:t>
            </a:r>
            <a:r>
              <a:rPr sz="1800" spc="-5" dirty="0">
                <a:solidFill>
                  <a:srgbClr val="FFFFFF"/>
                </a:solidFill>
                <a:latin typeface="Carlito"/>
                <a:cs typeface="Carlito"/>
              </a:rPr>
              <a:t>function.</a:t>
            </a:r>
            <a:endParaRPr sz="1800">
              <a:latin typeface="Carlito"/>
              <a:cs typeface="Carlito"/>
            </a:endParaRPr>
          </a:p>
          <a:p>
            <a:pPr marL="286385" marR="5080" indent="-287020" algn="just">
              <a:lnSpc>
                <a:spcPct val="100000"/>
              </a:lnSpc>
              <a:buClr>
                <a:srgbClr val="FFFFFF"/>
              </a:buClr>
              <a:buFont typeface="Carlito"/>
              <a:buChar char="-"/>
              <a:tabLst>
                <a:tab pos="338455" algn="l"/>
                <a:tab pos="339090" algn="l"/>
              </a:tabLst>
            </a:pPr>
            <a:r>
              <a:rPr dirty="0"/>
              <a:t>	</a:t>
            </a:r>
            <a:r>
              <a:rPr sz="1800" dirty="0">
                <a:solidFill>
                  <a:srgbClr val="FFFFFF"/>
                </a:solidFill>
                <a:latin typeface="Carlito"/>
                <a:cs typeface="Carlito"/>
              </a:rPr>
              <a:t>It </a:t>
            </a:r>
            <a:r>
              <a:rPr sz="1800" spc="-15" dirty="0">
                <a:solidFill>
                  <a:srgbClr val="FFFFFF"/>
                </a:solidFill>
                <a:latin typeface="Carlito"/>
                <a:cs typeface="Carlito"/>
              </a:rPr>
              <a:t>fixes </a:t>
            </a:r>
            <a:r>
              <a:rPr sz="1800" dirty="0">
                <a:solidFill>
                  <a:srgbClr val="FFFFFF"/>
                </a:solidFill>
                <a:latin typeface="Carlito"/>
                <a:cs typeface="Carlito"/>
              </a:rPr>
              <a:t>the </a:t>
            </a:r>
            <a:r>
              <a:rPr sz="1800" spc="-5" dirty="0">
                <a:solidFill>
                  <a:srgbClr val="FFFFFF"/>
                </a:solidFill>
                <a:latin typeface="Carlito"/>
                <a:cs typeface="Carlito"/>
              </a:rPr>
              <a:t>skin with </a:t>
            </a:r>
            <a:r>
              <a:rPr sz="1800" dirty="0">
                <a:solidFill>
                  <a:srgbClr val="FFFFFF"/>
                </a:solidFill>
                <a:latin typeface="Carlito"/>
                <a:cs typeface="Carlito"/>
              </a:rPr>
              <a:t>the </a:t>
            </a:r>
            <a:r>
              <a:rPr sz="1800" spc="-5" dirty="0">
                <a:solidFill>
                  <a:srgbClr val="FFFFFF"/>
                </a:solidFill>
                <a:latin typeface="Carlito"/>
                <a:cs typeface="Carlito"/>
              </a:rPr>
              <a:t>muscles,  </a:t>
            </a:r>
            <a:r>
              <a:rPr sz="1800" spc="-10" dirty="0">
                <a:solidFill>
                  <a:srgbClr val="FFFFFF"/>
                </a:solidFill>
                <a:latin typeface="Carlito"/>
                <a:cs typeface="Carlito"/>
              </a:rPr>
              <a:t>attaches </a:t>
            </a:r>
            <a:r>
              <a:rPr sz="1800" dirty="0">
                <a:solidFill>
                  <a:srgbClr val="FFFFFF"/>
                </a:solidFill>
                <a:latin typeface="Carlito"/>
                <a:cs typeface="Carlito"/>
              </a:rPr>
              <a:t>the </a:t>
            </a:r>
            <a:r>
              <a:rPr sz="1800" spc="-5" dirty="0">
                <a:solidFill>
                  <a:srgbClr val="FFFFFF"/>
                </a:solidFill>
                <a:latin typeface="Carlito"/>
                <a:cs typeface="Carlito"/>
              </a:rPr>
              <a:t>blood vessels </a:t>
            </a:r>
            <a:r>
              <a:rPr sz="1800" dirty="0">
                <a:solidFill>
                  <a:srgbClr val="FFFFFF"/>
                </a:solidFill>
                <a:latin typeface="Carlito"/>
                <a:cs typeface="Carlito"/>
              </a:rPr>
              <a:t>and  </a:t>
            </a:r>
            <a:r>
              <a:rPr sz="1800" spc="-5" dirty="0">
                <a:solidFill>
                  <a:srgbClr val="FFFFFF"/>
                </a:solidFill>
                <a:latin typeface="Carlito"/>
                <a:cs typeface="Carlito"/>
              </a:rPr>
              <a:t>nerves with </a:t>
            </a:r>
            <a:r>
              <a:rPr sz="1800" dirty="0">
                <a:solidFill>
                  <a:srgbClr val="FFFFFF"/>
                </a:solidFill>
                <a:latin typeface="Carlito"/>
                <a:cs typeface="Carlito"/>
              </a:rPr>
              <a:t>the </a:t>
            </a:r>
            <a:r>
              <a:rPr sz="1800" spc="-10" dirty="0">
                <a:solidFill>
                  <a:srgbClr val="FFFFFF"/>
                </a:solidFill>
                <a:latin typeface="Carlito"/>
                <a:cs typeface="Carlito"/>
              </a:rPr>
              <a:t>surrounding  </a:t>
            </a:r>
            <a:r>
              <a:rPr sz="1800" spc="-5" dirty="0">
                <a:solidFill>
                  <a:srgbClr val="FFFFFF"/>
                </a:solidFill>
                <a:latin typeface="Carlito"/>
                <a:cs typeface="Carlito"/>
              </a:rPr>
              <a:t>tissues, </a:t>
            </a:r>
            <a:r>
              <a:rPr sz="1800" spc="-15" dirty="0">
                <a:solidFill>
                  <a:srgbClr val="FFFFFF"/>
                </a:solidFill>
                <a:latin typeface="Carlito"/>
                <a:cs typeface="Carlito"/>
              </a:rPr>
              <a:t>fastens </a:t>
            </a:r>
            <a:r>
              <a:rPr sz="1800" dirty="0">
                <a:solidFill>
                  <a:srgbClr val="FFFFFF"/>
                </a:solidFill>
                <a:latin typeface="Carlito"/>
                <a:cs typeface="Carlito"/>
              </a:rPr>
              <a:t>the </a:t>
            </a:r>
            <a:r>
              <a:rPr sz="1800" spc="-5" dirty="0">
                <a:solidFill>
                  <a:srgbClr val="FFFFFF"/>
                </a:solidFill>
                <a:latin typeface="Carlito"/>
                <a:cs typeface="Carlito"/>
              </a:rPr>
              <a:t>peritoneum </a:t>
            </a:r>
            <a:r>
              <a:rPr sz="1800" spc="-10" dirty="0">
                <a:solidFill>
                  <a:srgbClr val="FFFFFF"/>
                </a:solidFill>
                <a:latin typeface="Carlito"/>
                <a:cs typeface="Carlito"/>
              </a:rPr>
              <a:t>to  </a:t>
            </a:r>
            <a:r>
              <a:rPr sz="1800" dirty="0">
                <a:solidFill>
                  <a:srgbClr val="FFFFFF"/>
                </a:solidFill>
                <a:latin typeface="Carlito"/>
                <a:cs typeface="Carlito"/>
              </a:rPr>
              <a:t>the </a:t>
            </a:r>
            <a:r>
              <a:rPr sz="1800" spc="-5" dirty="0">
                <a:solidFill>
                  <a:srgbClr val="FFFFFF"/>
                </a:solidFill>
                <a:latin typeface="Carlito"/>
                <a:cs typeface="Carlito"/>
              </a:rPr>
              <a:t>body </a:t>
            </a:r>
            <a:r>
              <a:rPr sz="1800" spc="-10" dirty="0">
                <a:solidFill>
                  <a:srgbClr val="FFFFFF"/>
                </a:solidFill>
                <a:latin typeface="Carlito"/>
                <a:cs typeface="Carlito"/>
              </a:rPr>
              <a:t>wall </a:t>
            </a:r>
            <a:r>
              <a:rPr sz="1800" dirty="0">
                <a:solidFill>
                  <a:srgbClr val="FFFFFF"/>
                </a:solidFill>
                <a:latin typeface="Carlito"/>
                <a:cs typeface="Carlito"/>
              </a:rPr>
              <a:t>and </a:t>
            </a:r>
            <a:r>
              <a:rPr sz="1800" spc="-10" dirty="0">
                <a:solidFill>
                  <a:srgbClr val="FFFFFF"/>
                </a:solidFill>
                <a:latin typeface="Carlito"/>
                <a:cs typeface="Carlito"/>
              </a:rPr>
              <a:t>viscera </a:t>
            </a:r>
            <a:r>
              <a:rPr sz="1800" dirty="0">
                <a:solidFill>
                  <a:srgbClr val="FFFFFF"/>
                </a:solidFill>
                <a:latin typeface="Carlito"/>
                <a:cs typeface="Carlito"/>
              </a:rPr>
              <a:t>and </a:t>
            </a:r>
            <a:r>
              <a:rPr sz="1800" spc="-15" dirty="0">
                <a:solidFill>
                  <a:srgbClr val="FFFFFF"/>
                </a:solidFill>
                <a:latin typeface="Carlito"/>
                <a:cs typeface="Carlito"/>
              </a:rPr>
              <a:t>keeps  </a:t>
            </a:r>
            <a:r>
              <a:rPr sz="1800" dirty="0">
                <a:solidFill>
                  <a:srgbClr val="FFFFFF"/>
                </a:solidFill>
                <a:latin typeface="Carlito"/>
                <a:cs typeface="Carlito"/>
              </a:rPr>
              <a:t>the </a:t>
            </a:r>
            <a:r>
              <a:rPr sz="1800" spc="-5" dirty="0">
                <a:solidFill>
                  <a:srgbClr val="FFFFFF"/>
                </a:solidFill>
                <a:latin typeface="Carlito"/>
                <a:cs typeface="Carlito"/>
              </a:rPr>
              <a:t>muscle </a:t>
            </a:r>
            <a:r>
              <a:rPr sz="1800" spc="-10" dirty="0">
                <a:solidFill>
                  <a:srgbClr val="FFFFFF"/>
                </a:solidFill>
                <a:latin typeface="Carlito"/>
                <a:cs typeface="Carlito"/>
              </a:rPr>
              <a:t>fibres</a:t>
            </a:r>
            <a:r>
              <a:rPr sz="1800" spc="10" dirty="0">
                <a:solidFill>
                  <a:srgbClr val="FFFFFF"/>
                </a:solidFill>
                <a:latin typeface="Carlito"/>
                <a:cs typeface="Carlito"/>
              </a:rPr>
              <a:t> </a:t>
            </a:r>
            <a:r>
              <a:rPr sz="1800" spc="-25" dirty="0">
                <a:solidFill>
                  <a:srgbClr val="FFFFFF"/>
                </a:solidFill>
                <a:latin typeface="Carlito"/>
                <a:cs typeface="Carlito"/>
              </a:rPr>
              <a:t>together.</a:t>
            </a:r>
            <a:endParaRPr sz="1800">
              <a:latin typeface="Carlito"/>
              <a:cs typeface="Carlito"/>
            </a:endParaRPr>
          </a:p>
        </p:txBody>
      </p:sp>
      <p:sp>
        <p:nvSpPr>
          <p:cNvPr id="8" name="object 8"/>
          <p:cNvSpPr/>
          <p:nvPr/>
        </p:nvSpPr>
        <p:spPr>
          <a:xfrm>
            <a:off x="4267200" y="1295400"/>
            <a:ext cx="4520184" cy="472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533400"/>
            <a:ext cx="40172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546861"/>
            <a:ext cx="3786734"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a:t>
            </a:r>
            <a:r>
              <a:rPr sz="2400" u="none" dirty="0"/>
              <a:t>tissue</a:t>
            </a:r>
            <a:r>
              <a:rPr sz="2400" u="none" spc="-80" dirty="0"/>
              <a:t> </a:t>
            </a:r>
            <a:r>
              <a:rPr sz="2400" u="none" spc="-5" dirty="0"/>
              <a:t>proper</a:t>
            </a:r>
            <a:endParaRPr sz="2400"/>
          </a:p>
        </p:txBody>
      </p:sp>
      <p:sp>
        <p:nvSpPr>
          <p:cNvPr id="4" name="object 4"/>
          <p:cNvSpPr/>
          <p:nvPr/>
        </p:nvSpPr>
        <p:spPr>
          <a:xfrm>
            <a:off x="4377691" y="551180"/>
            <a:ext cx="422909" cy="134620"/>
          </a:xfrm>
          <a:custGeom>
            <a:avLst/>
            <a:gdLst/>
            <a:ahLst/>
            <a:cxnLst/>
            <a:rect l="l" t="t" r="r" b="b"/>
            <a:pathLst>
              <a:path w="422910" h="134619">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19">
                <a:moveTo>
                  <a:pt x="339537" y="51488"/>
                </a:moveTo>
                <a:lnTo>
                  <a:pt x="0" y="63881"/>
                </a:lnTo>
                <a:lnTo>
                  <a:pt x="1016" y="92837"/>
                </a:lnTo>
                <a:lnTo>
                  <a:pt x="340796" y="80435"/>
                </a:lnTo>
                <a:lnTo>
                  <a:pt x="364969" y="65115"/>
                </a:lnTo>
                <a:lnTo>
                  <a:pt x="339537" y="51488"/>
                </a:lnTo>
                <a:close/>
              </a:path>
              <a:path w="422910" h="134619">
                <a:moveTo>
                  <a:pt x="364969" y="65115"/>
                </a:moveTo>
                <a:lnTo>
                  <a:pt x="340796" y="80435"/>
                </a:lnTo>
                <a:lnTo>
                  <a:pt x="394208" y="78486"/>
                </a:lnTo>
                <a:lnTo>
                  <a:pt x="394150" y="76835"/>
                </a:lnTo>
                <a:lnTo>
                  <a:pt x="386842" y="76835"/>
                </a:lnTo>
                <a:lnTo>
                  <a:pt x="364969" y="65115"/>
                </a:lnTo>
                <a:close/>
              </a:path>
              <a:path w="422910" h="134619">
                <a:moveTo>
                  <a:pt x="385953" y="51816"/>
                </a:moveTo>
                <a:lnTo>
                  <a:pt x="364969" y="65115"/>
                </a:lnTo>
                <a:lnTo>
                  <a:pt x="386842" y="76835"/>
                </a:lnTo>
                <a:lnTo>
                  <a:pt x="385953" y="51816"/>
                </a:lnTo>
                <a:close/>
              </a:path>
              <a:path w="422910" h="134619">
                <a:moveTo>
                  <a:pt x="393272" y="51816"/>
                </a:moveTo>
                <a:lnTo>
                  <a:pt x="385953" y="51816"/>
                </a:lnTo>
                <a:lnTo>
                  <a:pt x="386842" y="76835"/>
                </a:lnTo>
                <a:lnTo>
                  <a:pt x="394150" y="76835"/>
                </a:lnTo>
                <a:lnTo>
                  <a:pt x="393272" y="51816"/>
                </a:lnTo>
                <a:close/>
              </a:path>
              <a:path w="422910" h="134619">
                <a:moveTo>
                  <a:pt x="393192" y="49530"/>
                </a:moveTo>
                <a:lnTo>
                  <a:pt x="339537" y="51488"/>
                </a:lnTo>
                <a:lnTo>
                  <a:pt x="364969" y="65115"/>
                </a:lnTo>
                <a:lnTo>
                  <a:pt x="385953" y="51816"/>
                </a:lnTo>
                <a:lnTo>
                  <a:pt x="393272" y="51816"/>
                </a:lnTo>
                <a:lnTo>
                  <a:pt x="393192" y="49530"/>
                </a:lnTo>
                <a:close/>
              </a:path>
              <a:path w="422910" h="134619">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4234940" y="457200"/>
            <a:ext cx="4604259"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Areolar </a:t>
            </a:r>
            <a:r>
              <a:rPr sz="2200" u="heavy" spc="-15" dirty="0">
                <a:solidFill>
                  <a:srgbClr val="FFFFFF"/>
                </a:solidFill>
                <a:uFill>
                  <a:solidFill>
                    <a:srgbClr val="FFFFFF"/>
                  </a:solidFill>
                </a:uFill>
                <a:latin typeface="Carlito"/>
                <a:cs typeface="Carlito"/>
              </a:rPr>
              <a:t>connective</a:t>
            </a:r>
            <a:r>
              <a:rPr sz="2200" u="heavy" spc="-25"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26136" y="1066800"/>
            <a:ext cx="5160264" cy="5486400"/>
          </a:xfrm>
          <a:custGeom>
            <a:avLst/>
            <a:gdLst/>
            <a:ahLst/>
            <a:cxnLst/>
            <a:rect l="l" t="t" r="r" b="b"/>
            <a:pathLst>
              <a:path w="4069079" h="5017135">
                <a:moveTo>
                  <a:pt x="0" y="5017008"/>
                </a:moveTo>
                <a:lnTo>
                  <a:pt x="4069079" y="5017008"/>
                </a:lnTo>
                <a:lnTo>
                  <a:pt x="4069079" y="0"/>
                </a:lnTo>
                <a:lnTo>
                  <a:pt x="0" y="0"/>
                </a:lnTo>
                <a:lnTo>
                  <a:pt x="0" y="5017008"/>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1066800"/>
            <a:ext cx="5005934" cy="5490606"/>
          </a:xfrm>
          <a:prstGeom prst="rect">
            <a:avLst/>
          </a:prstGeom>
        </p:spPr>
        <p:txBody>
          <a:bodyPr vert="horz" wrap="square" lIns="0" tIns="12065" rIns="0" bIns="0" rtlCol="0">
            <a:spAutoFit/>
          </a:bodyPr>
          <a:lstStyle/>
          <a:p>
            <a:pPr marL="12700" marR="92710" algn="just">
              <a:lnSpc>
                <a:spcPct val="100000"/>
              </a:lnSpc>
              <a:spcBef>
                <a:spcPts val="95"/>
              </a:spcBef>
            </a:pPr>
            <a:r>
              <a:rPr b="1" u="heavy" spc="-10" dirty="0">
                <a:solidFill>
                  <a:srgbClr val="FFFFFF"/>
                </a:solidFill>
                <a:uFill>
                  <a:solidFill>
                    <a:srgbClr val="FFFFFF"/>
                  </a:solidFill>
                </a:uFill>
                <a:latin typeface="Carlito"/>
                <a:cs typeface="Carlito"/>
              </a:rPr>
              <a:t>Structure: </a:t>
            </a:r>
            <a:r>
              <a:rPr spc="-5" dirty="0">
                <a:solidFill>
                  <a:srgbClr val="FFFFFF"/>
                </a:solidFill>
                <a:latin typeface="Carlito"/>
                <a:cs typeface="Carlito"/>
              </a:rPr>
              <a:t>The </a:t>
            </a:r>
            <a:r>
              <a:rPr spc="-15" dirty="0">
                <a:solidFill>
                  <a:srgbClr val="FFFFFF"/>
                </a:solidFill>
                <a:latin typeface="Carlito"/>
                <a:cs typeface="Carlito"/>
              </a:rPr>
              <a:t>transparent </a:t>
            </a:r>
            <a:r>
              <a:rPr spc="-10" dirty="0">
                <a:solidFill>
                  <a:srgbClr val="FFFFFF"/>
                </a:solidFill>
                <a:latin typeface="Carlito"/>
                <a:cs typeface="Carlito"/>
              </a:rPr>
              <a:t>jelly-like, sticky  matrix contains </a:t>
            </a:r>
            <a:r>
              <a:rPr spc="-15" dirty="0">
                <a:solidFill>
                  <a:srgbClr val="FFFFFF"/>
                </a:solidFill>
                <a:latin typeface="Carlito"/>
                <a:cs typeface="Carlito"/>
              </a:rPr>
              <a:t>numerous </a:t>
            </a:r>
            <a:r>
              <a:rPr b="1" u="heavy" spc="-10" dirty="0">
                <a:solidFill>
                  <a:srgbClr val="FFFFFF"/>
                </a:solidFill>
                <a:uFill>
                  <a:solidFill>
                    <a:srgbClr val="FFFFFF"/>
                  </a:solidFill>
                </a:uFill>
                <a:latin typeface="Carlito"/>
                <a:cs typeface="Carlito"/>
              </a:rPr>
              <a:t>fibres </a:t>
            </a:r>
            <a:r>
              <a:rPr spc="-5" dirty="0">
                <a:solidFill>
                  <a:srgbClr val="FFFFFF"/>
                </a:solidFill>
                <a:latin typeface="Carlito"/>
                <a:cs typeface="Carlito"/>
              </a:rPr>
              <a:t>and</a:t>
            </a:r>
            <a:r>
              <a:rPr u="heavy" spc="-5" dirty="0">
                <a:solidFill>
                  <a:srgbClr val="FFFFFF"/>
                </a:solidFill>
                <a:uFill>
                  <a:solidFill>
                    <a:srgbClr val="FFFFFF"/>
                  </a:solidFill>
                </a:uFill>
                <a:latin typeface="Carlito"/>
                <a:cs typeface="Carlito"/>
              </a:rPr>
              <a:t> </a:t>
            </a:r>
            <a:r>
              <a:rPr b="1" u="heavy" spc="-5" dirty="0">
                <a:solidFill>
                  <a:srgbClr val="FFFFFF"/>
                </a:solidFill>
                <a:uFill>
                  <a:solidFill>
                    <a:srgbClr val="FFFFFF"/>
                  </a:solidFill>
                </a:uFill>
                <a:latin typeface="Carlito"/>
                <a:cs typeface="Carlito"/>
              </a:rPr>
              <a:t>cells</a:t>
            </a:r>
            <a:r>
              <a:rPr b="1" spc="-5" dirty="0">
                <a:solidFill>
                  <a:srgbClr val="FFFFFF"/>
                </a:solidFill>
                <a:latin typeface="Carlito"/>
                <a:cs typeface="Carlito"/>
              </a:rPr>
              <a:t> </a:t>
            </a:r>
            <a:r>
              <a:rPr spc="-5" dirty="0">
                <a:solidFill>
                  <a:srgbClr val="FFFFFF"/>
                </a:solidFill>
                <a:latin typeface="Carlito"/>
                <a:cs typeface="Carlito"/>
              </a:rPr>
              <a:t>and  abundant</a:t>
            </a:r>
            <a:r>
              <a:rPr spc="-25" dirty="0">
                <a:solidFill>
                  <a:srgbClr val="FFFFFF"/>
                </a:solidFill>
                <a:latin typeface="Carlito"/>
                <a:cs typeface="Carlito"/>
              </a:rPr>
              <a:t> </a:t>
            </a:r>
            <a:r>
              <a:rPr spc="-5" dirty="0">
                <a:solidFill>
                  <a:srgbClr val="FFFFFF"/>
                </a:solidFill>
                <a:latin typeface="Carlito"/>
                <a:cs typeface="Carlito"/>
              </a:rPr>
              <a:t>mucin.</a:t>
            </a:r>
            <a:endParaRPr>
              <a:latin typeface="Carlito"/>
              <a:cs typeface="Carlito"/>
            </a:endParaRPr>
          </a:p>
          <a:p>
            <a:pPr algn="just">
              <a:lnSpc>
                <a:spcPct val="100000"/>
              </a:lnSpc>
              <a:spcBef>
                <a:spcPts val="30"/>
              </a:spcBef>
            </a:pPr>
            <a:endParaRPr sz="1600">
              <a:latin typeface="Carlito"/>
              <a:cs typeface="Carlito"/>
            </a:endParaRPr>
          </a:p>
          <a:p>
            <a:pPr marL="12700" algn="just">
              <a:lnSpc>
                <a:spcPct val="100000"/>
              </a:lnSpc>
            </a:pPr>
            <a:r>
              <a:rPr u="heavy" spc="-10" dirty="0">
                <a:solidFill>
                  <a:srgbClr val="FFFFFF"/>
                </a:solidFill>
                <a:uFill>
                  <a:solidFill>
                    <a:srgbClr val="FFFFFF"/>
                  </a:solidFill>
                </a:uFill>
                <a:latin typeface="Carlito"/>
                <a:cs typeface="Carlito"/>
              </a:rPr>
              <a:t>Fibres</a:t>
            </a:r>
            <a:r>
              <a:rPr b="1" spc="-10" dirty="0">
                <a:solidFill>
                  <a:srgbClr val="FFFFFF"/>
                </a:solidFill>
                <a:latin typeface="Carlito"/>
                <a:cs typeface="Carlito"/>
              </a:rPr>
              <a:t>: </a:t>
            </a:r>
            <a:r>
              <a:rPr spc="-5" dirty="0">
                <a:solidFill>
                  <a:srgbClr val="FFFFFF"/>
                </a:solidFill>
                <a:latin typeface="Carlito"/>
                <a:cs typeface="Carlito"/>
              </a:rPr>
              <a:t>The </a:t>
            </a:r>
            <a:r>
              <a:rPr spc="-10" dirty="0">
                <a:solidFill>
                  <a:srgbClr val="FFFFFF"/>
                </a:solidFill>
                <a:latin typeface="Carlito"/>
                <a:cs typeface="Carlito"/>
              </a:rPr>
              <a:t>fibres </a:t>
            </a:r>
            <a:r>
              <a:rPr spc="-15" dirty="0">
                <a:solidFill>
                  <a:srgbClr val="FFFFFF"/>
                </a:solidFill>
                <a:latin typeface="Carlito"/>
                <a:cs typeface="Carlito"/>
              </a:rPr>
              <a:t>are </a:t>
            </a:r>
            <a:r>
              <a:rPr spc="-5" dirty="0">
                <a:solidFill>
                  <a:srgbClr val="FFFFFF"/>
                </a:solidFill>
                <a:latin typeface="Carlito"/>
                <a:cs typeface="Carlito"/>
              </a:rPr>
              <a:t>white and</a:t>
            </a:r>
            <a:r>
              <a:rPr spc="65" dirty="0">
                <a:solidFill>
                  <a:srgbClr val="FFFFFF"/>
                </a:solidFill>
                <a:latin typeface="Carlito"/>
                <a:cs typeface="Carlito"/>
              </a:rPr>
              <a:t> </a:t>
            </a:r>
            <a:r>
              <a:rPr spc="-25" dirty="0">
                <a:solidFill>
                  <a:srgbClr val="FFFFFF"/>
                </a:solidFill>
                <a:latin typeface="Carlito"/>
                <a:cs typeface="Carlito"/>
              </a:rPr>
              <a:t>yellow.</a:t>
            </a:r>
            <a:endParaRPr>
              <a:latin typeface="Carlito"/>
              <a:cs typeface="Carlito"/>
            </a:endParaRPr>
          </a:p>
          <a:p>
            <a:pPr marL="12700" algn="just">
              <a:lnSpc>
                <a:spcPct val="100000"/>
              </a:lnSpc>
            </a:pPr>
            <a:r>
              <a:rPr b="1" u="heavy" spc="-10" dirty="0">
                <a:solidFill>
                  <a:srgbClr val="FFFFFF"/>
                </a:solidFill>
                <a:uFill>
                  <a:solidFill>
                    <a:srgbClr val="FFFFFF"/>
                  </a:solidFill>
                </a:uFill>
                <a:latin typeface="Carlito"/>
                <a:cs typeface="Carlito"/>
              </a:rPr>
              <a:t>White fibres</a:t>
            </a:r>
            <a:r>
              <a:rPr b="1" spc="-10" dirty="0">
                <a:solidFill>
                  <a:srgbClr val="FFFFFF"/>
                </a:solidFill>
                <a:latin typeface="Carlito"/>
                <a:cs typeface="Carlito"/>
              </a:rPr>
              <a:t>:</a:t>
            </a:r>
            <a:endParaRPr>
              <a:latin typeface="Carlito"/>
              <a:cs typeface="Carlito"/>
            </a:endParaRPr>
          </a:p>
          <a:p>
            <a:pPr marL="299085" indent="-287020" algn="just">
              <a:lnSpc>
                <a:spcPct val="100000"/>
              </a:lnSpc>
              <a:buChar char="-"/>
              <a:tabLst>
                <a:tab pos="299085" algn="l"/>
                <a:tab pos="299720" algn="l"/>
              </a:tabLst>
            </a:pPr>
            <a:r>
              <a:rPr spc="-10" dirty="0">
                <a:solidFill>
                  <a:srgbClr val="FFFFFF"/>
                </a:solidFill>
                <a:latin typeface="Carlito"/>
                <a:cs typeface="Carlito"/>
              </a:rPr>
              <a:t>unbranched, wavy </a:t>
            </a:r>
            <a:r>
              <a:rPr spc="-5" dirty="0">
                <a:solidFill>
                  <a:srgbClr val="FFFFFF"/>
                </a:solidFill>
                <a:latin typeface="Carlito"/>
                <a:cs typeface="Carlito"/>
              </a:rPr>
              <a:t>and </a:t>
            </a:r>
            <a:r>
              <a:rPr spc="-10" dirty="0">
                <a:solidFill>
                  <a:srgbClr val="FFFFFF"/>
                </a:solidFill>
                <a:latin typeface="Carlito"/>
                <a:cs typeface="Carlito"/>
              </a:rPr>
              <a:t>arranged </a:t>
            </a:r>
            <a:r>
              <a:rPr spc="-5" dirty="0">
                <a:solidFill>
                  <a:srgbClr val="FFFFFF"/>
                </a:solidFill>
                <a:latin typeface="Carlito"/>
                <a:cs typeface="Carlito"/>
              </a:rPr>
              <a:t>in bundles.</a:t>
            </a:r>
            <a:endParaRPr>
              <a:latin typeface="Carlito"/>
              <a:cs typeface="Carlito"/>
            </a:endParaRPr>
          </a:p>
          <a:p>
            <a:pPr marL="299085" marR="187960" indent="-287020" algn="just">
              <a:lnSpc>
                <a:spcPct val="100000"/>
              </a:lnSpc>
              <a:tabLst>
                <a:tab pos="299720" algn="l"/>
              </a:tabLst>
            </a:pPr>
            <a:r>
              <a:rPr lang="en-US" spc="-5" dirty="0" smtClean="0">
                <a:solidFill>
                  <a:srgbClr val="FFFFFF"/>
                </a:solidFill>
                <a:latin typeface="Carlito"/>
                <a:cs typeface="Carlito"/>
              </a:rPr>
              <a:t>     </a:t>
            </a:r>
            <a:r>
              <a:rPr spc="-5" smtClean="0">
                <a:solidFill>
                  <a:srgbClr val="FFFFFF"/>
                </a:solidFill>
                <a:latin typeface="Carlito"/>
                <a:cs typeface="Carlito"/>
              </a:rPr>
              <a:t>also </a:t>
            </a:r>
            <a:r>
              <a:rPr spc="-5" dirty="0">
                <a:solidFill>
                  <a:srgbClr val="FFFFFF"/>
                </a:solidFill>
                <a:latin typeface="Carlito"/>
                <a:cs typeface="Carlito"/>
              </a:rPr>
              <a:t>called </a:t>
            </a:r>
            <a:r>
              <a:rPr b="1" spc="-5" dirty="0">
                <a:solidFill>
                  <a:srgbClr val="FFFFFF"/>
                </a:solidFill>
                <a:latin typeface="Carlito"/>
                <a:cs typeface="Carlito"/>
              </a:rPr>
              <a:t>collagen </a:t>
            </a:r>
            <a:r>
              <a:rPr b="1" spc="-10" dirty="0">
                <a:solidFill>
                  <a:srgbClr val="FFFFFF"/>
                </a:solidFill>
                <a:latin typeface="Carlito"/>
                <a:cs typeface="Carlito"/>
              </a:rPr>
              <a:t>fibres </a:t>
            </a:r>
            <a:r>
              <a:rPr spc="-5" dirty="0">
                <a:solidFill>
                  <a:srgbClr val="FFFFFF"/>
                </a:solidFill>
                <a:latin typeface="Carlito"/>
                <a:cs typeface="Carlito"/>
              </a:rPr>
              <a:t>as </a:t>
            </a:r>
            <a:r>
              <a:rPr spc="-10" dirty="0">
                <a:solidFill>
                  <a:srgbClr val="FFFFFF"/>
                </a:solidFill>
                <a:latin typeface="Carlito"/>
                <a:cs typeface="Carlito"/>
              </a:rPr>
              <a:t>they contain  proteinous substance </a:t>
            </a:r>
            <a:r>
              <a:rPr spc="-5" dirty="0">
                <a:solidFill>
                  <a:srgbClr val="FFFFFF"/>
                </a:solidFill>
                <a:latin typeface="Carlito"/>
                <a:cs typeface="Carlito"/>
              </a:rPr>
              <a:t>called</a:t>
            </a:r>
            <a:r>
              <a:rPr dirty="0">
                <a:solidFill>
                  <a:srgbClr val="FFFFFF"/>
                </a:solidFill>
                <a:latin typeface="Carlito"/>
                <a:cs typeface="Carlito"/>
              </a:rPr>
              <a:t> </a:t>
            </a:r>
            <a:r>
              <a:rPr b="1" u="heavy" spc="-5" dirty="0">
                <a:solidFill>
                  <a:srgbClr val="FFFFFF"/>
                </a:solidFill>
                <a:uFill>
                  <a:solidFill>
                    <a:srgbClr val="FFFFFF"/>
                  </a:solidFill>
                </a:uFill>
                <a:latin typeface="Carlito"/>
                <a:cs typeface="Carlito"/>
              </a:rPr>
              <a:t>collagen</a:t>
            </a:r>
            <a:endParaRPr>
              <a:latin typeface="Carlito"/>
              <a:cs typeface="Carlito"/>
            </a:endParaRPr>
          </a:p>
          <a:p>
            <a:pPr marL="299085" marR="87630" indent="-287020" algn="just">
              <a:lnSpc>
                <a:spcPct val="100000"/>
              </a:lnSpc>
              <a:buChar char="-"/>
              <a:tabLst>
                <a:tab pos="299720" algn="l"/>
              </a:tabLst>
            </a:pPr>
            <a:r>
              <a:rPr spc="-5" dirty="0">
                <a:solidFill>
                  <a:srgbClr val="FFFFFF"/>
                </a:solidFill>
                <a:latin typeface="Carlito"/>
                <a:cs typeface="Carlito"/>
              </a:rPr>
              <a:t>These </a:t>
            </a:r>
            <a:r>
              <a:rPr spc="-10" dirty="0">
                <a:solidFill>
                  <a:srgbClr val="FFFFFF"/>
                </a:solidFill>
                <a:latin typeface="Carlito"/>
                <a:cs typeface="Carlito"/>
              </a:rPr>
              <a:t>collagen fibres </a:t>
            </a:r>
            <a:r>
              <a:rPr spc="-5" dirty="0">
                <a:solidFill>
                  <a:srgbClr val="FFFFFF"/>
                </a:solidFill>
                <a:latin typeface="Carlito"/>
                <a:cs typeface="Carlito"/>
              </a:rPr>
              <a:t>give </a:t>
            </a:r>
            <a:r>
              <a:rPr b="1" i="1" spc="-10" dirty="0">
                <a:solidFill>
                  <a:srgbClr val="FFFFFF"/>
                </a:solidFill>
                <a:latin typeface="Carlito"/>
                <a:cs typeface="Carlito"/>
              </a:rPr>
              <a:t>tensile strength  </a:t>
            </a:r>
            <a:r>
              <a:rPr spc="-10" dirty="0">
                <a:solidFill>
                  <a:srgbClr val="FFFFFF"/>
                </a:solidFill>
                <a:latin typeface="Carlito"/>
                <a:cs typeface="Carlito"/>
              </a:rPr>
              <a:t>to </a:t>
            </a:r>
            <a:r>
              <a:rPr spc="-5" dirty="0">
                <a:solidFill>
                  <a:srgbClr val="FFFFFF"/>
                </a:solidFill>
                <a:latin typeface="Carlito"/>
                <a:cs typeface="Carlito"/>
              </a:rPr>
              <a:t>the tissue. Collagen </a:t>
            </a:r>
            <a:r>
              <a:rPr spc="-10" dirty="0">
                <a:solidFill>
                  <a:srgbClr val="FFFFFF"/>
                </a:solidFill>
                <a:latin typeface="Carlito"/>
                <a:cs typeface="Carlito"/>
              </a:rPr>
              <a:t>fibres </a:t>
            </a:r>
            <a:r>
              <a:rPr spc="-15" dirty="0">
                <a:solidFill>
                  <a:srgbClr val="FFFFFF"/>
                </a:solidFill>
                <a:latin typeface="Carlito"/>
                <a:cs typeface="Carlito"/>
              </a:rPr>
              <a:t>are </a:t>
            </a:r>
            <a:r>
              <a:rPr spc="-10" dirty="0">
                <a:solidFill>
                  <a:srgbClr val="FFFFFF"/>
                </a:solidFill>
                <a:latin typeface="Carlito"/>
                <a:cs typeface="Carlito"/>
              </a:rPr>
              <a:t>formed at  </a:t>
            </a:r>
            <a:r>
              <a:rPr spc="-5" dirty="0">
                <a:solidFill>
                  <a:srgbClr val="FFFFFF"/>
                </a:solidFill>
                <a:latin typeface="Carlito"/>
                <a:cs typeface="Carlito"/>
              </a:rPr>
              <a:t>the </a:t>
            </a:r>
            <a:r>
              <a:rPr spc="-10" dirty="0">
                <a:solidFill>
                  <a:srgbClr val="FFFFFF"/>
                </a:solidFill>
                <a:latin typeface="Carlito"/>
                <a:cs typeface="Carlito"/>
              </a:rPr>
              <a:t>site </a:t>
            </a:r>
            <a:r>
              <a:rPr spc="-5" dirty="0">
                <a:solidFill>
                  <a:srgbClr val="FFFFFF"/>
                </a:solidFill>
                <a:latin typeface="Carlito"/>
                <a:cs typeface="Carlito"/>
              </a:rPr>
              <a:t>of injury </a:t>
            </a:r>
            <a:r>
              <a:rPr spc="-20" dirty="0">
                <a:solidFill>
                  <a:srgbClr val="FFFFFF"/>
                </a:solidFill>
                <a:latin typeface="Carlito"/>
                <a:cs typeface="Carlito"/>
              </a:rPr>
              <a:t>for </a:t>
            </a:r>
            <a:r>
              <a:rPr spc="-5" dirty="0">
                <a:solidFill>
                  <a:srgbClr val="FFFFFF"/>
                </a:solidFill>
                <a:latin typeface="Carlito"/>
                <a:cs typeface="Carlito"/>
              </a:rPr>
              <a:t>tissue </a:t>
            </a:r>
            <a:r>
              <a:rPr spc="-10" dirty="0">
                <a:solidFill>
                  <a:srgbClr val="FFFFFF"/>
                </a:solidFill>
                <a:latin typeface="Carlito"/>
                <a:cs typeface="Carlito"/>
              </a:rPr>
              <a:t>repair</a:t>
            </a:r>
            <a:r>
              <a:rPr spc="65" dirty="0">
                <a:solidFill>
                  <a:srgbClr val="FFFFFF"/>
                </a:solidFill>
                <a:latin typeface="Carlito"/>
                <a:cs typeface="Carlito"/>
              </a:rPr>
              <a:t> </a:t>
            </a:r>
            <a:r>
              <a:rPr spc="-5" dirty="0">
                <a:solidFill>
                  <a:srgbClr val="FFFFFF"/>
                </a:solidFill>
                <a:latin typeface="Carlito"/>
                <a:cs typeface="Carlito"/>
              </a:rPr>
              <a:t>(healing).</a:t>
            </a:r>
            <a:endParaRPr>
              <a:latin typeface="Carlito"/>
              <a:cs typeface="Carlito"/>
            </a:endParaRPr>
          </a:p>
          <a:p>
            <a:pPr algn="just">
              <a:lnSpc>
                <a:spcPct val="100000"/>
              </a:lnSpc>
              <a:spcBef>
                <a:spcPts val="30"/>
              </a:spcBef>
              <a:buClr>
                <a:srgbClr val="FFFFFF"/>
              </a:buClr>
              <a:buFont typeface="Carlito"/>
              <a:buChar char="-"/>
            </a:pPr>
            <a:endParaRPr sz="1600">
              <a:latin typeface="Carlito"/>
              <a:cs typeface="Carlito"/>
            </a:endParaRPr>
          </a:p>
          <a:p>
            <a:pPr marL="12700" algn="just">
              <a:lnSpc>
                <a:spcPct val="100000"/>
              </a:lnSpc>
            </a:pPr>
            <a:r>
              <a:rPr b="1" u="heavy" spc="-30" dirty="0">
                <a:solidFill>
                  <a:srgbClr val="FFFFFF"/>
                </a:solidFill>
                <a:uFill>
                  <a:solidFill>
                    <a:srgbClr val="FFFFFF"/>
                  </a:solidFill>
                </a:uFill>
                <a:latin typeface="Carlito"/>
                <a:cs typeface="Carlito"/>
              </a:rPr>
              <a:t>Yellow</a:t>
            </a:r>
            <a:r>
              <a:rPr b="1" u="heavy" spc="-25" dirty="0">
                <a:solidFill>
                  <a:srgbClr val="FFFFFF"/>
                </a:solidFill>
                <a:uFill>
                  <a:solidFill>
                    <a:srgbClr val="FFFFFF"/>
                  </a:solidFill>
                </a:uFill>
                <a:latin typeface="Carlito"/>
                <a:cs typeface="Carlito"/>
              </a:rPr>
              <a:t> </a:t>
            </a:r>
            <a:r>
              <a:rPr b="1" u="heavy" spc="-10" dirty="0">
                <a:solidFill>
                  <a:srgbClr val="FFFFFF"/>
                </a:solidFill>
                <a:uFill>
                  <a:solidFill>
                    <a:srgbClr val="FFFFFF"/>
                  </a:solidFill>
                </a:uFill>
                <a:latin typeface="Carlito"/>
                <a:cs typeface="Carlito"/>
              </a:rPr>
              <a:t>fibres</a:t>
            </a:r>
            <a:r>
              <a:rPr b="1" spc="-10" dirty="0">
                <a:solidFill>
                  <a:srgbClr val="FFFFFF"/>
                </a:solidFill>
                <a:latin typeface="Carlito"/>
                <a:cs typeface="Carlito"/>
              </a:rPr>
              <a:t>:</a:t>
            </a:r>
            <a:endParaRPr>
              <a:latin typeface="Carlito"/>
              <a:cs typeface="Carlito"/>
            </a:endParaRPr>
          </a:p>
          <a:p>
            <a:pPr marL="299085" indent="-287020" algn="just">
              <a:lnSpc>
                <a:spcPct val="100000"/>
              </a:lnSpc>
              <a:buFont typeface="Carlito"/>
              <a:buChar char="-"/>
              <a:tabLst>
                <a:tab pos="299085" algn="l"/>
                <a:tab pos="299720" algn="l"/>
              </a:tabLst>
            </a:pPr>
            <a:r>
              <a:rPr b="1" spc="-5" dirty="0">
                <a:solidFill>
                  <a:srgbClr val="FFFFFF"/>
                </a:solidFill>
                <a:latin typeface="Carlito"/>
                <a:cs typeface="Carlito"/>
              </a:rPr>
              <a:t>T</a:t>
            </a:r>
            <a:r>
              <a:rPr spc="-5" dirty="0">
                <a:solidFill>
                  <a:srgbClr val="FFFFFF"/>
                </a:solidFill>
                <a:latin typeface="Carlito"/>
                <a:cs typeface="Carlito"/>
              </a:rPr>
              <a:t>hin, slender and singly</a:t>
            </a:r>
            <a:r>
              <a:rPr spc="-45" dirty="0">
                <a:solidFill>
                  <a:srgbClr val="FFFFFF"/>
                </a:solidFill>
                <a:latin typeface="Carlito"/>
                <a:cs typeface="Carlito"/>
              </a:rPr>
              <a:t> </a:t>
            </a:r>
            <a:r>
              <a:rPr spc="-10" dirty="0">
                <a:solidFill>
                  <a:srgbClr val="FFFFFF"/>
                </a:solidFill>
                <a:latin typeface="Carlito"/>
                <a:cs typeface="Carlito"/>
              </a:rPr>
              <a:t>arranged.</a:t>
            </a:r>
            <a:endParaRPr>
              <a:latin typeface="Carlito"/>
              <a:cs typeface="Carlito"/>
            </a:endParaRPr>
          </a:p>
          <a:p>
            <a:pPr marL="299085" marR="233045" indent="-287020" algn="just">
              <a:lnSpc>
                <a:spcPct val="100000"/>
              </a:lnSpc>
              <a:buChar char="-"/>
              <a:tabLst>
                <a:tab pos="299085" algn="l"/>
                <a:tab pos="299720" algn="l"/>
              </a:tabLst>
            </a:pPr>
            <a:r>
              <a:rPr spc="-5" dirty="0">
                <a:solidFill>
                  <a:srgbClr val="FFFFFF"/>
                </a:solidFill>
                <a:latin typeface="Carlito"/>
                <a:cs typeface="Carlito"/>
              </a:rPr>
              <a:t>These </a:t>
            </a:r>
            <a:r>
              <a:rPr spc="-15" dirty="0">
                <a:solidFill>
                  <a:srgbClr val="FFFFFF"/>
                </a:solidFill>
                <a:latin typeface="Carlito"/>
                <a:cs typeface="Carlito"/>
              </a:rPr>
              <a:t>are </a:t>
            </a:r>
            <a:r>
              <a:rPr spc="-10" dirty="0">
                <a:solidFill>
                  <a:srgbClr val="FFFFFF"/>
                </a:solidFill>
                <a:latin typeface="Carlito"/>
                <a:cs typeface="Carlito"/>
              </a:rPr>
              <a:t>flexible, </a:t>
            </a:r>
            <a:r>
              <a:rPr spc="-5" dirty="0">
                <a:solidFill>
                  <a:srgbClr val="FFFFFF"/>
                </a:solidFill>
                <a:latin typeface="Carlito"/>
                <a:cs typeface="Carlito"/>
              </a:rPr>
              <a:t>elastic and </a:t>
            </a:r>
            <a:r>
              <a:rPr spc="-10" dirty="0">
                <a:solidFill>
                  <a:srgbClr val="FFFFFF"/>
                </a:solidFill>
                <a:latin typeface="Carlito"/>
                <a:cs typeface="Carlito"/>
              </a:rPr>
              <a:t>branched,  </a:t>
            </a:r>
            <a:r>
              <a:rPr spc="-5" dirty="0">
                <a:solidFill>
                  <a:srgbClr val="FFFFFF"/>
                </a:solidFill>
                <a:latin typeface="Carlito"/>
                <a:cs typeface="Carlito"/>
              </a:rPr>
              <a:t>the </a:t>
            </a:r>
            <a:r>
              <a:rPr spc="-10" dirty="0">
                <a:solidFill>
                  <a:srgbClr val="FFFFFF"/>
                </a:solidFill>
                <a:latin typeface="Carlito"/>
                <a:cs typeface="Carlito"/>
              </a:rPr>
              <a:t>branches </a:t>
            </a:r>
            <a:r>
              <a:rPr spc="-5" dirty="0">
                <a:solidFill>
                  <a:srgbClr val="FFFFFF"/>
                </a:solidFill>
                <a:latin typeface="Carlito"/>
                <a:cs typeface="Carlito"/>
              </a:rPr>
              <a:t>joining </a:t>
            </a:r>
            <a:r>
              <a:rPr dirty="0">
                <a:solidFill>
                  <a:srgbClr val="FFFFFF"/>
                </a:solidFill>
                <a:latin typeface="Carlito"/>
                <a:cs typeface="Carlito"/>
              </a:rPr>
              <a:t>with </a:t>
            </a:r>
            <a:r>
              <a:rPr spc="-5" dirty="0">
                <a:solidFill>
                  <a:srgbClr val="FFFFFF"/>
                </a:solidFill>
                <a:latin typeface="Carlito"/>
                <a:cs typeface="Carlito"/>
              </a:rPr>
              <a:t>one another </a:t>
            </a:r>
            <a:r>
              <a:rPr spc="-10" dirty="0">
                <a:solidFill>
                  <a:srgbClr val="FFFFFF"/>
                </a:solidFill>
                <a:latin typeface="Carlito"/>
                <a:cs typeface="Carlito"/>
              </a:rPr>
              <a:t>to  </a:t>
            </a:r>
            <a:r>
              <a:rPr spc="-15" dirty="0">
                <a:solidFill>
                  <a:srgbClr val="FFFFFF"/>
                </a:solidFill>
                <a:latin typeface="Carlito"/>
                <a:cs typeface="Carlito"/>
              </a:rPr>
              <a:t>form </a:t>
            </a:r>
            <a:r>
              <a:rPr spc="-5" dirty="0">
                <a:solidFill>
                  <a:srgbClr val="FFFFFF"/>
                </a:solidFill>
                <a:latin typeface="Carlito"/>
                <a:cs typeface="Carlito"/>
              </a:rPr>
              <a:t>an irregular </a:t>
            </a:r>
            <a:r>
              <a:rPr spc="-10" dirty="0">
                <a:solidFill>
                  <a:srgbClr val="FFFFFF"/>
                </a:solidFill>
                <a:latin typeface="Carlito"/>
                <a:cs typeface="Carlito"/>
              </a:rPr>
              <a:t>but large</a:t>
            </a:r>
            <a:r>
              <a:rPr spc="20" dirty="0">
                <a:solidFill>
                  <a:srgbClr val="FFFFFF"/>
                </a:solidFill>
                <a:latin typeface="Carlito"/>
                <a:cs typeface="Carlito"/>
              </a:rPr>
              <a:t> </a:t>
            </a:r>
            <a:r>
              <a:rPr spc="-10" dirty="0">
                <a:solidFill>
                  <a:srgbClr val="FFFFFF"/>
                </a:solidFill>
                <a:latin typeface="Carlito"/>
                <a:cs typeface="Carlito"/>
              </a:rPr>
              <a:t>network.</a:t>
            </a:r>
            <a:endParaRPr>
              <a:latin typeface="Carlito"/>
              <a:cs typeface="Carlito"/>
            </a:endParaRPr>
          </a:p>
          <a:p>
            <a:pPr marL="299085" marR="266065" indent="-287020" algn="just">
              <a:lnSpc>
                <a:spcPct val="100000"/>
              </a:lnSpc>
              <a:buChar char="-"/>
              <a:tabLst>
                <a:tab pos="299085" algn="l"/>
                <a:tab pos="299720" algn="l"/>
              </a:tabLst>
            </a:pPr>
            <a:r>
              <a:rPr spc="-10" dirty="0">
                <a:solidFill>
                  <a:srgbClr val="FFFFFF"/>
                </a:solidFill>
                <a:latin typeface="Carlito"/>
                <a:cs typeface="Carlito"/>
              </a:rPr>
              <a:t>They possess </a:t>
            </a:r>
            <a:r>
              <a:rPr b="1" i="1" spc="-10" dirty="0">
                <a:solidFill>
                  <a:srgbClr val="FFFFFF"/>
                </a:solidFill>
                <a:latin typeface="Carlito"/>
                <a:cs typeface="Carlito"/>
              </a:rPr>
              <a:t>elastic </a:t>
            </a:r>
            <a:r>
              <a:rPr b="1" i="1" spc="-5" dirty="0">
                <a:solidFill>
                  <a:srgbClr val="FFFFFF"/>
                </a:solidFill>
                <a:latin typeface="Carlito"/>
                <a:cs typeface="Carlito"/>
              </a:rPr>
              <a:t>property </a:t>
            </a:r>
            <a:r>
              <a:rPr spc="-10" dirty="0">
                <a:solidFill>
                  <a:srgbClr val="FFFFFF"/>
                </a:solidFill>
                <a:latin typeface="Carlito"/>
                <a:cs typeface="Carlito"/>
              </a:rPr>
              <a:t>due to the  presence </a:t>
            </a:r>
            <a:r>
              <a:rPr spc="-5" dirty="0">
                <a:solidFill>
                  <a:srgbClr val="FFFFFF"/>
                </a:solidFill>
                <a:latin typeface="Carlito"/>
                <a:cs typeface="Carlito"/>
              </a:rPr>
              <a:t>of a </a:t>
            </a:r>
            <a:r>
              <a:rPr spc="-10" dirty="0">
                <a:solidFill>
                  <a:srgbClr val="FFFFFF"/>
                </a:solidFill>
                <a:latin typeface="Carlito"/>
                <a:cs typeface="Carlito"/>
              </a:rPr>
              <a:t>protein </a:t>
            </a:r>
            <a:r>
              <a:rPr spc="-5" dirty="0">
                <a:solidFill>
                  <a:srgbClr val="FFFFFF"/>
                </a:solidFill>
                <a:latin typeface="Carlito"/>
                <a:cs typeface="Carlito"/>
              </a:rPr>
              <a:t>called</a:t>
            </a:r>
            <a:r>
              <a:rPr spc="35" dirty="0">
                <a:solidFill>
                  <a:srgbClr val="FFFFFF"/>
                </a:solidFill>
                <a:latin typeface="Carlito"/>
                <a:cs typeface="Carlito"/>
              </a:rPr>
              <a:t> </a:t>
            </a:r>
            <a:r>
              <a:rPr u="heavy" spc="-5" dirty="0">
                <a:solidFill>
                  <a:srgbClr val="FFFFFF"/>
                </a:solidFill>
                <a:uFill>
                  <a:solidFill>
                    <a:srgbClr val="FFFFFF"/>
                  </a:solidFill>
                </a:uFill>
                <a:latin typeface="Carlito"/>
                <a:cs typeface="Carlito"/>
              </a:rPr>
              <a:t>elastin.</a:t>
            </a:r>
            <a:endParaRPr>
              <a:latin typeface="Carlito"/>
              <a:cs typeface="Carlito"/>
            </a:endParaRPr>
          </a:p>
        </p:txBody>
      </p:sp>
      <p:sp>
        <p:nvSpPr>
          <p:cNvPr id="8" name="object 8"/>
          <p:cNvSpPr/>
          <p:nvPr/>
        </p:nvSpPr>
        <p:spPr>
          <a:xfrm>
            <a:off x="5638800" y="1219200"/>
            <a:ext cx="3224784"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533400"/>
            <a:ext cx="43220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546861"/>
            <a:ext cx="4167734"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a:t>
            </a:r>
            <a:r>
              <a:rPr sz="2400" u="none" dirty="0"/>
              <a:t>tissue</a:t>
            </a:r>
            <a:r>
              <a:rPr sz="2400" u="none" spc="-80" dirty="0"/>
              <a:t> </a:t>
            </a:r>
            <a:r>
              <a:rPr sz="2400" u="none" spc="-5" dirty="0"/>
              <a:t>proper</a:t>
            </a:r>
            <a:endParaRPr sz="2400"/>
          </a:p>
        </p:txBody>
      </p:sp>
      <p:sp>
        <p:nvSpPr>
          <p:cNvPr id="4" name="object 4"/>
          <p:cNvSpPr/>
          <p:nvPr/>
        </p:nvSpPr>
        <p:spPr>
          <a:xfrm>
            <a:off x="4606291" y="686054"/>
            <a:ext cx="422909" cy="134620"/>
          </a:xfrm>
          <a:custGeom>
            <a:avLst/>
            <a:gdLst/>
            <a:ahLst/>
            <a:cxnLst/>
            <a:rect l="l" t="t" r="r" b="b"/>
            <a:pathLst>
              <a:path w="422910" h="134619">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19">
                <a:moveTo>
                  <a:pt x="339537" y="51488"/>
                </a:moveTo>
                <a:lnTo>
                  <a:pt x="0" y="63881"/>
                </a:lnTo>
                <a:lnTo>
                  <a:pt x="1016" y="92837"/>
                </a:lnTo>
                <a:lnTo>
                  <a:pt x="340796" y="80435"/>
                </a:lnTo>
                <a:lnTo>
                  <a:pt x="364969" y="65115"/>
                </a:lnTo>
                <a:lnTo>
                  <a:pt x="339537" y="51488"/>
                </a:lnTo>
                <a:close/>
              </a:path>
              <a:path w="422910" h="134619">
                <a:moveTo>
                  <a:pt x="364969" y="65115"/>
                </a:moveTo>
                <a:lnTo>
                  <a:pt x="340796" y="80435"/>
                </a:lnTo>
                <a:lnTo>
                  <a:pt x="394208" y="78486"/>
                </a:lnTo>
                <a:lnTo>
                  <a:pt x="394150" y="76835"/>
                </a:lnTo>
                <a:lnTo>
                  <a:pt x="386842" y="76835"/>
                </a:lnTo>
                <a:lnTo>
                  <a:pt x="364969" y="65115"/>
                </a:lnTo>
                <a:close/>
              </a:path>
              <a:path w="422910" h="134619">
                <a:moveTo>
                  <a:pt x="385953" y="51816"/>
                </a:moveTo>
                <a:lnTo>
                  <a:pt x="364969" y="65115"/>
                </a:lnTo>
                <a:lnTo>
                  <a:pt x="386842" y="76835"/>
                </a:lnTo>
                <a:lnTo>
                  <a:pt x="385953" y="51816"/>
                </a:lnTo>
                <a:close/>
              </a:path>
              <a:path w="422910" h="134619">
                <a:moveTo>
                  <a:pt x="393272" y="51816"/>
                </a:moveTo>
                <a:lnTo>
                  <a:pt x="385953" y="51816"/>
                </a:lnTo>
                <a:lnTo>
                  <a:pt x="386842" y="76835"/>
                </a:lnTo>
                <a:lnTo>
                  <a:pt x="394150" y="76835"/>
                </a:lnTo>
                <a:lnTo>
                  <a:pt x="393272" y="51816"/>
                </a:lnTo>
                <a:close/>
              </a:path>
              <a:path w="422910" h="134619">
                <a:moveTo>
                  <a:pt x="393192" y="49530"/>
                </a:moveTo>
                <a:lnTo>
                  <a:pt x="339537" y="51488"/>
                </a:lnTo>
                <a:lnTo>
                  <a:pt x="364969" y="65115"/>
                </a:lnTo>
                <a:lnTo>
                  <a:pt x="385953" y="51816"/>
                </a:lnTo>
                <a:lnTo>
                  <a:pt x="393272" y="51816"/>
                </a:lnTo>
                <a:lnTo>
                  <a:pt x="393192" y="49530"/>
                </a:lnTo>
                <a:close/>
              </a:path>
              <a:path w="422910" h="134619">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181600" y="549910"/>
            <a:ext cx="3733799"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Areolar </a:t>
            </a:r>
            <a:r>
              <a:rPr sz="2200" u="heavy" spc="-15" dirty="0">
                <a:solidFill>
                  <a:srgbClr val="FFFFFF"/>
                </a:solidFill>
                <a:uFill>
                  <a:solidFill>
                    <a:srgbClr val="FFFFFF"/>
                  </a:solidFill>
                </a:uFill>
                <a:latin typeface="Carlito"/>
                <a:cs typeface="Carlito"/>
              </a:rPr>
              <a:t>connective</a:t>
            </a:r>
            <a:r>
              <a:rPr sz="2200" u="heavy" spc="-25"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26136" y="1142998"/>
            <a:ext cx="4474464" cy="5602605"/>
          </a:xfrm>
          <a:custGeom>
            <a:avLst/>
            <a:gdLst/>
            <a:ahLst/>
            <a:cxnLst/>
            <a:rect l="l" t="t" r="r" b="b"/>
            <a:pathLst>
              <a:path w="4017645" h="5602605">
                <a:moveTo>
                  <a:pt x="0" y="5602224"/>
                </a:moveTo>
                <a:lnTo>
                  <a:pt x="4017264" y="5602224"/>
                </a:lnTo>
                <a:lnTo>
                  <a:pt x="4017264" y="0"/>
                </a:lnTo>
                <a:lnTo>
                  <a:pt x="0" y="0"/>
                </a:lnTo>
                <a:lnTo>
                  <a:pt x="0" y="5602224"/>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1161034"/>
            <a:ext cx="4320134" cy="5505353"/>
          </a:xfrm>
          <a:prstGeom prst="rect">
            <a:avLst/>
          </a:prstGeom>
        </p:spPr>
        <p:txBody>
          <a:bodyPr vert="horz" wrap="square" lIns="0" tIns="11430" rIns="0" bIns="0" rtlCol="0">
            <a:spAutoFit/>
          </a:bodyPr>
          <a:lstStyle/>
          <a:p>
            <a:pPr marL="12700" marR="306070" algn="just">
              <a:lnSpc>
                <a:spcPct val="100499"/>
              </a:lnSpc>
              <a:spcBef>
                <a:spcPts val="90"/>
              </a:spcBef>
            </a:pPr>
            <a:r>
              <a:rPr sz="1800" u="heavy" spc="-5" dirty="0">
                <a:solidFill>
                  <a:srgbClr val="FFFFFF"/>
                </a:solidFill>
                <a:uFill>
                  <a:solidFill>
                    <a:srgbClr val="FFFFFF"/>
                  </a:solidFill>
                </a:uFill>
                <a:latin typeface="Carlito"/>
                <a:cs typeface="Carlito"/>
              </a:rPr>
              <a:t>Cells</a:t>
            </a:r>
            <a:r>
              <a:rPr sz="1600" b="1" spc="-5" dirty="0">
                <a:solidFill>
                  <a:srgbClr val="FFFFFF"/>
                </a:solidFill>
                <a:latin typeface="Carlito"/>
                <a:cs typeface="Carlito"/>
              </a:rPr>
              <a:t>: </a:t>
            </a:r>
            <a:r>
              <a:rPr sz="1600" spc="-5" dirty="0">
                <a:solidFill>
                  <a:srgbClr val="FFFFFF"/>
                </a:solidFill>
                <a:latin typeface="Carlito"/>
                <a:cs typeface="Carlito"/>
              </a:rPr>
              <a:t>The cells in the </a:t>
            </a:r>
            <a:r>
              <a:rPr sz="1600" spc="-10" dirty="0">
                <a:solidFill>
                  <a:srgbClr val="FFFFFF"/>
                </a:solidFill>
                <a:latin typeface="Carlito"/>
                <a:cs typeface="Carlito"/>
              </a:rPr>
              <a:t>matrix </a:t>
            </a:r>
            <a:r>
              <a:rPr sz="1600" spc="-15" dirty="0">
                <a:solidFill>
                  <a:srgbClr val="FFFFFF"/>
                </a:solidFill>
                <a:latin typeface="Carlito"/>
                <a:cs typeface="Carlito"/>
              </a:rPr>
              <a:t>are </a:t>
            </a:r>
            <a:r>
              <a:rPr sz="1600" spc="-5" dirty="0">
                <a:solidFill>
                  <a:srgbClr val="FFFFFF"/>
                </a:solidFill>
                <a:latin typeface="Carlito"/>
                <a:cs typeface="Carlito"/>
              </a:rPr>
              <a:t>of 4 main  </a:t>
            </a:r>
            <a:r>
              <a:rPr sz="1600" spc="-10" dirty="0">
                <a:solidFill>
                  <a:srgbClr val="FFFFFF"/>
                </a:solidFill>
                <a:latin typeface="Carlito"/>
                <a:cs typeface="Carlito"/>
              </a:rPr>
              <a:t>kinds: Fibroblasts, macrophages, mast </a:t>
            </a:r>
            <a:r>
              <a:rPr sz="1600" spc="-5" dirty="0">
                <a:solidFill>
                  <a:srgbClr val="FFFFFF"/>
                </a:solidFill>
                <a:latin typeface="Carlito"/>
                <a:cs typeface="Carlito"/>
              </a:rPr>
              <a:t>cells  and</a:t>
            </a:r>
            <a:r>
              <a:rPr sz="1600" spc="-15" dirty="0">
                <a:solidFill>
                  <a:srgbClr val="FFFFFF"/>
                </a:solidFill>
                <a:latin typeface="Carlito"/>
                <a:cs typeface="Carlito"/>
              </a:rPr>
              <a:t> </a:t>
            </a:r>
            <a:r>
              <a:rPr sz="1600" spc="-5" dirty="0">
                <a:solidFill>
                  <a:srgbClr val="FFFFFF"/>
                </a:solidFill>
                <a:latin typeface="Carlito"/>
                <a:cs typeface="Carlito"/>
              </a:rPr>
              <a:t>adipocytes</a:t>
            </a:r>
            <a:endParaRPr sz="1600">
              <a:latin typeface="Carlito"/>
              <a:cs typeface="Carlito"/>
            </a:endParaRPr>
          </a:p>
          <a:p>
            <a:pPr algn="just">
              <a:lnSpc>
                <a:spcPct val="100000"/>
              </a:lnSpc>
              <a:spcBef>
                <a:spcPts val="10"/>
              </a:spcBef>
            </a:pPr>
            <a:endParaRPr sz="15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Fibroblasts:</a:t>
            </a:r>
            <a:endParaRPr sz="1800">
              <a:latin typeface="Carlito"/>
              <a:cs typeface="Carlito"/>
            </a:endParaRPr>
          </a:p>
          <a:p>
            <a:pPr marL="299085" marR="186055" indent="-287020" algn="just">
              <a:lnSpc>
                <a:spcPct val="100000"/>
              </a:lnSpc>
              <a:spcBef>
                <a:spcPts val="20"/>
              </a:spcBef>
              <a:buChar char="-"/>
              <a:tabLst>
                <a:tab pos="299720" algn="l"/>
              </a:tabLst>
            </a:pPr>
            <a:r>
              <a:rPr sz="1600" spc="-5" dirty="0">
                <a:solidFill>
                  <a:srgbClr val="FFFFFF"/>
                </a:solidFill>
                <a:latin typeface="Carlito"/>
                <a:cs typeface="Carlito"/>
              </a:rPr>
              <a:t>Main cells of the </a:t>
            </a:r>
            <a:r>
              <a:rPr sz="1600" spc="-10" dirty="0">
                <a:solidFill>
                  <a:srgbClr val="FFFFFF"/>
                </a:solidFill>
                <a:latin typeface="Carlito"/>
                <a:cs typeface="Carlito"/>
              </a:rPr>
              <a:t>areolar </a:t>
            </a:r>
            <a:r>
              <a:rPr sz="1600" spc="-5" dirty="0">
                <a:solidFill>
                  <a:srgbClr val="FFFFFF"/>
                </a:solidFill>
                <a:latin typeface="Carlito"/>
                <a:cs typeface="Carlito"/>
              </a:rPr>
              <a:t>tissue.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spc="-10" dirty="0">
                <a:solidFill>
                  <a:srgbClr val="FFFFFF"/>
                </a:solidFill>
                <a:latin typeface="Carlito"/>
                <a:cs typeface="Carlito"/>
              </a:rPr>
              <a:t>large, </a:t>
            </a:r>
            <a:r>
              <a:rPr sz="1600" spc="-5" dirty="0">
                <a:solidFill>
                  <a:srgbClr val="FFFFFF"/>
                </a:solidFill>
                <a:latin typeface="Carlito"/>
                <a:cs typeface="Carlito"/>
              </a:rPr>
              <a:t>flat and </a:t>
            </a:r>
            <a:r>
              <a:rPr sz="1600" spc="-10" dirty="0">
                <a:solidFill>
                  <a:srgbClr val="FFFFFF"/>
                </a:solidFill>
                <a:latin typeface="Carlito"/>
                <a:cs typeface="Carlito"/>
              </a:rPr>
              <a:t>star-shaped </a:t>
            </a:r>
            <a:r>
              <a:rPr sz="1600" spc="-5" dirty="0">
                <a:solidFill>
                  <a:srgbClr val="FFFFFF"/>
                </a:solidFill>
                <a:latin typeface="Carlito"/>
                <a:cs typeface="Carlito"/>
              </a:rPr>
              <a:t>cells with long  and </a:t>
            </a:r>
            <a:r>
              <a:rPr sz="1600" spc="-10" dirty="0">
                <a:solidFill>
                  <a:srgbClr val="FFFFFF"/>
                </a:solidFill>
                <a:latin typeface="Carlito"/>
                <a:cs typeface="Carlito"/>
              </a:rPr>
              <a:t>branched processes.</a:t>
            </a:r>
            <a:endParaRPr sz="1600">
              <a:latin typeface="Carlito"/>
              <a:cs typeface="Carlito"/>
            </a:endParaRPr>
          </a:p>
          <a:p>
            <a:pPr marL="299085" marR="38100" indent="-287020" algn="just">
              <a:lnSpc>
                <a:spcPct val="100000"/>
              </a:lnSpc>
              <a:buChar char="-"/>
              <a:tabLst>
                <a:tab pos="299085" algn="l"/>
                <a:tab pos="299720" algn="l"/>
              </a:tabLst>
            </a:pPr>
            <a:r>
              <a:rPr sz="1600" spc="-10" dirty="0">
                <a:solidFill>
                  <a:srgbClr val="FFFFFF"/>
                </a:solidFill>
                <a:latin typeface="Carlito"/>
                <a:cs typeface="Carlito"/>
              </a:rPr>
              <a:t>They </a:t>
            </a:r>
            <a:r>
              <a:rPr sz="1600" b="1" i="1" spc="-10" dirty="0">
                <a:solidFill>
                  <a:srgbClr val="FFFFFF"/>
                </a:solidFill>
                <a:latin typeface="Carlito"/>
                <a:cs typeface="Carlito"/>
              </a:rPr>
              <a:t>secrete </a:t>
            </a:r>
            <a:r>
              <a:rPr sz="1600" b="1" i="1" spc="-5" dirty="0">
                <a:solidFill>
                  <a:srgbClr val="FFFFFF"/>
                </a:solidFill>
                <a:latin typeface="Carlito"/>
                <a:cs typeface="Carlito"/>
              </a:rPr>
              <a:t>the matrix </a:t>
            </a:r>
            <a:r>
              <a:rPr sz="1600" spc="-5" dirty="0">
                <a:solidFill>
                  <a:srgbClr val="FFFFFF"/>
                </a:solidFill>
                <a:latin typeface="Carlito"/>
                <a:cs typeface="Carlito"/>
              </a:rPr>
              <a:t>and the </a:t>
            </a:r>
            <a:r>
              <a:rPr sz="1600" spc="-10" dirty="0">
                <a:solidFill>
                  <a:srgbClr val="FFFFFF"/>
                </a:solidFill>
                <a:latin typeface="Carlito"/>
                <a:cs typeface="Carlito"/>
              </a:rPr>
              <a:t>material  </a:t>
            </a:r>
            <a:r>
              <a:rPr sz="1600" spc="-5" dirty="0">
                <a:solidFill>
                  <a:srgbClr val="FFFFFF"/>
                </a:solidFill>
                <a:latin typeface="Carlito"/>
                <a:cs typeface="Carlito"/>
              </a:rPr>
              <a:t>of which the </a:t>
            </a:r>
            <a:r>
              <a:rPr sz="1600" spc="-10" dirty="0">
                <a:solidFill>
                  <a:srgbClr val="FFFFFF"/>
                </a:solidFill>
                <a:latin typeface="Carlito"/>
                <a:cs typeface="Carlito"/>
              </a:rPr>
              <a:t>fibres </a:t>
            </a:r>
            <a:r>
              <a:rPr sz="1600" spc="-15" dirty="0">
                <a:solidFill>
                  <a:srgbClr val="FFFFFF"/>
                </a:solidFill>
                <a:latin typeface="Carlito"/>
                <a:cs typeface="Carlito"/>
              </a:rPr>
              <a:t>are formed </a:t>
            </a:r>
            <a:r>
              <a:rPr sz="1600" spc="-10" dirty="0">
                <a:solidFill>
                  <a:srgbClr val="FFFFFF"/>
                </a:solidFill>
                <a:latin typeface="Carlito"/>
                <a:cs typeface="Carlito"/>
              </a:rPr>
              <a:t>(both </a:t>
            </a:r>
            <a:r>
              <a:rPr sz="1600" spc="-5" dirty="0">
                <a:solidFill>
                  <a:srgbClr val="FFFFFF"/>
                </a:solidFill>
                <a:latin typeface="Carlito"/>
                <a:cs typeface="Carlito"/>
              </a:rPr>
              <a:t>white  and </a:t>
            </a:r>
            <a:r>
              <a:rPr sz="1600" spc="-10" dirty="0">
                <a:solidFill>
                  <a:srgbClr val="FFFFFF"/>
                </a:solidFill>
                <a:latin typeface="Carlito"/>
                <a:cs typeface="Carlito"/>
              </a:rPr>
              <a:t>yellow</a:t>
            </a:r>
            <a:r>
              <a:rPr sz="1600" spc="15"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Fibroblasts </a:t>
            </a:r>
            <a:r>
              <a:rPr sz="1600" spc="-15" dirty="0">
                <a:solidFill>
                  <a:srgbClr val="FFFFFF"/>
                </a:solidFill>
                <a:latin typeface="Carlito"/>
                <a:cs typeface="Carlito"/>
              </a:rPr>
              <a:t>migrate </a:t>
            </a:r>
            <a:r>
              <a:rPr sz="1600" spc="-10" dirty="0">
                <a:solidFill>
                  <a:srgbClr val="FFFFFF"/>
                </a:solidFill>
                <a:latin typeface="Carlito"/>
                <a:cs typeface="Carlito"/>
              </a:rPr>
              <a:t>to </a:t>
            </a:r>
            <a:r>
              <a:rPr sz="1600" spc="-5" dirty="0">
                <a:solidFill>
                  <a:srgbClr val="FFFFFF"/>
                </a:solidFill>
                <a:latin typeface="Carlito"/>
                <a:cs typeface="Carlito"/>
              </a:rPr>
              <a:t>the </a:t>
            </a:r>
            <a:r>
              <a:rPr sz="1600" spc="-10" dirty="0">
                <a:solidFill>
                  <a:srgbClr val="FFFFFF"/>
                </a:solidFill>
                <a:latin typeface="Carlito"/>
                <a:cs typeface="Carlito"/>
              </a:rPr>
              <a:t>site </a:t>
            </a:r>
            <a:r>
              <a:rPr sz="1600" spc="-5" dirty="0">
                <a:solidFill>
                  <a:srgbClr val="FFFFFF"/>
                </a:solidFill>
                <a:latin typeface="Carlito"/>
                <a:cs typeface="Carlito"/>
              </a:rPr>
              <a:t>of </a:t>
            </a:r>
            <a:r>
              <a:rPr sz="1600" spc="-5">
                <a:solidFill>
                  <a:srgbClr val="FFFFFF"/>
                </a:solidFill>
                <a:latin typeface="Carlito"/>
                <a:cs typeface="Carlito"/>
              </a:rPr>
              <a:t>injury</a:t>
            </a:r>
            <a:r>
              <a:rPr sz="1600" spc="55">
                <a:solidFill>
                  <a:srgbClr val="FFFFFF"/>
                </a:solidFill>
                <a:latin typeface="Carlito"/>
                <a:cs typeface="Carlito"/>
              </a:rPr>
              <a:t> </a:t>
            </a:r>
            <a:r>
              <a:rPr sz="1600" spc="-5" smtClean="0">
                <a:solidFill>
                  <a:srgbClr val="FFFFFF"/>
                </a:solidFill>
                <a:latin typeface="Carlito"/>
                <a:cs typeface="Carlito"/>
              </a:rPr>
              <a:t>and</a:t>
            </a:r>
            <a:r>
              <a:rPr lang="en-US" sz="1600" spc="-5" dirty="0" smtClean="0">
                <a:solidFill>
                  <a:srgbClr val="FFFFFF"/>
                </a:solidFill>
                <a:latin typeface="Carlito"/>
                <a:cs typeface="Carlito"/>
              </a:rPr>
              <a:t> </a:t>
            </a:r>
            <a:r>
              <a:rPr sz="1600" b="1" spc="-15" smtClean="0">
                <a:solidFill>
                  <a:srgbClr val="FFFFFF"/>
                </a:solidFill>
                <a:latin typeface="Carlito"/>
                <a:cs typeface="Carlito"/>
              </a:rPr>
              <a:t>secrete </a:t>
            </a:r>
            <a:r>
              <a:rPr sz="1600" b="1" spc="-10" dirty="0">
                <a:solidFill>
                  <a:srgbClr val="FFFFFF"/>
                </a:solidFill>
                <a:latin typeface="Carlito"/>
                <a:cs typeface="Carlito"/>
              </a:rPr>
              <a:t>more fibres to </a:t>
            </a:r>
            <a:r>
              <a:rPr sz="1600" b="1" spc="-5" dirty="0">
                <a:solidFill>
                  <a:srgbClr val="FFFFFF"/>
                </a:solidFill>
                <a:latin typeface="Carlito"/>
                <a:cs typeface="Carlito"/>
              </a:rPr>
              <a:t>seal off </a:t>
            </a:r>
            <a:r>
              <a:rPr sz="1600" b="1" spc="-10" dirty="0">
                <a:solidFill>
                  <a:srgbClr val="FFFFFF"/>
                </a:solidFill>
                <a:latin typeface="Carlito"/>
                <a:cs typeface="Carlito"/>
              </a:rPr>
              <a:t>the</a:t>
            </a:r>
            <a:r>
              <a:rPr sz="1600" b="1" spc="55" dirty="0">
                <a:solidFill>
                  <a:srgbClr val="FFFFFF"/>
                </a:solidFill>
                <a:latin typeface="Carlito"/>
                <a:cs typeface="Carlito"/>
              </a:rPr>
              <a:t> </a:t>
            </a:r>
            <a:r>
              <a:rPr sz="1600" b="1" spc="-5" dirty="0">
                <a:solidFill>
                  <a:srgbClr val="FFFFFF"/>
                </a:solidFill>
                <a:latin typeface="Carlito"/>
                <a:cs typeface="Carlito"/>
              </a:rPr>
              <a:t>wound.</a:t>
            </a:r>
            <a:endParaRPr sz="1600">
              <a:latin typeface="Carlito"/>
              <a:cs typeface="Carlito"/>
            </a:endParaRPr>
          </a:p>
          <a:p>
            <a:pPr algn="just">
              <a:lnSpc>
                <a:spcPct val="100000"/>
              </a:lnSpc>
              <a:spcBef>
                <a:spcPts val="10"/>
              </a:spcBef>
            </a:pPr>
            <a:endParaRPr sz="15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Macrophages </a:t>
            </a:r>
            <a:r>
              <a:rPr sz="1800" b="1" u="heavy" dirty="0">
                <a:solidFill>
                  <a:srgbClr val="FFFFFF"/>
                </a:solidFill>
                <a:uFill>
                  <a:solidFill>
                    <a:srgbClr val="FFFFFF"/>
                  </a:solidFill>
                </a:uFill>
                <a:latin typeface="Carlito"/>
                <a:cs typeface="Carlito"/>
              </a:rPr>
              <a:t>or</a:t>
            </a:r>
            <a:r>
              <a:rPr sz="1800" b="1" u="heavy" spc="-55"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Histiocytes</a:t>
            </a:r>
            <a:r>
              <a:rPr sz="1800" b="1" spc="-5" dirty="0">
                <a:solidFill>
                  <a:srgbClr val="FFFFFF"/>
                </a:solidFill>
                <a:latin typeface="Carlito"/>
                <a:cs typeface="Carlito"/>
              </a:rPr>
              <a:t>:</a:t>
            </a:r>
            <a:endParaRPr sz="1800">
              <a:latin typeface="Carlito"/>
              <a:cs typeface="Carlito"/>
            </a:endParaRPr>
          </a:p>
          <a:p>
            <a:pPr marL="29908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macrophages </a:t>
            </a:r>
            <a:r>
              <a:rPr sz="1600" spc="-15" dirty="0">
                <a:solidFill>
                  <a:srgbClr val="FFFFFF"/>
                </a:solidFill>
                <a:latin typeface="Carlito"/>
                <a:cs typeface="Carlito"/>
              </a:rPr>
              <a:t>are </a:t>
            </a:r>
            <a:r>
              <a:rPr sz="1600" spc="-5" dirty="0">
                <a:solidFill>
                  <a:srgbClr val="FFFFFF"/>
                </a:solidFill>
                <a:latin typeface="Carlito"/>
                <a:cs typeface="Carlito"/>
              </a:rPr>
              <a:t>almost as</a:t>
            </a:r>
            <a:r>
              <a:rPr sz="1600" spc="20" dirty="0">
                <a:solidFill>
                  <a:srgbClr val="FFFFFF"/>
                </a:solidFill>
                <a:latin typeface="Carlito"/>
                <a:cs typeface="Carlito"/>
              </a:rPr>
              <a:t> </a:t>
            </a:r>
            <a:r>
              <a:rPr sz="1600" spc="-15" dirty="0">
                <a:solidFill>
                  <a:srgbClr val="FFFFFF"/>
                </a:solidFill>
                <a:latin typeface="Carlito"/>
                <a:cs typeface="Carlito"/>
              </a:rPr>
              <a:t>numerous</a:t>
            </a:r>
            <a:endParaRPr sz="1600">
              <a:latin typeface="Carlito"/>
              <a:cs typeface="Carlito"/>
            </a:endParaRPr>
          </a:p>
          <a:p>
            <a:pPr marL="299085" algn="just">
              <a:lnSpc>
                <a:spcPct val="100000"/>
              </a:lnSpc>
            </a:pPr>
            <a:r>
              <a:rPr sz="1600" spc="-5" dirty="0">
                <a:solidFill>
                  <a:srgbClr val="FFFFFF"/>
                </a:solidFill>
                <a:latin typeface="Carlito"/>
                <a:cs typeface="Carlito"/>
              </a:rPr>
              <a:t>as the</a:t>
            </a:r>
            <a:r>
              <a:rPr sz="1600" spc="-10" dirty="0">
                <a:solidFill>
                  <a:srgbClr val="FFFFFF"/>
                </a:solidFill>
                <a:latin typeface="Carlito"/>
                <a:cs typeface="Carlito"/>
              </a:rPr>
              <a:t> fibroblasts.</a:t>
            </a:r>
            <a:endParaRPr sz="1600">
              <a:latin typeface="Carlito"/>
              <a:cs typeface="Carlito"/>
            </a:endParaRPr>
          </a:p>
          <a:p>
            <a:pPr marL="299085" marR="379730" indent="-287020" algn="just">
              <a:lnSpc>
                <a:spcPct val="100000"/>
              </a:lnSpc>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a:t>
            </a:r>
            <a:r>
              <a:rPr sz="1600" spc="-10" dirty="0">
                <a:solidFill>
                  <a:srgbClr val="FFFFFF"/>
                </a:solidFill>
                <a:latin typeface="Carlito"/>
                <a:cs typeface="Carlito"/>
              </a:rPr>
              <a:t>large, </a:t>
            </a:r>
            <a:r>
              <a:rPr sz="1600" spc="-5" dirty="0">
                <a:solidFill>
                  <a:srgbClr val="FFFFFF"/>
                </a:solidFill>
                <a:latin typeface="Carlito"/>
                <a:cs typeface="Carlito"/>
              </a:rPr>
              <a:t>long-lived and irregular  cells.</a:t>
            </a:r>
            <a:endParaRPr sz="1600">
              <a:latin typeface="Carlito"/>
              <a:cs typeface="Carlito"/>
            </a:endParaRPr>
          </a:p>
          <a:p>
            <a:pPr marL="299085" marR="37465" indent="-287020" algn="just">
              <a:lnSpc>
                <a:spcPct val="100000"/>
              </a:lnSpc>
              <a:buChar char="-"/>
              <a:tabLst>
                <a:tab pos="299085" algn="l"/>
                <a:tab pos="299720" algn="l"/>
              </a:tabLst>
            </a:pPr>
            <a:r>
              <a:rPr sz="1600" spc="-10" dirty="0">
                <a:solidFill>
                  <a:srgbClr val="FFFFFF"/>
                </a:solidFill>
                <a:latin typeface="Carlito"/>
                <a:cs typeface="Carlito"/>
              </a:rPr>
              <a:t>They </a:t>
            </a:r>
            <a:r>
              <a:rPr sz="1600" spc="-5" dirty="0">
                <a:solidFill>
                  <a:srgbClr val="FFFFFF"/>
                </a:solidFill>
                <a:latin typeface="Carlito"/>
                <a:cs typeface="Carlito"/>
              </a:rPr>
              <a:t>engulf the </a:t>
            </a:r>
            <a:r>
              <a:rPr sz="1600" spc="-10" dirty="0">
                <a:solidFill>
                  <a:srgbClr val="FFFFFF"/>
                </a:solidFill>
                <a:latin typeface="Carlito"/>
                <a:cs typeface="Carlito"/>
              </a:rPr>
              <a:t>microbes, </a:t>
            </a:r>
            <a:r>
              <a:rPr sz="1600" spc="-15" dirty="0">
                <a:solidFill>
                  <a:srgbClr val="FFFFFF"/>
                </a:solidFill>
                <a:latin typeface="Carlito"/>
                <a:cs typeface="Carlito"/>
              </a:rPr>
              <a:t>foreign </a:t>
            </a:r>
            <a:r>
              <a:rPr sz="1600" spc="-5" dirty="0">
                <a:solidFill>
                  <a:srgbClr val="FFFFFF"/>
                </a:solidFill>
                <a:latin typeface="Carlito"/>
                <a:cs typeface="Carlito"/>
              </a:rPr>
              <a:t>particles  and damaged</a:t>
            </a:r>
            <a:r>
              <a:rPr sz="1600" spc="-30" dirty="0">
                <a:solidFill>
                  <a:srgbClr val="FFFFFF"/>
                </a:solidFill>
                <a:latin typeface="Carlito"/>
                <a:cs typeface="Carlito"/>
              </a:rPr>
              <a:t> </a:t>
            </a:r>
            <a:r>
              <a:rPr sz="1600" spc="-5" dirty="0">
                <a:solidFill>
                  <a:srgbClr val="FFFFFF"/>
                </a:solidFill>
                <a:latin typeface="Carlito"/>
                <a:cs typeface="Carlito"/>
              </a:rPr>
              <a:t>cells.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Hence, they </a:t>
            </a:r>
            <a:r>
              <a:rPr sz="1600" spc="-15" dirty="0">
                <a:solidFill>
                  <a:srgbClr val="FFFFFF"/>
                </a:solidFill>
                <a:latin typeface="Carlito"/>
                <a:cs typeface="Carlito"/>
              </a:rPr>
              <a:t>are </a:t>
            </a:r>
            <a:r>
              <a:rPr sz="1600" b="1" spc="-5" dirty="0">
                <a:solidFill>
                  <a:srgbClr val="FFFFFF"/>
                </a:solidFill>
                <a:latin typeface="Carlito"/>
                <a:cs typeface="Carlito"/>
              </a:rPr>
              <a:t>phagocytic in</a:t>
            </a:r>
            <a:r>
              <a:rPr sz="1600" b="1" spc="90" dirty="0">
                <a:solidFill>
                  <a:srgbClr val="FFFFFF"/>
                </a:solidFill>
                <a:latin typeface="Carlito"/>
                <a:cs typeface="Carlito"/>
              </a:rPr>
              <a:t> </a:t>
            </a:r>
            <a:r>
              <a:rPr sz="1600" b="1" dirty="0">
                <a:solidFill>
                  <a:srgbClr val="FFFFFF"/>
                </a:solidFill>
                <a:latin typeface="Carlito"/>
                <a:cs typeface="Carlito"/>
              </a:rPr>
              <a:t>action</a:t>
            </a:r>
            <a:r>
              <a:rPr sz="1600" dirty="0">
                <a:solidFill>
                  <a:srgbClr val="FFFFFF"/>
                </a:solidFill>
                <a:latin typeface="Carlito"/>
                <a:cs typeface="Carlito"/>
              </a:rPr>
              <a:t>.</a:t>
            </a:r>
            <a:endParaRPr sz="1600">
              <a:latin typeface="Carlito"/>
              <a:cs typeface="Carlito"/>
            </a:endParaRPr>
          </a:p>
        </p:txBody>
      </p:sp>
      <p:sp>
        <p:nvSpPr>
          <p:cNvPr id="8" name="object 8"/>
          <p:cNvSpPr/>
          <p:nvPr/>
        </p:nvSpPr>
        <p:spPr>
          <a:xfrm>
            <a:off x="4953000" y="1524000"/>
            <a:ext cx="3962400" cy="480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533400"/>
            <a:ext cx="46268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546861"/>
            <a:ext cx="4396334"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a:t>
            </a:r>
            <a:r>
              <a:rPr sz="2400" u="none" dirty="0"/>
              <a:t>tissue</a:t>
            </a:r>
            <a:r>
              <a:rPr sz="2400" u="none" spc="-80" dirty="0"/>
              <a:t> </a:t>
            </a:r>
            <a:r>
              <a:rPr sz="2400" u="none" spc="-5" dirty="0"/>
              <a:t>proper</a:t>
            </a:r>
            <a:endParaRPr sz="2400"/>
          </a:p>
        </p:txBody>
      </p:sp>
      <p:sp>
        <p:nvSpPr>
          <p:cNvPr id="4" name="object 4"/>
          <p:cNvSpPr/>
          <p:nvPr/>
        </p:nvSpPr>
        <p:spPr>
          <a:xfrm>
            <a:off x="4834891" y="686054"/>
            <a:ext cx="422909" cy="134620"/>
          </a:xfrm>
          <a:custGeom>
            <a:avLst/>
            <a:gdLst/>
            <a:ahLst/>
            <a:cxnLst/>
            <a:rect l="l" t="t" r="r" b="b"/>
            <a:pathLst>
              <a:path w="422910" h="134619">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19">
                <a:moveTo>
                  <a:pt x="339537" y="51488"/>
                </a:moveTo>
                <a:lnTo>
                  <a:pt x="0" y="63881"/>
                </a:lnTo>
                <a:lnTo>
                  <a:pt x="1016" y="92837"/>
                </a:lnTo>
                <a:lnTo>
                  <a:pt x="340796" y="80435"/>
                </a:lnTo>
                <a:lnTo>
                  <a:pt x="364969" y="65115"/>
                </a:lnTo>
                <a:lnTo>
                  <a:pt x="339537" y="51488"/>
                </a:lnTo>
                <a:close/>
              </a:path>
              <a:path w="422910" h="134619">
                <a:moveTo>
                  <a:pt x="364969" y="65115"/>
                </a:moveTo>
                <a:lnTo>
                  <a:pt x="340796" y="80435"/>
                </a:lnTo>
                <a:lnTo>
                  <a:pt x="394208" y="78486"/>
                </a:lnTo>
                <a:lnTo>
                  <a:pt x="394150" y="76835"/>
                </a:lnTo>
                <a:lnTo>
                  <a:pt x="386842" y="76835"/>
                </a:lnTo>
                <a:lnTo>
                  <a:pt x="364969" y="65115"/>
                </a:lnTo>
                <a:close/>
              </a:path>
              <a:path w="422910" h="134619">
                <a:moveTo>
                  <a:pt x="385953" y="51816"/>
                </a:moveTo>
                <a:lnTo>
                  <a:pt x="364969" y="65115"/>
                </a:lnTo>
                <a:lnTo>
                  <a:pt x="386842" y="76835"/>
                </a:lnTo>
                <a:lnTo>
                  <a:pt x="385953" y="51816"/>
                </a:lnTo>
                <a:close/>
              </a:path>
              <a:path w="422910" h="134619">
                <a:moveTo>
                  <a:pt x="393272" y="51816"/>
                </a:moveTo>
                <a:lnTo>
                  <a:pt x="385953" y="51816"/>
                </a:lnTo>
                <a:lnTo>
                  <a:pt x="386842" y="76835"/>
                </a:lnTo>
                <a:lnTo>
                  <a:pt x="394150" y="76835"/>
                </a:lnTo>
                <a:lnTo>
                  <a:pt x="393272" y="51816"/>
                </a:lnTo>
                <a:close/>
              </a:path>
              <a:path w="422910" h="134619">
                <a:moveTo>
                  <a:pt x="393192" y="49530"/>
                </a:moveTo>
                <a:lnTo>
                  <a:pt x="339537" y="51488"/>
                </a:lnTo>
                <a:lnTo>
                  <a:pt x="364969" y="65115"/>
                </a:lnTo>
                <a:lnTo>
                  <a:pt x="385953" y="51816"/>
                </a:lnTo>
                <a:lnTo>
                  <a:pt x="393272" y="51816"/>
                </a:lnTo>
                <a:lnTo>
                  <a:pt x="393192" y="49530"/>
                </a:lnTo>
                <a:close/>
              </a:path>
              <a:path w="422910" h="134619">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410200" y="549911"/>
            <a:ext cx="3505199"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Areolar </a:t>
            </a:r>
            <a:r>
              <a:rPr sz="2200" u="heavy" spc="-15" dirty="0">
                <a:solidFill>
                  <a:srgbClr val="FFFFFF"/>
                </a:solidFill>
                <a:uFill>
                  <a:solidFill>
                    <a:srgbClr val="FFFFFF"/>
                  </a:solidFill>
                </a:uFill>
                <a:latin typeface="Carlito"/>
                <a:cs typeface="Carlito"/>
              </a:rPr>
              <a:t>connective</a:t>
            </a:r>
            <a:r>
              <a:rPr sz="2200" u="heavy" spc="-25"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26136" y="1143000"/>
            <a:ext cx="4779264" cy="4401820"/>
          </a:xfrm>
          <a:custGeom>
            <a:avLst/>
            <a:gdLst/>
            <a:ahLst/>
            <a:cxnLst/>
            <a:rect l="l" t="t" r="r" b="b"/>
            <a:pathLst>
              <a:path w="4017645" h="4401820">
                <a:moveTo>
                  <a:pt x="0" y="4401312"/>
                </a:moveTo>
                <a:lnTo>
                  <a:pt x="4017264" y="4401312"/>
                </a:lnTo>
                <a:lnTo>
                  <a:pt x="4017264" y="0"/>
                </a:lnTo>
                <a:lnTo>
                  <a:pt x="0" y="0"/>
                </a:lnTo>
                <a:lnTo>
                  <a:pt x="0" y="4401312"/>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1161034"/>
            <a:ext cx="4548734" cy="3821559"/>
          </a:xfrm>
          <a:prstGeom prst="rect">
            <a:avLst/>
          </a:prstGeom>
        </p:spPr>
        <p:txBody>
          <a:bodyPr vert="horz" wrap="square" lIns="0" tIns="12700" rIns="0" bIns="0" rtlCol="0">
            <a:spAutoFit/>
          </a:bodyPr>
          <a:lstStyle/>
          <a:p>
            <a:pPr marL="12700" algn="just">
              <a:lnSpc>
                <a:spcPct val="100000"/>
              </a:lnSpc>
              <a:spcBef>
                <a:spcPts val="100"/>
              </a:spcBef>
            </a:pPr>
            <a:r>
              <a:rPr sz="1800" b="1" u="heavy" spc="-10" dirty="0">
                <a:solidFill>
                  <a:srgbClr val="FFFFFF"/>
                </a:solidFill>
                <a:uFill>
                  <a:solidFill>
                    <a:srgbClr val="FFFFFF"/>
                  </a:solidFill>
                </a:uFill>
                <a:latin typeface="Carlito"/>
                <a:cs typeface="Carlito"/>
              </a:rPr>
              <a:t>Mast</a:t>
            </a:r>
            <a:r>
              <a:rPr sz="1800" b="1" u="heavy" spc="-5" dirty="0">
                <a:solidFill>
                  <a:srgbClr val="FFFFFF"/>
                </a:solidFill>
                <a:uFill>
                  <a:solidFill>
                    <a:srgbClr val="FFFFFF"/>
                  </a:solidFill>
                </a:uFill>
                <a:latin typeface="Carlito"/>
                <a:cs typeface="Carlito"/>
              </a:rPr>
              <a:t> Cells</a:t>
            </a:r>
            <a:r>
              <a:rPr sz="1800" b="1" spc="-5" dirty="0">
                <a:solidFill>
                  <a:srgbClr val="FFFFFF"/>
                </a:solidFill>
                <a:latin typeface="Carlito"/>
                <a:cs typeface="Carlito"/>
              </a:rPr>
              <a:t>:</a:t>
            </a:r>
            <a:endParaRPr sz="1800">
              <a:latin typeface="Carlito"/>
              <a:cs typeface="Carlito"/>
            </a:endParaRPr>
          </a:p>
          <a:p>
            <a:pPr marL="29908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mast </a:t>
            </a:r>
            <a:r>
              <a:rPr sz="1600" spc="-5" dirty="0">
                <a:solidFill>
                  <a:srgbClr val="FFFFFF"/>
                </a:solidFill>
                <a:latin typeface="Carlito"/>
                <a:cs typeface="Carlito"/>
              </a:rPr>
              <a:t>cells </a:t>
            </a:r>
            <a:r>
              <a:rPr sz="1600" spc="-15" dirty="0">
                <a:solidFill>
                  <a:srgbClr val="FFFFFF"/>
                </a:solidFill>
                <a:latin typeface="Carlito"/>
                <a:cs typeface="Carlito"/>
              </a:rPr>
              <a:t>are </a:t>
            </a:r>
            <a:r>
              <a:rPr sz="1600" spc="-5" dirty="0">
                <a:solidFill>
                  <a:srgbClr val="FFFFFF"/>
                </a:solidFill>
                <a:latin typeface="Carlito"/>
                <a:cs typeface="Carlito"/>
              </a:rPr>
              <a:t>also called</a:t>
            </a:r>
            <a:r>
              <a:rPr sz="1600" spc="-10" dirty="0">
                <a:solidFill>
                  <a:srgbClr val="FFFFFF"/>
                </a:solidFill>
                <a:latin typeface="Carlito"/>
                <a:cs typeface="Carlito"/>
              </a:rPr>
              <a:t> </a:t>
            </a:r>
            <a:r>
              <a:rPr sz="1600" b="1" spc="-10" dirty="0">
                <a:solidFill>
                  <a:srgbClr val="FFFFFF"/>
                </a:solidFill>
                <a:latin typeface="Carlito"/>
                <a:cs typeface="Carlito"/>
              </a:rPr>
              <a:t>mastocytes</a:t>
            </a:r>
            <a:endParaRPr sz="1600">
              <a:latin typeface="Carlito"/>
              <a:cs typeface="Carlito"/>
            </a:endParaRPr>
          </a:p>
          <a:p>
            <a:pPr marL="299085" algn="just">
              <a:lnSpc>
                <a:spcPct val="100000"/>
              </a:lnSpc>
            </a:pPr>
            <a:r>
              <a:rPr sz="1600" spc="-5" dirty="0">
                <a:solidFill>
                  <a:srgbClr val="FFFFFF"/>
                </a:solidFill>
                <a:latin typeface="Carlito"/>
                <a:cs typeface="Carlito"/>
              </a:rPr>
              <a:t>and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small </a:t>
            </a:r>
            <a:r>
              <a:rPr sz="1600" spc="-15" dirty="0">
                <a:solidFill>
                  <a:srgbClr val="FFFFFF"/>
                </a:solidFill>
                <a:latin typeface="Carlito"/>
                <a:cs typeface="Carlito"/>
              </a:rPr>
              <a:t>oval </a:t>
            </a:r>
            <a:r>
              <a:rPr sz="1600" spc="-5" dirty="0">
                <a:solidFill>
                  <a:srgbClr val="FFFFFF"/>
                </a:solidFill>
                <a:latin typeface="Carlito"/>
                <a:cs typeface="Carlito"/>
              </a:rPr>
              <a:t>cells in</a:t>
            </a:r>
            <a:r>
              <a:rPr sz="1600" spc="20" dirty="0">
                <a:solidFill>
                  <a:srgbClr val="FFFFFF"/>
                </a:solidFill>
                <a:latin typeface="Carlito"/>
                <a:cs typeface="Carlito"/>
              </a:rPr>
              <a:t> </a:t>
            </a:r>
            <a:r>
              <a:rPr sz="1600" spc="-5" dirty="0">
                <a:solidFill>
                  <a:srgbClr val="FFFFFF"/>
                </a:solidFill>
                <a:latin typeface="Carlito"/>
                <a:cs typeface="Carlito"/>
              </a:rPr>
              <a:t>mammals.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They produce </a:t>
            </a:r>
            <a:r>
              <a:rPr sz="1600" b="1" spc="-5" dirty="0">
                <a:solidFill>
                  <a:srgbClr val="FFFFFF"/>
                </a:solidFill>
                <a:latin typeface="Carlito"/>
                <a:cs typeface="Carlito"/>
              </a:rPr>
              <a:t>heparin and</a:t>
            </a:r>
            <a:r>
              <a:rPr sz="1600" b="1" spc="50" dirty="0">
                <a:solidFill>
                  <a:srgbClr val="FFFFFF"/>
                </a:solidFill>
                <a:latin typeface="Carlito"/>
                <a:cs typeface="Carlito"/>
              </a:rPr>
              <a:t> </a:t>
            </a:r>
            <a:r>
              <a:rPr sz="1600" b="1" spc="-10" dirty="0">
                <a:solidFill>
                  <a:srgbClr val="FFFFFF"/>
                </a:solidFill>
                <a:latin typeface="Carlito"/>
                <a:cs typeface="Carlito"/>
              </a:rPr>
              <a:t>histamine</a:t>
            </a:r>
            <a:r>
              <a:rPr sz="1600" spc="-10" dirty="0">
                <a:solidFill>
                  <a:srgbClr val="FFFFFF"/>
                </a:solidFill>
                <a:latin typeface="Carlito"/>
                <a:cs typeface="Carlito"/>
              </a:rPr>
              <a:t>.</a:t>
            </a:r>
            <a:endParaRPr sz="1600">
              <a:latin typeface="Carlito"/>
              <a:cs typeface="Carlito"/>
            </a:endParaRPr>
          </a:p>
          <a:p>
            <a:pPr marL="299085" marR="273050" indent="-287020" algn="just">
              <a:lnSpc>
                <a:spcPct val="100000"/>
              </a:lnSpc>
              <a:buChar char="-"/>
              <a:tabLst>
                <a:tab pos="299085" algn="l"/>
                <a:tab pos="299720" algn="l"/>
              </a:tabLst>
            </a:pPr>
            <a:r>
              <a:rPr sz="1600" spc="-10" dirty="0">
                <a:solidFill>
                  <a:srgbClr val="FFFFFF"/>
                </a:solidFill>
                <a:latin typeface="Carlito"/>
                <a:cs typeface="Carlito"/>
              </a:rPr>
              <a:t>Heparin </a:t>
            </a:r>
            <a:r>
              <a:rPr sz="1600" b="1" i="1" spc="-10" dirty="0">
                <a:solidFill>
                  <a:srgbClr val="FFFFFF"/>
                </a:solidFill>
                <a:latin typeface="Carlito"/>
                <a:cs typeface="Carlito"/>
              </a:rPr>
              <a:t>prevents </a:t>
            </a:r>
            <a:r>
              <a:rPr sz="1600" b="1" i="1" spc="-5" dirty="0">
                <a:solidFill>
                  <a:srgbClr val="FFFFFF"/>
                </a:solidFill>
                <a:latin typeface="Carlito"/>
                <a:cs typeface="Carlito"/>
              </a:rPr>
              <a:t>blood clotting </a:t>
            </a:r>
            <a:r>
              <a:rPr sz="1600" spc="-5" dirty="0">
                <a:solidFill>
                  <a:srgbClr val="FFFFFF"/>
                </a:solidFill>
                <a:latin typeface="Carlito"/>
                <a:cs typeface="Carlito"/>
              </a:rPr>
              <a:t>in </a:t>
            </a:r>
            <a:r>
              <a:rPr sz="1600" spc="-10" dirty="0">
                <a:solidFill>
                  <a:srgbClr val="FFFFFF"/>
                </a:solidFill>
                <a:latin typeface="Carlito"/>
                <a:cs typeface="Carlito"/>
              </a:rPr>
              <a:t>the  uninjured</a:t>
            </a:r>
            <a:r>
              <a:rPr sz="1600" spc="-5" dirty="0">
                <a:solidFill>
                  <a:srgbClr val="FFFFFF"/>
                </a:solidFill>
                <a:latin typeface="Carlito"/>
                <a:cs typeface="Carlito"/>
              </a:rPr>
              <a:t> </a:t>
            </a:r>
            <a:r>
              <a:rPr sz="1600" spc="-10" dirty="0">
                <a:solidFill>
                  <a:srgbClr val="FFFFFF"/>
                </a:solidFill>
                <a:latin typeface="Carlito"/>
                <a:cs typeface="Carlito"/>
              </a:rPr>
              <a:t>vessels.</a:t>
            </a:r>
            <a:endParaRPr sz="1600">
              <a:latin typeface="Carlito"/>
              <a:cs typeface="Carlito"/>
            </a:endParaRPr>
          </a:p>
          <a:p>
            <a:pPr marL="299085" marR="5080" indent="-287020" algn="just">
              <a:lnSpc>
                <a:spcPct val="100000"/>
              </a:lnSpc>
              <a:buChar char="-"/>
              <a:tabLst>
                <a:tab pos="299085" algn="l"/>
                <a:tab pos="299720" algn="l"/>
              </a:tabLst>
            </a:pPr>
            <a:r>
              <a:rPr sz="1600" spc="-10" dirty="0">
                <a:solidFill>
                  <a:srgbClr val="FFFFFF"/>
                </a:solidFill>
                <a:latin typeface="Carlito"/>
                <a:cs typeface="Carlito"/>
              </a:rPr>
              <a:t>Histamine </a:t>
            </a:r>
            <a:r>
              <a:rPr sz="1600" spc="-5" dirty="0">
                <a:solidFill>
                  <a:srgbClr val="FFFFFF"/>
                </a:solidFill>
                <a:latin typeface="Carlito"/>
                <a:cs typeface="Carlito"/>
              </a:rPr>
              <a:t>is </a:t>
            </a:r>
            <a:r>
              <a:rPr sz="1600" spc="-10" dirty="0">
                <a:solidFill>
                  <a:srgbClr val="FFFFFF"/>
                </a:solidFill>
                <a:latin typeface="Carlito"/>
                <a:cs typeface="Carlito"/>
              </a:rPr>
              <a:t>useful </a:t>
            </a:r>
            <a:r>
              <a:rPr sz="1600" spc="-5" dirty="0">
                <a:solidFill>
                  <a:srgbClr val="FFFFFF"/>
                </a:solidFill>
                <a:latin typeface="Carlito"/>
                <a:cs typeface="Carlito"/>
              </a:rPr>
              <a:t>in </a:t>
            </a:r>
            <a:r>
              <a:rPr sz="1600" b="1" i="1" spc="-5" dirty="0">
                <a:solidFill>
                  <a:srgbClr val="FFFFFF"/>
                </a:solidFill>
                <a:latin typeface="Carlito"/>
                <a:cs typeface="Carlito"/>
              </a:rPr>
              <a:t>dilating blood  </a:t>
            </a:r>
            <a:r>
              <a:rPr sz="1600" b="1" i="1" spc="-10" dirty="0">
                <a:solidFill>
                  <a:srgbClr val="FFFFFF"/>
                </a:solidFill>
                <a:latin typeface="Carlito"/>
                <a:cs typeface="Carlito"/>
              </a:rPr>
              <a:t>vessels</a:t>
            </a:r>
            <a:r>
              <a:rPr sz="1600" spc="-10" dirty="0">
                <a:solidFill>
                  <a:srgbClr val="FFFFFF"/>
                </a:solidFill>
                <a:latin typeface="Carlito"/>
                <a:cs typeface="Carlito"/>
              </a:rPr>
              <a:t>, </a:t>
            </a:r>
            <a:r>
              <a:rPr sz="1600" spc="-5" dirty="0">
                <a:solidFill>
                  <a:srgbClr val="FFFFFF"/>
                </a:solidFill>
                <a:latin typeface="Carlito"/>
                <a:cs typeface="Carlito"/>
              </a:rPr>
              <a:t>an </a:t>
            </a:r>
            <a:r>
              <a:rPr sz="1600" spc="-10" dirty="0">
                <a:solidFill>
                  <a:srgbClr val="FFFFFF"/>
                </a:solidFill>
                <a:latin typeface="Carlito"/>
                <a:cs typeface="Carlito"/>
              </a:rPr>
              <a:t>inflammatory response to  </a:t>
            </a:r>
            <a:r>
              <a:rPr sz="1600" spc="-5" dirty="0">
                <a:solidFill>
                  <a:srgbClr val="FFFFFF"/>
                </a:solidFill>
                <a:latin typeface="Carlito"/>
                <a:cs typeface="Carlito"/>
              </a:rPr>
              <a:t>injury or </a:t>
            </a:r>
            <a:r>
              <a:rPr sz="1600" spc="-10" dirty="0">
                <a:solidFill>
                  <a:srgbClr val="FFFFFF"/>
                </a:solidFill>
                <a:latin typeface="Carlito"/>
                <a:cs typeface="Carlito"/>
              </a:rPr>
              <a:t>infection. Histamine </a:t>
            </a:r>
            <a:r>
              <a:rPr sz="1600" spc="-5" dirty="0">
                <a:solidFill>
                  <a:srgbClr val="FFFFFF"/>
                </a:solidFill>
                <a:latin typeface="Carlito"/>
                <a:cs typeface="Carlito"/>
              </a:rPr>
              <a:t>is also  </a:t>
            </a:r>
            <a:r>
              <a:rPr sz="1600" spc="-10" dirty="0">
                <a:solidFill>
                  <a:srgbClr val="FFFFFF"/>
                </a:solidFill>
                <a:latin typeface="Carlito"/>
                <a:cs typeface="Carlito"/>
              </a:rPr>
              <a:t>involved </a:t>
            </a:r>
            <a:r>
              <a:rPr sz="1600" spc="-5" dirty="0">
                <a:solidFill>
                  <a:srgbClr val="FFFFFF"/>
                </a:solidFill>
                <a:latin typeface="Carlito"/>
                <a:cs typeface="Carlito"/>
              </a:rPr>
              <a:t>in allergic </a:t>
            </a:r>
            <a:r>
              <a:rPr sz="1600" spc="-10" dirty="0">
                <a:solidFill>
                  <a:srgbClr val="FFFFFF"/>
                </a:solidFill>
                <a:latin typeface="Carlito"/>
                <a:cs typeface="Carlito"/>
              </a:rPr>
              <a:t>reactions. </a:t>
            </a:r>
            <a:r>
              <a:rPr sz="1600" spc="-5" dirty="0">
                <a:solidFill>
                  <a:srgbClr val="FFFFFF"/>
                </a:solidFill>
                <a:latin typeface="Carlito"/>
                <a:cs typeface="Carlito"/>
              </a:rPr>
              <a:t>Its </a:t>
            </a:r>
            <a:r>
              <a:rPr sz="1600" spc="-10" dirty="0">
                <a:solidFill>
                  <a:srgbClr val="FFFFFF"/>
                </a:solidFill>
                <a:latin typeface="Carlito"/>
                <a:cs typeface="Carlito"/>
              </a:rPr>
              <a:t>release  </a:t>
            </a:r>
            <a:r>
              <a:rPr sz="1600" spc="-15" dirty="0">
                <a:solidFill>
                  <a:srgbClr val="FFFFFF"/>
                </a:solidFill>
                <a:latin typeface="Carlito"/>
                <a:cs typeface="Carlito"/>
              </a:rPr>
              <a:t>from </a:t>
            </a:r>
            <a:r>
              <a:rPr sz="1600" spc="-5" dirty="0">
                <a:solidFill>
                  <a:srgbClr val="FFFFFF"/>
                </a:solidFill>
                <a:latin typeface="Carlito"/>
                <a:cs typeface="Carlito"/>
              </a:rPr>
              <a:t>the </a:t>
            </a:r>
            <a:r>
              <a:rPr sz="1600" spc="-10" dirty="0">
                <a:solidFill>
                  <a:srgbClr val="FFFFFF"/>
                </a:solidFill>
                <a:latin typeface="Carlito"/>
                <a:cs typeface="Carlito"/>
              </a:rPr>
              <a:t>mast </a:t>
            </a:r>
            <a:r>
              <a:rPr sz="1600" spc="-5" dirty="0">
                <a:solidFill>
                  <a:srgbClr val="FFFFFF"/>
                </a:solidFill>
                <a:latin typeface="Carlito"/>
                <a:cs typeface="Carlito"/>
              </a:rPr>
              <a:t>cells </a:t>
            </a:r>
            <a:r>
              <a:rPr sz="1600" spc="-10" dirty="0">
                <a:solidFill>
                  <a:srgbClr val="FFFFFF"/>
                </a:solidFill>
                <a:latin typeface="Carlito"/>
                <a:cs typeface="Carlito"/>
              </a:rPr>
              <a:t>helps </a:t>
            </a:r>
            <a:r>
              <a:rPr sz="1600" spc="-5" dirty="0">
                <a:solidFill>
                  <a:srgbClr val="FFFFFF"/>
                </a:solidFill>
                <a:latin typeface="Carlito"/>
                <a:cs typeface="Carlito"/>
              </a:rPr>
              <a:t>in </a:t>
            </a:r>
            <a:r>
              <a:rPr sz="1600" spc="-10" dirty="0">
                <a:solidFill>
                  <a:srgbClr val="FFFFFF"/>
                </a:solidFill>
                <a:latin typeface="Carlito"/>
                <a:cs typeface="Carlito"/>
              </a:rPr>
              <a:t>body defence  by attracting </a:t>
            </a:r>
            <a:r>
              <a:rPr sz="1600" spc="-5" dirty="0">
                <a:solidFill>
                  <a:srgbClr val="FFFFFF"/>
                </a:solidFill>
                <a:latin typeface="Carlito"/>
                <a:cs typeface="Carlito"/>
              </a:rPr>
              <a:t>the </a:t>
            </a:r>
            <a:r>
              <a:rPr sz="1600" spc="-10" dirty="0">
                <a:solidFill>
                  <a:srgbClr val="FFFFFF"/>
                </a:solidFill>
                <a:latin typeface="Carlito"/>
                <a:cs typeface="Carlito"/>
              </a:rPr>
              <a:t>phagocytes to </a:t>
            </a:r>
            <a:r>
              <a:rPr sz="1600" spc="-5" dirty="0">
                <a:solidFill>
                  <a:srgbClr val="FFFFFF"/>
                </a:solidFill>
                <a:latin typeface="Carlito"/>
                <a:cs typeface="Carlito"/>
              </a:rPr>
              <a:t>the </a:t>
            </a:r>
            <a:r>
              <a:rPr sz="1600" spc="-10" dirty="0">
                <a:solidFill>
                  <a:srgbClr val="FFFFFF"/>
                </a:solidFill>
                <a:latin typeface="Carlito"/>
                <a:cs typeface="Carlito"/>
              </a:rPr>
              <a:t>site of  </a:t>
            </a:r>
            <a:r>
              <a:rPr sz="1600" spc="-20" dirty="0">
                <a:solidFill>
                  <a:srgbClr val="FFFFFF"/>
                </a:solidFill>
                <a:latin typeface="Carlito"/>
                <a:cs typeface="Carlito"/>
              </a:rPr>
              <a:t>injury.</a:t>
            </a:r>
            <a:endParaRPr sz="1600">
              <a:latin typeface="Carlito"/>
              <a:cs typeface="Carlito"/>
            </a:endParaRPr>
          </a:p>
          <a:p>
            <a:pPr algn="just">
              <a:lnSpc>
                <a:spcPct val="100000"/>
              </a:lnSpc>
              <a:spcBef>
                <a:spcPts val="5"/>
              </a:spcBef>
              <a:buChar char="-"/>
            </a:pPr>
            <a:endParaRPr sz="1750">
              <a:latin typeface="Carlito"/>
              <a:cs typeface="Carlito"/>
            </a:endParaRPr>
          </a:p>
          <a:p>
            <a:pPr marL="117475" algn="just">
              <a:lnSpc>
                <a:spcPct val="100000"/>
              </a:lnSpc>
            </a:pPr>
            <a:r>
              <a:rPr sz="1800" b="1" u="heavy" spc="-5" dirty="0">
                <a:solidFill>
                  <a:srgbClr val="FFFFFF"/>
                </a:solidFill>
                <a:uFill>
                  <a:solidFill>
                    <a:srgbClr val="FFFFFF"/>
                  </a:solidFill>
                </a:uFill>
                <a:latin typeface="Carlito"/>
                <a:cs typeface="Carlito"/>
              </a:rPr>
              <a:t>Adipocytes</a:t>
            </a:r>
            <a:r>
              <a:rPr sz="1800" b="1" spc="-5" dirty="0">
                <a:solidFill>
                  <a:srgbClr val="FFFFFF"/>
                </a:solidFill>
                <a:latin typeface="Carlito"/>
                <a:cs typeface="Carlito"/>
              </a:rPr>
              <a:t>:</a:t>
            </a:r>
            <a:endParaRPr sz="1800">
              <a:latin typeface="Carlito"/>
              <a:cs typeface="Carlito"/>
            </a:endParaRPr>
          </a:p>
          <a:p>
            <a:pPr marL="291465" indent="-279400" algn="just">
              <a:lnSpc>
                <a:spcPct val="100000"/>
              </a:lnSpc>
              <a:buSzPct val="112500"/>
              <a:buChar char="-"/>
              <a:tabLst>
                <a:tab pos="291465" algn="l"/>
                <a:tab pos="292100"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10" dirty="0">
                <a:solidFill>
                  <a:srgbClr val="FFFFFF"/>
                </a:solidFill>
                <a:latin typeface="Carlito"/>
                <a:cs typeface="Carlito"/>
              </a:rPr>
              <a:t>useful </a:t>
            </a:r>
            <a:r>
              <a:rPr sz="1600" spc="-5" dirty="0">
                <a:solidFill>
                  <a:srgbClr val="FFFFFF"/>
                </a:solidFill>
                <a:latin typeface="Carlito"/>
                <a:cs typeface="Carlito"/>
              </a:rPr>
              <a:t>in </a:t>
            </a:r>
            <a:r>
              <a:rPr sz="1600" b="1" i="1" spc="-15" dirty="0">
                <a:solidFill>
                  <a:srgbClr val="FFFFFF"/>
                </a:solidFill>
                <a:latin typeface="Carlito"/>
                <a:cs typeface="Carlito"/>
              </a:rPr>
              <a:t>storage </a:t>
            </a:r>
            <a:r>
              <a:rPr sz="1600" b="1" i="1" spc="-5" dirty="0">
                <a:solidFill>
                  <a:srgbClr val="FFFFFF"/>
                </a:solidFill>
                <a:latin typeface="Carlito"/>
                <a:cs typeface="Carlito"/>
              </a:rPr>
              <a:t>of</a:t>
            </a:r>
            <a:r>
              <a:rPr sz="1600" b="1" i="1" spc="80" dirty="0">
                <a:solidFill>
                  <a:srgbClr val="FFFFFF"/>
                </a:solidFill>
                <a:latin typeface="Carlito"/>
                <a:cs typeface="Carlito"/>
              </a:rPr>
              <a:t> </a:t>
            </a:r>
            <a:r>
              <a:rPr sz="1600" b="1" i="1" spc="-5" dirty="0">
                <a:solidFill>
                  <a:srgbClr val="FFFFFF"/>
                </a:solidFill>
                <a:latin typeface="Carlito"/>
                <a:cs typeface="Carlito"/>
              </a:rPr>
              <a:t>fats</a:t>
            </a:r>
            <a:r>
              <a:rPr sz="1800" spc="-5" dirty="0">
                <a:solidFill>
                  <a:srgbClr val="FFFFFF"/>
                </a:solidFill>
                <a:latin typeface="Carlito"/>
                <a:cs typeface="Carlito"/>
              </a:rPr>
              <a:t>.</a:t>
            </a:r>
            <a:endParaRPr sz="1800">
              <a:latin typeface="Carlito"/>
              <a:cs typeface="Carlito"/>
            </a:endParaRPr>
          </a:p>
        </p:txBody>
      </p:sp>
      <p:sp>
        <p:nvSpPr>
          <p:cNvPr id="8" name="object 8"/>
          <p:cNvSpPr/>
          <p:nvPr/>
        </p:nvSpPr>
        <p:spPr>
          <a:xfrm>
            <a:off x="5410200" y="1524000"/>
            <a:ext cx="3505200" cy="3886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3982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4091534" cy="391795"/>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tissue</a:t>
            </a:r>
            <a:r>
              <a:rPr sz="2400" u="none" spc="-60" dirty="0"/>
              <a:t> </a:t>
            </a:r>
            <a:r>
              <a:rPr sz="2400" u="none" spc="-5" dirty="0"/>
              <a:t>proper</a:t>
            </a:r>
            <a:endParaRPr sz="2400"/>
          </a:p>
        </p:txBody>
      </p:sp>
      <p:sp>
        <p:nvSpPr>
          <p:cNvPr id="4" name="object 4"/>
          <p:cNvSpPr/>
          <p:nvPr/>
        </p:nvSpPr>
        <p:spPr>
          <a:xfrm>
            <a:off x="4758691" y="457454"/>
            <a:ext cx="422909" cy="134620"/>
          </a:xfrm>
          <a:custGeom>
            <a:avLst/>
            <a:gdLst/>
            <a:ahLst/>
            <a:cxnLst/>
            <a:rect l="l" t="t" r="r" b="b"/>
            <a:pathLst>
              <a:path w="422910" h="134620">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334000" y="320751"/>
            <a:ext cx="3428999"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Adipose </a:t>
            </a:r>
            <a:r>
              <a:rPr sz="2200" u="heavy" spc="-10" dirty="0">
                <a:solidFill>
                  <a:srgbClr val="FFFFFF"/>
                </a:solidFill>
                <a:uFill>
                  <a:solidFill>
                    <a:srgbClr val="FFFFFF"/>
                  </a:solidFill>
                </a:uFill>
                <a:latin typeface="Carlito"/>
                <a:cs typeface="Carlito"/>
              </a:rPr>
              <a:t>connective</a:t>
            </a:r>
            <a:r>
              <a:rPr sz="2200" u="heavy" spc="-50"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26136" y="838198"/>
            <a:ext cx="6074664" cy="5910580"/>
          </a:xfrm>
          <a:custGeom>
            <a:avLst/>
            <a:gdLst/>
            <a:ahLst/>
            <a:cxnLst/>
            <a:rect l="l" t="t" r="r" b="b"/>
            <a:pathLst>
              <a:path w="5541645" h="5910580">
                <a:moveTo>
                  <a:pt x="0" y="5910072"/>
                </a:moveTo>
                <a:lnTo>
                  <a:pt x="5541264" y="5910072"/>
                </a:lnTo>
                <a:lnTo>
                  <a:pt x="5541264" y="0"/>
                </a:lnTo>
                <a:lnTo>
                  <a:pt x="0" y="0"/>
                </a:lnTo>
                <a:lnTo>
                  <a:pt x="0" y="5910072"/>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854709"/>
            <a:ext cx="5844134" cy="5791200"/>
          </a:xfrm>
          <a:prstGeom prst="rect">
            <a:avLst/>
          </a:prstGeom>
        </p:spPr>
        <p:txBody>
          <a:bodyPr vert="horz" wrap="square" lIns="0" tIns="13335" rIns="0" bIns="0" rtlCol="0">
            <a:spAutoFit/>
          </a:bodyPr>
          <a:lstStyle/>
          <a:p>
            <a:pPr marL="12700" algn="just">
              <a:lnSpc>
                <a:spcPct val="100000"/>
              </a:lnSpc>
              <a:spcBef>
                <a:spcPts val="105"/>
              </a:spcBef>
            </a:pPr>
            <a:r>
              <a:rPr sz="2000" b="1" u="heavy" spc="-5" dirty="0">
                <a:solidFill>
                  <a:srgbClr val="FFFFFF"/>
                </a:solidFill>
                <a:uFill>
                  <a:solidFill>
                    <a:srgbClr val="FFFFFF"/>
                  </a:solidFill>
                </a:uFill>
                <a:latin typeface="Carlito"/>
                <a:cs typeface="Carlito"/>
              </a:rPr>
              <a:t>Origin:</a:t>
            </a:r>
            <a:endParaRPr sz="2000">
              <a:latin typeface="Carlito"/>
              <a:cs typeface="Carlito"/>
            </a:endParaRPr>
          </a:p>
          <a:p>
            <a:pPr marL="299085" marR="5080" indent="-287020" algn="just">
              <a:lnSpc>
                <a:spcPct val="100000"/>
              </a:lnSpc>
              <a:spcBef>
                <a:spcPts val="25"/>
              </a:spcBef>
              <a:buChar char="-"/>
              <a:tabLst>
                <a:tab pos="299085" algn="l"/>
                <a:tab pos="299720" algn="l"/>
              </a:tabLst>
            </a:pPr>
            <a:r>
              <a:rPr sz="1600" spc="-5" dirty="0">
                <a:solidFill>
                  <a:srgbClr val="FFFFFF"/>
                </a:solidFill>
                <a:latin typeface="Carlito"/>
                <a:cs typeface="Carlito"/>
              </a:rPr>
              <a:t>The adipose tissue is </a:t>
            </a:r>
            <a:r>
              <a:rPr sz="1600" spc="-15" dirty="0">
                <a:solidFill>
                  <a:srgbClr val="FFFFFF"/>
                </a:solidFill>
                <a:latin typeface="Carlito"/>
                <a:cs typeface="Carlito"/>
              </a:rPr>
              <a:t>found </a:t>
            </a:r>
            <a:r>
              <a:rPr sz="1600" spc="-5" dirty="0">
                <a:solidFill>
                  <a:srgbClr val="FFFFFF"/>
                </a:solidFill>
                <a:latin typeface="Carlito"/>
                <a:cs typeface="Carlito"/>
              </a:rPr>
              <a:t>in the </a:t>
            </a:r>
            <a:r>
              <a:rPr sz="1600" b="1" spc="-10" dirty="0">
                <a:solidFill>
                  <a:srgbClr val="FFFFFF"/>
                </a:solidFill>
                <a:latin typeface="Carlito"/>
                <a:cs typeface="Carlito"/>
              </a:rPr>
              <a:t>subcutaneous </a:t>
            </a:r>
            <a:r>
              <a:rPr sz="1600" spc="-5" dirty="0">
                <a:solidFill>
                  <a:srgbClr val="FFFFFF"/>
                </a:solidFill>
                <a:latin typeface="Carlito"/>
                <a:cs typeface="Carlito"/>
              </a:rPr>
              <a:t>tissue  </a:t>
            </a:r>
            <a:r>
              <a:rPr sz="1600" spc="-10" dirty="0">
                <a:solidFill>
                  <a:srgbClr val="FFFFFF"/>
                </a:solidFill>
                <a:latin typeface="Carlito"/>
                <a:cs typeface="Carlito"/>
              </a:rPr>
              <a:t>(under </a:t>
            </a:r>
            <a:r>
              <a:rPr sz="1600" spc="-5" dirty="0">
                <a:solidFill>
                  <a:srgbClr val="FFFFFF"/>
                </a:solidFill>
                <a:latin typeface="Carlito"/>
                <a:cs typeface="Carlito"/>
              </a:rPr>
              <a:t>the </a:t>
            </a:r>
            <a:r>
              <a:rPr sz="1600" spc="-10" dirty="0">
                <a:solidFill>
                  <a:srgbClr val="FFFFFF"/>
                </a:solidFill>
                <a:latin typeface="Carlito"/>
                <a:cs typeface="Carlito"/>
              </a:rPr>
              <a:t>skin), </a:t>
            </a:r>
            <a:r>
              <a:rPr sz="1600" spc="-5" dirty="0">
                <a:solidFill>
                  <a:srgbClr val="FFFFFF"/>
                </a:solidFill>
                <a:latin typeface="Carlito"/>
                <a:cs typeface="Carlito"/>
              </a:rPr>
              <a:t>in the </a:t>
            </a:r>
            <a:r>
              <a:rPr sz="1600" spc="-10" dirty="0">
                <a:solidFill>
                  <a:srgbClr val="FFFFFF"/>
                </a:solidFill>
                <a:latin typeface="Carlito"/>
                <a:cs typeface="Carlito"/>
              </a:rPr>
              <a:t>covering </a:t>
            </a:r>
            <a:r>
              <a:rPr sz="1600" spc="-5" dirty="0">
                <a:solidFill>
                  <a:srgbClr val="FFFFFF"/>
                </a:solidFill>
                <a:latin typeface="Carlito"/>
                <a:cs typeface="Carlito"/>
              </a:rPr>
              <a:t>of the </a:t>
            </a:r>
            <a:r>
              <a:rPr sz="1600" spc="-10" dirty="0">
                <a:solidFill>
                  <a:srgbClr val="FFFFFF"/>
                </a:solidFill>
                <a:latin typeface="Carlito"/>
                <a:cs typeface="Carlito"/>
              </a:rPr>
              <a:t>heart </a:t>
            </a:r>
            <a:r>
              <a:rPr sz="1600" spc="-5" dirty="0">
                <a:solidFill>
                  <a:srgbClr val="FFFFFF"/>
                </a:solidFill>
                <a:latin typeface="Carlito"/>
                <a:cs typeface="Carlito"/>
              </a:rPr>
              <a:t>and </a:t>
            </a:r>
            <a:r>
              <a:rPr sz="1600" spc="-10" dirty="0">
                <a:solidFill>
                  <a:srgbClr val="FFFFFF"/>
                </a:solidFill>
                <a:latin typeface="Carlito"/>
                <a:cs typeface="Carlito"/>
              </a:rPr>
              <a:t>around </a:t>
            </a:r>
            <a:r>
              <a:rPr sz="1600" spc="-5" dirty="0">
                <a:solidFill>
                  <a:srgbClr val="FFFFFF"/>
                </a:solidFill>
                <a:latin typeface="Carlito"/>
                <a:cs typeface="Carlito"/>
              </a:rPr>
              <a:t>the  blood </a:t>
            </a:r>
            <a:r>
              <a:rPr sz="1600" spc="-10" dirty="0">
                <a:solidFill>
                  <a:srgbClr val="FFFFFF"/>
                </a:solidFill>
                <a:latin typeface="Carlito"/>
                <a:cs typeface="Carlito"/>
              </a:rPr>
              <a:t>vessels </a:t>
            </a:r>
            <a:r>
              <a:rPr sz="1600" spc="-5" dirty="0">
                <a:solidFill>
                  <a:srgbClr val="FFFFFF"/>
                </a:solidFill>
                <a:latin typeface="Carlito"/>
                <a:cs typeface="Carlito"/>
              </a:rPr>
              <a:t>and</a:t>
            </a:r>
            <a:r>
              <a:rPr sz="1600" spc="5" dirty="0">
                <a:solidFill>
                  <a:srgbClr val="FFFFFF"/>
                </a:solidFill>
                <a:latin typeface="Carlito"/>
                <a:cs typeface="Carlito"/>
              </a:rPr>
              <a:t> </a:t>
            </a:r>
            <a:r>
              <a:rPr sz="1600" spc="-10" dirty="0">
                <a:solidFill>
                  <a:srgbClr val="FFFFFF"/>
                </a:solidFill>
                <a:latin typeface="Carlito"/>
                <a:cs typeface="Carlito"/>
              </a:rPr>
              <a:t>kidneys.</a:t>
            </a:r>
            <a:endParaRPr sz="1600">
              <a:latin typeface="Carlito"/>
              <a:cs typeface="Carlito"/>
            </a:endParaRPr>
          </a:p>
          <a:p>
            <a:pPr marL="299085" indent="-287020" algn="just">
              <a:lnSpc>
                <a:spcPct val="100000"/>
              </a:lnSpc>
              <a:buChar char="-"/>
              <a:tabLst>
                <a:tab pos="299085" algn="l"/>
                <a:tab pos="299720" algn="l"/>
              </a:tabLst>
            </a:pPr>
            <a:r>
              <a:rPr sz="1600" dirty="0">
                <a:solidFill>
                  <a:srgbClr val="FFFFFF"/>
                </a:solidFill>
                <a:latin typeface="Carlito"/>
                <a:cs typeface="Carlito"/>
              </a:rPr>
              <a:t>It </a:t>
            </a:r>
            <a:r>
              <a:rPr sz="1600" spc="-5" dirty="0">
                <a:solidFill>
                  <a:srgbClr val="FFFFFF"/>
                </a:solidFill>
                <a:latin typeface="Carlito"/>
                <a:cs typeface="Carlito"/>
              </a:rPr>
              <a:t>also </a:t>
            </a:r>
            <a:r>
              <a:rPr sz="1600" spc="-15" dirty="0">
                <a:solidFill>
                  <a:srgbClr val="FFFFFF"/>
                </a:solidFill>
                <a:latin typeface="Carlito"/>
                <a:cs typeface="Carlito"/>
              </a:rPr>
              <a:t>forms </a:t>
            </a:r>
            <a:r>
              <a:rPr sz="1600" spc="-5" dirty="0">
                <a:solidFill>
                  <a:srgbClr val="FFFFFF"/>
                </a:solidFill>
                <a:latin typeface="Carlito"/>
                <a:cs typeface="Carlito"/>
              </a:rPr>
              <a:t>the </a:t>
            </a:r>
            <a:r>
              <a:rPr sz="1600" b="1" spc="-5" dirty="0">
                <a:solidFill>
                  <a:srgbClr val="FFFFFF"/>
                </a:solidFill>
                <a:latin typeface="Carlito"/>
                <a:cs typeface="Carlito"/>
              </a:rPr>
              <a:t>yellow bone</a:t>
            </a:r>
            <a:r>
              <a:rPr sz="1600" b="1" spc="15" dirty="0">
                <a:solidFill>
                  <a:srgbClr val="FFFFFF"/>
                </a:solidFill>
                <a:latin typeface="Carlito"/>
                <a:cs typeface="Carlito"/>
              </a:rPr>
              <a:t> </a:t>
            </a:r>
            <a:r>
              <a:rPr sz="1600" b="1" spc="-10" dirty="0">
                <a:solidFill>
                  <a:srgbClr val="FFFFFF"/>
                </a:solidFill>
                <a:latin typeface="Carlito"/>
                <a:cs typeface="Carlito"/>
              </a:rPr>
              <a:t>marrow</a:t>
            </a:r>
            <a:r>
              <a:rPr sz="1600" spc="-10" dirty="0">
                <a:solidFill>
                  <a:srgbClr val="FFFFFF"/>
                </a:solidFill>
                <a:latin typeface="Carlito"/>
                <a:cs typeface="Carlito"/>
              </a:rPr>
              <a:t>.</a:t>
            </a:r>
            <a:endParaRPr sz="1600">
              <a:latin typeface="Carlito"/>
              <a:cs typeface="Carlito"/>
            </a:endParaRPr>
          </a:p>
          <a:p>
            <a:pPr algn="just">
              <a:lnSpc>
                <a:spcPct val="100000"/>
              </a:lnSpc>
              <a:spcBef>
                <a:spcPts val="5"/>
              </a:spcBef>
              <a:buClr>
                <a:srgbClr val="FFFFFF"/>
              </a:buClr>
              <a:buFont typeface="Carlito"/>
              <a:buChar char="-"/>
            </a:pPr>
            <a:endParaRPr sz="17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Functions:</a:t>
            </a:r>
            <a:endParaRPr sz="1800">
              <a:latin typeface="Carlito"/>
              <a:cs typeface="Carlito"/>
            </a:endParaRPr>
          </a:p>
          <a:p>
            <a:pPr marL="29908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Adipose tissue is </a:t>
            </a:r>
            <a:r>
              <a:rPr sz="1600" spc="-10" dirty="0">
                <a:solidFill>
                  <a:srgbClr val="FFFFFF"/>
                </a:solidFill>
                <a:latin typeface="Carlito"/>
                <a:cs typeface="Carlito"/>
              </a:rPr>
              <a:t>primarily </a:t>
            </a:r>
            <a:r>
              <a:rPr sz="1600" spc="-5" dirty="0">
                <a:solidFill>
                  <a:srgbClr val="FFFFFF"/>
                </a:solidFill>
                <a:latin typeface="Carlito"/>
                <a:cs typeface="Carlito"/>
              </a:rPr>
              <a:t>a </a:t>
            </a:r>
            <a:r>
              <a:rPr sz="1600" b="1" spc="-10" dirty="0">
                <a:solidFill>
                  <a:srgbClr val="FFFFFF"/>
                </a:solidFill>
                <a:latin typeface="Carlito"/>
                <a:cs typeface="Carlito"/>
              </a:rPr>
              <a:t>food</a:t>
            </a:r>
            <a:r>
              <a:rPr sz="1600" b="1" spc="35" dirty="0">
                <a:solidFill>
                  <a:srgbClr val="FFFFFF"/>
                </a:solidFill>
                <a:latin typeface="Carlito"/>
                <a:cs typeface="Carlito"/>
              </a:rPr>
              <a:t> </a:t>
            </a:r>
            <a:r>
              <a:rPr sz="1600" b="1" spc="-10" dirty="0">
                <a:solidFill>
                  <a:srgbClr val="FFFFFF"/>
                </a:solidFill>
                <a:latin typeface="Carlito"/>
                <a:cs typeface="Carlito"/>
              </a:rPr>
              <a:t>reserve</a:t>
            </a:r>
            <a:r>
              <a:rPr sz="1600" spc="-10" dirty="0">
                <a:solidFill>
                  <a:srgbClr val="FFFFFF"/>
                </a:solidFill>
                <a:latin typeface="Carlito"/>
                <a:cs typeface="Carlito"/>
              </a:rPr>
              <a:t>.</a:t>
            </a:r>
            <a:endParaRPr sz="1600">
              <a:latin typeface="Carlito"/>
              <a:cs typeface="Carlito"/>
            </a:endParaRPr>
          </a:p>
          <a:p>
            <a:pPr marL="299085" marR="279400" indent="-287020" algn="just">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subcutaneous </a:t>
            </a:r>
            <a:r>
              <a:rPr sz="1600" spc="-20" dirty="0">
                <a:solidFill>
                  <a:srgbClr val="FFFFFF"/>
                </a:solidFill>
                <a:latin typeface="Carlito"/>
                <a:cs typeface="Carlito"/>
              </a:rPr>
              <a:t>fat </a:t>
            </a:r>
            <a:r>
              <a:rPr sz="1600" spc="-15" dirty="0">
                <a:solidFill>
                  <a:srgbClr val="FFFFFF"/>
                </a:solidFill>
                <a:latin typeface="Carlito"/>
                <a:cs typeface="Carlito"/>
              </a:rPr>
              <a:t>prevents </a:t>
            </a:r>
            <a:r>
              <a:rPr sz="1600" spc="-10" dirty="0">
                <a:solidFill>
                  <a:srgbClr val="FFFFFF"/>
                </a:solidFill>
                <a:latin typeface="Carlito"/>
                <a:cs typeface="Carlito"/>
              </a:rPr>
              <a:t>heat </a:t>
            </a:r>
            <a:r>
              <a:rPr sz="1600" spc="-5" dirty="0">
                <a:solidFill>
                  <a:srgbClr val="FFFFFF"/>
                </a:solidFill>
                <a:latin typeface="Carlito"/>
                <a:cs typeface="Carlito"/>
              </a:rPr>
              <a:t>loss </a:t>
            </a:r>
            <a:r>
              <a:rPr sz="1600" spc="-15" dirty="0">
                <a:solidFill>
                  <a:srgbClr val="FFFFFF"/>
                </a:solidFill>
                <a:latin typeface="Carlito"/>
                <a:cs typeface="Carlito"/>
              </a:rPr>
              <a:t>from </a:t>
            </a:r>
            <a:r>
              <a:rPr sz="1600" spc="-5" dirty="0">
                <a:solidFill>
                  <a:srgbClr val="FFFFFF"/>
                </a:solidFill>
                <a:latin typeface="Carlito"/>
                <a:cs typeface="Carlito"/>
              </a:rPr>
              <a:t>the </a:t>
            </a:r>
            <a:r>
              <a:rPr sz="1600" spc="-30" dirty="0">
                <a:solidFill>
                  <a:srgbClr val="FFFFFF"/>
                </a:solidFill>
                <a:latin typeface="Carlito"/>
                <a:cs typeface="Carlito"/>
              </a:rPr>
              <a:t>body,  </a:t>
            </a:r>
            <a:r>
              <a:rPr sz="1600" spc="-5" dirty="0">
                <a:solidFill>
                  <a:srgbClr val="FFFFFF"/>
                </a:solidFill>
                <a:latin typeface="Carlito"/>
                <a:cs typeface="Carlito"/>
              </a:rPr>
              <a:t>particularly in polar animals and also </a:t>
            </a:r>
            <a:r>
              <a:rPr sz="1600" spc="-10" dirty="0">
                <a:solidFill>
                  <a:srgbClr val="FFFFFF"/>
                </a:solidFill>
                <a:latin typeface="Carlito"/>
                <a:cs typeface="Carlito"/>
              </a:rPr>
              <a:t>rounds off </a:t>
            </a:r>
            <a:r>
              <a:rPr sz="1600" spc="-5" dirty="0">
                <a:solidFill>
                  <a:srgbClr val="FFFFFF"/>
                </a:solidFill>
                <a:latin typeface="Carlito"/>
                <a:cs typeface="Carlito"/>
              </a:rPr>
              <a:t>the </a:t>
            </a:r>
            <a:r>
              <a:rPr sz="1600" spc="-10" dirty="0">
                <a:solidFill>
                  <a:srgbClr val="FFFFFF"/>
                </a:solidFill>
                <a:latin typeface="Carlito"/>
                <a:cs typeface="Carlito"/>
              </a:rPr>
              <a:t>body  contour</a:t>
            </a:r>
            <a:r>
              <a:rPr sz="1600" spc="10" dirty="0">
                <a:solidFill>
                  <a:srgbClr val="FFFFFF"/>
                </a:solidFill>
                <a:latin typeface="Carlito"/>
                <a:cs typeface="Carlito"/>
              </a:rPr>
              <a:t> </a:t>
            </a:r>
            <a:r>
              <a:rPr sz="1600" spc="-10" dirty="0">
                <a:solidFill>
                  <a:srgbClr val="FFFFFF"/>
                </a:solidFill>
                <a:latin typeface="Carlito"/>
                <a:cs typeface="Carlito"/>
              </a:rPr>
              <a:t>(shape).</a:t>
            </a:r>
            <a:endParaRPr sz="1600">
              <a:latin typeface="Carlito"/>
              <a:cs typeface="Carlito"/>
            </a:endParaRPr>
          </a:p>
          <a:p>
            <a:pPr marL="299085" marR="140335" indent="-287020" algn="just">
              <a:lnSpc>
                <a:spcPct val="100000"/>
              </a:lnSpc>
              <a:spcBef>
                <a:spcPts val="5"/>
              </a:spcBef>
              <a:buChar char="-"/>
              <a:tabLst>
                <a:tab pos="299085" algn="l"/>
                <a:tab pos="299720" algn="l"/>
              </a:tabLst>
            </a:pPr>
            <a:r>
              <a:rPr sz="1600" dirty="0">
                <a:solidFill>
                  <a:srgbClr val="FFFFFF"/>
                </a:solidFill>
                <a:latin typeface="Carlito"/>
                <a:cs typeface="Carlito"/>
              </a:rPr>
              <a:t>It </a:t>
            </a:r>
            <a:r>
              <a:rPr sz="1600" spc="-15" dirty="0">
                <a:solidFill>
                  <a:srgbClr val="FFFFFF"/>
                </a:solidFill>
                <a:latin typeface="Carlito"/>
                <a:cs typeface="Carlito"/>
              </a:rPr>
              <a:t>forms </a:t>
            </a:r>
            <a:r>
              <a:rPr sz="1600" spc="-5" dirty="0">
                <a:solidFill>
                  <a:srgbClr val="FFFFFF"/>
                </a:solidFill>
                <a:latin typeface="Carlito"/>
                <a:cs typeface="Carlito"/>
              </a:rPr>
              <a:t>a shock </a:t>
            </a:r>
            <a:r>
              <a:rPr sz="1600" spc="-10" dirty="0">
                <a:solidFill>
                  <a:srgbClr val="FFFFFF"/>
                </a:solidFill>
                <a:latin typeface="Carlito"/>
                <a:cs typeface="Carlito"/>
              </a:rPr>
              <a:t>absorbing </a:t>
            </a:r>
            <a:r>
              <a:rPr sz="1600" spc="-5" dirty="0">
                <a:solidFill>
                  <a:srgbClr val="FFFFFF"/>
                </a:solidFill>
                <a:latin typeface="Carlito"/>
                <a:cs typeface="Carlito"/>
              </a:rPr>
              <a:t>cushion </a:t>
            </a:r>
            <a:r>
              <a:rPr sz="1600" spc="-10" dirty="0">
                <a:solidFill>
                  <a:srgbClr val="FFFFFF"/>
                </a:solidFill>
                <a:latin typeface="Carlito"/>
                <a:cs typeface="Carlito"/>
              </a:rPr>
              <a:t>around </a:t>
            </a:r>
            <a:r>
              <a:rPr sz="1600" spc="-5" dirty="0">
                <a:solidFill>
                  <a:srgbClr val="FFFFFF"/>
                </a:solidFill>
                <a:latin typeface="Carlito"/>
                <a:cs typeface="Carlito"/>
              </a:rPr>
              <a:t>the </a:t>
            </a:r>
            <a:r>
              <a:rPr sz="1600" spc="-10" dirty="0">
                <a:solidFill>
                  <a:srgbClr val="FFFFFF"/>
                </a:solidFill>
                <a:latin typeface="Carlito"/>
                <a:cs typeface="Carlito"/>
              </a:rPr>
              <a:t>kidneys </a:t>
            </a:r>
            <a:r>
              <a:rPr sz="1600" spc="-5" dirty="0">
                <a:solidFill>
                  <a:srgbClr val="FFFFFF"/>
                </a:solidFill>
                <a:latin typeface="Carlito"/>
                <a:cs typeface="Carlito"/>
              </a:rPr>
              <a:t>and  the</a:t>
            </a:r>
            <a:r>
              <a:rPr sz="1600" spc="-10" dirty="0">
                <a:solidFill>
                  <a:srgbClr val="FFFFFF"/>
                </a:solidFill>
                <a:latin typeface="Carlito"/>
                <a:cs typeface="Carlito"/>
              </a:rPr>
              <a:t> eyeballs.</a:t>
            </a:r>
            <a:endParaRPr sz="1600">
              <a:latin typeface="Carlito"/>
              <a:cs typeface="Carlito"/>
            </a:endParaRPr>
          </a:p>
          <a:p>
            <a:pPr marL="299085" indent="-287020" algn="just">
              <a:lnSpc>
                <a:spcPct val="100000"/>
              </a:lnSpc>
              <a:buChar char="-"/>
              <a:tabLst>
                <a:tab pos="299085" algn="l"/>
                <a:tab pos="299720" algn="l"/>
              </a:tabLst>
            </a:pPr>
            <a:r>
              <a:rPr sz="1600" dirty="0">
                <a:solidFill>
                  <a:srgbClr val="FFFFFF"/>
                </a:solidFill>
                <a:latin typeface="Carlito"/>
                <a:cs typeface="Carlito"/>
              </a:rPr>
              <a:t>It </a:t>
            </a:r>
            <a:r>
              <a:rPr sz="1600" spc="-5" dirty="0">
                <a:solidFill>
                  <a:srgbClr val="FFFFFF"/>
                </a:solidFill>
                <a:latin typeface="Carlito"/>
                <a:cs typeface="Carlito"/>
              </a:rPr>
              <a:t>also </a:t>
            </a:r>
            <a:r>
              <a:rPr sz="1600" spc="-10" dirty="0">
                <a:solidFill>
                  <a:srgbClr val="FFFFFF"/>
                </a:solidFill>
                <a:latin typeface="Carlito"/>
                <a:cs typeface="Carlito"/>
              </a:rPr>
              <a:t>produces </a:t>
            </a:r>
            <a:r>
              <a:rPr sz="1600" spc="-5" dirty="0">
                <a:solidFill>
                  <a:srgbClr val="FFFFFF"/>
                </a:solidFill>
                <a:latin typeface="Carlito"/>
                <a:cs typeface="Carlito"/>
              </a:rPr>
              <a:t>the blood</a:t>
            </a:r>
            <a:r>
              <a:rPr sz="1600" spc="15" dirty="0">
                <a:solidFill>
                  <a:srgbClr val="FFFFFF"/>
                </a:solidFill>
                <a:latin typeface="Carlito"/>
                <a:cs typeface="Carlito"/>
              </a:rPr>
              <a:t> </a:t>
            </a:r>
            <a:r>
              <a:rPr sz="1600" spc="-10" dirty="0">
                <a:solidFill>
                  <a:srgbClr val="FFFFFF"/>
                </a:solidFill>
                <a:latin typeface="Carlito"/>
                <a:cs typeface="Carlito"/>
              </a:rPr>
              <a:t>corpuscles.</a:t>
            </a:r>
            <a:endParaRPr sz="1600">
              <a:latin typeface="Carlito"/>
              <a:cs typeface="Carlito"/>
            </a:endParaRPr>
          </a:p>
          <a:p>
            <a:pPr algn="just">
              <a:lnSpc>
                <a:spcPct val="100000"/>
              </a:lnSpc>
              <a:spcBef>
                <a:spcPts val="5"/>
              </a:spcBef>
              <a:buClr>
                <a:srgbClr val="FFFFFF"/>
              </a:buClr>
              <a:buFont typeface="Carlito"/>
              <a:buChar char="-"/>
            </a:pPr>
            <a:endParaRPr sz="15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Structure</a:t>
            </a:r>
            <a:r>
              <a:rPr sz="1600" b="1" spc="-5" dirty="0">
                <a:solidFill>
                  <a:srgbClr val="FFFFFF"/>
                </a:solidFill>
                <a:latin typeface="Carlito"/>
                <a:cs typeface="Carlito"/>
              </a:rPr>
              <a:t>:</a:t>
            </a:r>
            <a:endParaRPr sz="1600">
              <a:latin typeface="Carlito"/>
              <a:cs typeface="Carlito"/>
            </a:endParaRPr>
          </a:p>
          <a:p>
            <a:pPr marL="29908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Adipose tissue is </a:t>
            </a:r>
            <a:r>
              <a:rPr sz="1600" spc="-15" dirty="0">
                <a:solidFill>
                  <a:srgbClr val="FFFFFF"/>
                </a:solidFill>
                <a:latin typeface="Carlito"/>
                <a:cs typeface="Carlito"/>
              </a:rPr>
              <a:t>found </a:t>
            </a:r>
            <a:r>
              <a:rPr sz="1600" spc="-5" dirty="0">
                <a:solidFill>
                  <a:srgbClr val="FFFFFF"/>
                </a:solidFill>
                <a:latin typeface="Carlito"/>
                <a:cs typeface="Carlito"/>
              </a:rPr>
              <a:t>in association with the</a:t>
            </a:r>
            <a:r>
              <a:rPr sz="1600" spc="20" dirty="0">
                <a:solidFill>
                  <a:srgbClr val="FFFFFF"/>
                </a:solidFill>
                <a:latin typeface="Carlito"/>
                <a:cs typeface="Carlito"/>
              </a:rPr>
              <a:t> </a:t>
            </a:r>
            <a:r>
              <a:rPr sz="1600" spc="-10" dirty="0">
                <a:solidFill>
                  <a:srgbClr val="FFFFFF"/>
                </a:solidFill>
                <a:latin typeface="Carlito"/>
                <a:cs typeface="Carlito"/>
              </a:rPr>
              <a:t>areolar</a:t>
            </a:r>
            <a:endParaRPr sz="1600">
              <a:latin typeface="Carlito"/>
              <a:cs typeface="Carlito"/>
            </a:endParaRPr>
          </a:p>
          <a:p>
            <a:pPr marL="299085" algn="just">
              <a:lnSpc>
                <a:spcPct val="100000"/>
              </a:lnSpc>
            </a:pPr>
            <a:r>
              <a:rPr sz="1600" spc="-10" dirty="0">
                <a:solidFill>
                  <a:srgbClr val="FFFFFF"/>
                </a:solidFill>
                <a:latin typeface="Carlito"/>
                <a:cs typeface="Carlito"/>
              </a:rPr>
              <a:t>connective</a:t>
            </a:r>
            <a:r>
              <a:rPr sz="1600" dirty="0">
                <a:solidFill>
                  <a:srgbClr val="FFFFFF"/>
                </a:solidFill>
                <a:latin typeface="Carlito"/>
                <a:cs typeface="Carlito"/>
              </a:rPr>
              <a:t> </a:t>
            </a:r>
            <a:r>
              <a:rPr sz="1600" spc="-5" dirty="0">
                <a:solidFill>
                  <a:srgbClr val="FFFFFF"/>
                </a:solidFill>
                <a:latin typeface="Carlito"/>
                <a:cs typeface="Carlito"/>
              </a:rPr>
              <a:t>tissue.</a:t>
            </a:r>
            <a:endParaRPr sz="1600">
              <a:latin typeface="Carlito"/>
              <a:cs typeface="Carlito"/>
            </a:endParaRPr>
          </a:p>
          <a:p>
            <a:pPr marL="299085" marR="13970" indent="-287020" algn="just">
              <a:lnSpc>
                <a:spcPct val="100000"/>
              </a:lnSpc>
              <a:spcBef>
                <a:spcPts val="5"/>
              </a:spcBef>
              <a:buChar char="-"/>
              <a:tabLst>
                <a:tab pos="299085" algn="l"/>
                <a:tab pos="299720" algn="l"/>
              </a:tabLst>
            </a:pPr>
            <a:r>
              <a:rPr sz="1600" spc="-5" dirty="0">
                <a:solidFill>
                  <a:srgbClr val="FFFFFF"/>
                </a:solidFill>
                <a:latin typeface="Carlito"/>
                <a:cs typeface="Carlito"/>
              </a:rPr>
              <a:t>It is modified </a:t>
            </a:r>
            <a:r>
              <a:rPr sz="1600" spc="-10" dirty="0">
                <a:solidFill>
                  <a:srgbClr val="FFFFFF"/>
                </a:solidFill>
                <a:latin typeface="Carlito"/>
                <a:cs typeface="Carlito"/>
              </a:rPr>
              <a:t>areolar </a:t>
            </a:r>
            <a:r>
              <a:rPr sz="1600" spc="-5" dirty="0">
                <a:solidFill>
                  <a:srgbClr val="FFFFFF"/>
                </a:solidFill>
                <a:latin typeface="Carlito"/>
                <a:cs typeface="Carlito"/>
              </a:rPr>
              <a:t>tissue </a:t>
            </a:r>
            <a:r>
              <a:rPr sz="1600" spc="-10" dirty="0">
                <a:solidFill>
                  <a:srgbClr val="FFFFFF"/>
                </a:solidFill>
                <a:latin typeface="Carlito"/>
                <a:cs typeface="Carlito"/>
              </a:rPr>
              <a:t>consisting </a:t>
            </a:r>
            <a:r>
              <a:rPr sz="1600" spc="-5" dirty="0">
                <a:solidFill>
                  <a:srgbClr val="FFFFFF"/>
                </a:solidFill>
                <a:latin typeface="Carlito"/>
                <a:cs typeface="Carlito"/>
              </a:rPr>
              <a:t>of a </a:t>
            </a:r>
            <a:r>
              <a:rPr sz="1600" spc="-10" dirty="0">
                <a:solidFill>
                  <a:srgbClr val="FFFFFF"/>
                </a:solidFill>
                <a:latin typeface="Carlito"/>
                <a:cs typeface="Carlito"/>
              </a:rPr>
              <a:t>large number of  </a:t>
            </a:r>
            <a:r>
              <a:rPr sz="1600" b="1" spc="-5" dirty="0">
                <a:solidFill>
                  <a:srgbClr val="FFFFFF"/>
                </a:solidFill>
                <a:latin typeface="Carlito"/>
                <a:cs typeface="Carlito"/>
              </a:rPr>
              <a:t>adipocytes </a:t>
            </a:r>
            <a:r>
              <a:rPr sz="1600" spc="-5" dirty="0">
                <a:solidFill>
                  <a:srgbClr val="FFFFFF"/>
                </a:solidFill>
                <a:latin typeface="Carlito"/>
                <a:cs typeface="Carlito"/>
              </a:rPr>
              <a:t>i.e. cells specialised </a:t>
            </a:r>
            <a:r>
              <a:rPr sz="1600" spc="-15" dirty="0">
                <a:solidFill>
                  <a:srgbClr val="FFFFFF"/>
                </a:solidFill>
                <a:latin typeface="Carlito"/>
                <a:cs typeface="Carlito"/>
              </a:rPr>
              <a:t>for </a:t>
            </a:r>
            <a:r>
              <a:rPr sz="1600" spc="-20" dirty="0">
                <a:solidFill>
                  <a:srgbClr val="FFFFFF"/>
                </a:solidFill>
                <a:latin typeface="Carlito"/>
                <a:cs typeface="Carlito"/>
              </a:rPr>
              <a:t>fat </a:t>
            </a:r>
            <a:r>
              <a:rPr sz="1600" spc="-15" dirty="0">
                <a:solidFill>
                  <a:srgbClr val="FFFFFF"/>
                </a:solidFill>
                <a:latin typeface="Carlito"/>
                <a:cs typeface="Carlito"/>
              </a:rPr>
              <a:t>storage. </a:t>
            </a:r>
            <a:r>
              <a:rPr sz="1600" spc="-5" dirty="0">
                <a:solidFill>
                  <a:srgbClr val="FFFFFF"/>
                </a:solidFill>
                <a:latin typeface="Carlito"/>
                <a:cs typeface="Carlito"/>
              </a:rPr>
              <a:t>A </a:t>
            </a:r>
            <a:r>
              <a:rPr sz="1600" spc="-20" dirty="0">
                <a:solidFill>
                  <a:srgbClr val="FFFFFF"/>
                </a:solidFill>
                <a:latin typeface="Carlito"/>
                <a:cs typeface="Carlito"/>
              </a:rPr>
              <a:t>fat </a:t>
            </a:r>
            <a:r>
              <a:rPr sz="1600" spc="-5" dirty="0">
                <a:solidFill>
                  <a:srgbClr val="FFFFFF"/>
                </a:solidFill>
                <a:latin typeface="Carlito"/>
                <a:cs typeface="Carlito"/>
              </a:rPr>
              <a:t>cell </a:t>
            </a:r>
            <a:r>
              <a:rPr sz="1600" spc="-15" dirty="0">
                <a:solidFill>
                  <a:srgbClr val="FFFFFF"/>
                </a:solidFill>
                <a:latin typeface="Carlito"/>
                <a:cs typeface="Carlito"/>
              </a:rPr>
              <a:t>first  </a:t>
            </a:r>
            <a:r>
              <a:rPr sz="1600" spc="-10" dirty="0">
                <a:solidFill>
                  <a:srgbClr val="FFFFFF"/>
                </a:solidFill>
                <a:latin typeface="Carlito"/>
                <a:cs typeface="Carlito"/>
              </a:rPr>
              <a:t>develops </a:t>
            </a:r>
            <a:r>
              <a:rPr sz="1600" spc="-5" dirty="0">
                <a:solidFill>
                  <a:srgbClr val="FFFFFF"/>
                </a:solidFill>
                <a:latin typeface="Carlito"/>
                <a:cs typeface="Carlito"/>
              </a:rPr>
              <a:t>in it small </a:t>
            </a:r>
            <a:r>
              <a:rPr sz="1600" spc="-20" dirty="0">
                <a:solidFill>
                  <a:srgbClr val="FFFFFF"/>
                </a:solidFill>
                <a:latin typeface="Carlito"/>
                <a:cs typeface="Carlito"/>
              </a:rPr>
              <a:t>fat </a:t>
            </a:r>
            <a:r>
              <a:rPr sz="1600" spc="-10" dirty="0">
                <a:solidFill>
                  <a:srgbClr val="FFFFFF"/>
                </a:solidFill>
                <a:latin typeface="Carlito"/>
                <a:cs typeface="Carlito"/>
              </a:rPr>
              <a:t>droplets, </a:t>
            </a:r>
            <a:r>
              <a:rPr sz="1600" spc="-5" dirty="0">
                <a:solidFill>
                  <a:srgbClr val="FFFFFF"/>
                </a:solidFill>
                <a:latin typeface="Carlito"/>
                <a:cs typeface="Carlito"/>
              </a:rPr>
              <a:t>which later fuse </a:t>
            </a:r>
            <a:r>
              <a:rPr sz="1600" spc="-10" dirty="0">
                <a:solidFill>
                  <a:srgbClr val="FFFFFF"/>
                </a:solidFill>
                <a:latin typeface="Carlito"/>
                <a:cs typeface="Carlito"/>
              </a:rPr>
              <a:t>to </a:t>
            </a:r>
            <a:r>
              <a:rPr sz="1600" spc="-15" dirty="0">
                <a:solidFill>
                  <a:srgbClr val="FFFFFF"/>
                </a:solidFill>
                <a:latin typeface="Carlito"/>
                <a:cs typeface="Carlito"/>
              </a:rPr>
              <a:t>form </a:t>
            </a:r>
            <a:r>
              <a:rPr sz="1600" spc="-5" dirty="0">
                <a:solidFill>
                  <a:srgbClr val="FFFFFF"/>
                </a:solidFill>
                <a:latin typeface="Carlito"/>
                <a:cs typeface="Carlito"/>
              </a:rPr>
              <a:t>a  </a:t>
            </a:r>
            <a:r>
              <a:rPr sz="1600" spc="-10" dirty="0">
                <a:solidFill>
                  <a:srgbClr val="FFFFFF"/>
                </a:solidFill>
                <a:latin typeface="Carlito"/>
                <a:cs typeface="Carlito"/>
              </a:rPr>
              <a:t>large </a:t>
            </a:r>
            <a:r>
              <a:rPr sz="1600" spc="-20" dirty="0">
                <a:solidFill>
                  <a:srgbClr val="FFFFFF"/>
                </a:solidFill>
                <a:latin typeface="Carlito"/>
                <a:cs typeface="Carlito"/>
              </a:rPr>
              <a:t>fat </a:t>
            </a:r>
            <a:r>
              <a:rPr sz="1600" spc="-5" dirty="0">
                <a:solidFill>
                  <a:srgbClr val="FFFFFF"/>
                </a:solidFill>
                <a:latin typeface="Carlito"/>
                <a:cs typeface="Carlito"/>
              </a:rPr>
              <a:t>globule. These globules </a:t>
            </a:r>
            <a:r>
              <a:rPr sz="1600" spc="-10" dirty="0">
                <a:solidFill>
                  <a:srgbClr val="FFFFFF"/>
                </a:solidFill>
                <a:latin typeface="Carlito"/>
                <a:cs typeface="Carlito"/>
              </a:rPr>
              <a:t>push </a:t>
            </a:r>
            <a:r>
              <a:rPr sz="1600" spc="-5" dirty="0">
                <a:solidFill>
                  <a:srgbClr val="FFFFFF"/>
                </a:solidFill>
                <a:latin typeface="Carlito"/>
                <a:cs typeface="Carlito"/>
              </a:rPr>
              <a:t>the cytoplasm with </a:t>
            </a:r>
            <a:r>
              <a:rPr sz="1600" dirty="0">
                <a:solidFill>
                  <a:srgbClr val="FFFFFF"/>
                </a:solidFill>
                <a:latin typeface="Carlito"/>
                <a:cs typeface="Carlito"/>
              </a:rPr>
              <a:t>its  </a:t>
            </a:r>
            <a:r>
              <a:rPr sz="1600" spc="-10" dirty="0">
                <a:solidFill>
                  <a:srgbClr val="FFFFFF"/>
                </a:solidFill>
                <a:latin typeface="Carlito"/>
                <a:cs typeface="Carlito"/>
              </a:rPr>
              <a:t>organelles to </a:t>
            </a:r>
            <a:r>
              <a:rPr sz="1600" spc="-5" dirty="0">
                <a:solidFill>
                  <a:srgbClr val="FFFFFF"/>
                </a:solidFill>
                <a:latin typeface="Carlito"/>
                <a:cs typeface="Carlito"/>
              </a:rPr>
              <a:t>the </a:t>
            </a:r>
            <a:r>
              <a:rPr sz="1600" spc="-10" dirty="0">
                <a:solidFill>
                  <a:srgbClr val="FFFFFF"/>
                </a:solidFill>
                <a:latin typeface="Carlito"/>
                <a:cs typeface="Carlito"/>
              </a:rPr>
              <a:t>periphery </a:t>
            </a:r>
            <a:r>
              <a:rPr sz="1600" spc="-5" dirty="0">
                <a:solidFill>
                  <a:srgbClr val="FFFFFF"/>
                </a:solidFill>
                <a:latin typeface="Carlito"/>
                <a:cs typeface="Carlito"/>
              </a:rPr>
              <a:t>and the </a:t>
            </a:r>
            <a:r>
              <a:rPr sz="1600" spc="-10" dirty="0">
                <a:solidFill>
                  <a:srgbClr val="FFFFFF"/>
                </a:solidFill>
                <a:latin typeface="Carlito"/>
                <a:cs typeface="Carlito"/>
              </a:rPr>
              <a:t>nucleus </a:t>
            </a:r>
            <a:r>
              <a:rPr sz="1600" spc="-5" dirty="0">
                <a:solidFill>
                  <a:srgbClr val="FFFFFF"/>
                </a:solidFill>
                <a:latin typeface="Carlito"/>
                <a:cs typeface="Carlito"/>
              </a:rPr>
              <a:t>to </a:t>
            </a:r>
            <a:r>
              <a:rPr sz="1600" spc="-10" dirty="0">
                <a:solidFill>
                  <a:srgbClr val="FFFFFF"/>
                </a:solidFill>
                <a:latin typeface="Carlito"/>
                <a:cs typeface="Carlito"/>
              </a:rPr>
              <a:t>one</a:t>
            </a:r>
            <a:r>
              <a:rPr sz="1600" spc="100" dirty="0">
                <a:solidFill>
                  <a:srgbClr val="FFFFFF"/>
                </a:solidFill>
                <a:latin typeface="Carlito"/>
                <a:cs typeface="Carlito"/>
              </a:rPr>
              <a:t> </a:t>
            </a:r>
            <a:r>
              <a:rPr sz="1600" spc="-10" dirty="0">
                <a:solidFill>
                  <a:srgbClr val="FFFFFF"/>
                </a:solidFill>
                <a:latin typeface="Carlito"/>
                <a:cs typeface="Carlito"/>
              </a:rPr>
              <a:t>side.</a:t>
            </a:r>
            <a:endParaRPr sz="1600">
              <a:latin typeface="Carlito"/>
              <a:cs typeface="Carlito"/>
            </a:endParaRPr>
          </a:p>
        </p:txBody>
      </p:sp>
      <p:grpSp>
        <p:nvGrpSpPr>
          <p:cNvPr id="8" name="object 8"/>
          <p:cNvGrpSpPr/>
          <p:nvPr/>
        </p:nvGrpSpPr>
        <p:grpSpPr>
          <a:xfrm>
            <a:off x="6705599" y="1155191"/>
            <a:ext cx="2176271" cy="4907280"/>
            <a:chOff x="5727191" y="1155191"/>
            <a:chExt cx="3154680" cy="4907280"/>
          </a:xfrm>
        </p:grpSpPr>
        <p:sp>
          <p:nvSpPr>
            <p:cNvPr id="9" name="object 9"/>
            <p:cNvSpPr/>
            <p:nvPr/>
          </p:nvSpPr>
          <p:spPr>
            <a:xfrm>
              <a:off x="5727191" y="1155191"/>
              <a:ext cx="3154680" cy="490728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791199" y="1219199"/>
              <a:ext cx="2971800" cy="4724400"/>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772149" y="1200149"/>
              <a:ext cx="3009900" cy="4762500"/>
            </a:xfrm>
            <a:custGeom>
              <a:avLst/>
              <a:gdLst/>
              <a:ahLst/>
              <a:cxnLst/>
              <a:rect l="l" t="t" r="r" b="b"/>
              <a:pathLst>
                <a:path w="3009900" h="4762500">
                  <a:moveTo>
                    <a:pt x="0" y="4762500"/>
                  </a:moveTo>
                  <a:lnTo>
                    <a:pt x="3009900" y="4762500"/>
                  </a:lnTo>
                  <a:lnTo>
                    <a:pt x="3009900" y="0"/>
                  </a:lnTo>
                  <a:lnTo>
                    <a:pt x="0" y="0"/>
                  </a:lnTo>
                  <a:lnTo>
                    <a:pt x="0" y="4762500"/>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4744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4320134" cy="391795"/>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tissue</a:t>
            </a:r>
            <a:r>
              <a:rPr sz="2400" u="none" spc="-60" dirty="0"/>
              <a:t> </a:t>
            </a:r>
            <a:r>
              <a:rPr sz="2400" u="none" spc="-5" dirty="0"/>
              <a:t>proper</a:t>
            </a:r>
            <a:endParaRPr sz="2400"/>
          </a:p>
        </p:txBody>
      </p:sp>
      <p:sp>
        <p:nvSpPr>
          <p:cNvPr id="4" name="object 4"/>
          <p:cNvSpPr/>
          <p:nvPr/>
        </p:nvSpPr>
        <p:spPr>
          <a:xfrm>
            <a:off x="4682491" y="457454"/>
            <a:ext cx="422909" cy="134620"/>
          </a:xfrm>
          <a:custGeom>
            <a:avLst/>
            <a:gdLst/>
            <a:ahLst/>
            <a:cxnLst/>
            <a:rect l="l" t="t" r="r" b="b"/>
            <a:pathLst>
              <a:path w="422910" h="134620">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105400" y="320751"/>
            <a:ext cx="3657599"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Adipose </a:t>
            </a:r>
            <a:r>
              <a:rPr sz="2200" u="heavy" spc="-10" dirty="0">
                <a:solidFill>
                  <a:srgbClr val="FFFFFF"/>
                </a:solidFill>
                <a:uFill>
                  <a:solidFill>
                    <a:srgbClr val="FFFFFF"/>
                  </a:solidFill>
                </a:uFill>
                <a:latin typeface="Carlito"/>
                <a:cs typeface="Carlito"/>
              </a:rPr>
              <a:t>connective</a:t>
            </a:r>
            <a:r>
              <a:rPr sz="2200" u="heavy" spc="-50"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04800" y="1955292"/>
            <a:ext cx="5541645" cy="3988308"/>
          </a:xfrm>
          <a:custGeom>
            <a:avLst/>
            <a:gdLst/>
            <a:ahLst/>
            <a:cxnLst/>
            <a:rect l="l" t="t" r="r" b="b"/>
            <a:pathLst>
              <a:path w="5541645" h="2616835">
                <a:moveTo>
                  <a:pt x="0" y="2616707"/>
                </a:moveTo>
                <a:lnTo>
                  <a:pt x="5541264" y="2616707"/>
                </a:lnTo>
                <a:lnTo>
                  <a:pt x="5541264" y="0"/>
                </a:lnTo>
                <a:lnTo>
                  <a:pt x="0" y="0"/>
                </a:lnTo>
                <a:lnTo>
                  <a:pt x="0" y="2616707"/>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383540" y="1973656"/>
            <a:ext cx="5360670" cy="2282676"/>
          </a:xfrm>
          <a:prstGeom prst="rect">
            <a:avLst/>
          </a:prstGeom>
        </p:spPr>
        <p:txBody>
          <a:bodyPr vert="horz" wrap="square" lIns="0" tIns="12700" rIns="0" bIns="0" rtlCol="0">
            <a:spAutoFit/>
          </a:bodyPr>
          <a:lstStyle/>
          <a:p>
            <a:pPr marL="12700" algn="just">
              <a:lnSpc>
                <a:spcPct val="100000"/>
              </a:lnSpc>
              <a:spcBef>
                <a:spcPts val="100"/>
              </a:spcBef>
            </a:pPr>
            <a:r>
              <a:rPr sz="1800" b="1" u="heavy" spc="-10" dirty="0">
                <a:solidFill>
                  <a:srgbClr val="FFFFFF"/>
                </a:solidFill>
                <a:uFill>
                  <a:solidFill>
                    <a:srgbClr val="FFFFFF"/>
                  </a:solidFill>
                </a:uFill>
                <a:latin typeface="Carlito"/>
                <a:cs typeface="Carlito"/>
              </a:rPr>
              <a:t>White </a:t>
            </a:r>
            <a:r>
              <a:rPr sz="1800" b="1" u="heavy" dirty="0">
                <a:solidFill>
                  <a:srgbClr val="FFFFFF"/>
                </a:solidFill>
                <a:uFill>
                  <a:solidFill>
                    <a:srgbClr val="FFFFFF"/>
                  </a:solidFill>
                </a:uFill>
                <a:latin typeface="Carlito"/>
                <a:cs typeface="Carlito"/>
              </a:rPr>
              <a:t>Adipose</a:t>
            </a:r>
            <a:r>
              <a:rPr sz="1800" b="1" u="heavy" spc="-50"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Tissue</a:t>
            </a:r>
            <a:r>
              <a:rPr sz="1800" u="heavy" spc="-5" dirty="0">
                <a:solidFill>
                  <a:srgbClr val="FFFFFF"/>
                </a:solidFill>
                <a:uFill>
                  <a:solidFill>
                    <a:srgbClr val="FFFFFF"/>
                  </a:solidFill>
                </a:uFill>
                <a:latin typeface="Carlito"/>
                <a:cs typeface="Carlito"/>
              </a:rPr>
              <a:t>:</a:t>
            </a:r>
            <a:endParaRPr sz="1800">
              <a:latin typeface="Carlito"/>
              <a:cs typeface="Carlito"/>
            </a:endParaRPr>
          </a:p>
          <a:p>
            <a:pPr marL="355600" marR="5080" indent="-342900" algn="just">
              <a:lnSpc>
                <a:spcPct val="100000"/>
              </a:lnSpc>
              <a:spcBef>
                <a:spcPts val="25"/>
              </a:spcBef>
              <a:buChar char="-"/>
              <a:tabLst>
                <a:tab pos="354965" algn="l"/>
                <a:tab pos="355600" algn="l"/>
              </a:tabLst>
            </a:pPr>
            <a:r>
              <a:rPr sz="1600" spc="-5" dirty="0">
                <a:solidFill>
                  <a:srgbClr val="FFFFFF"/>
                </a:solidFill>
                <a:latin typeface="Carlito"/>
                <a:cs typeface="Carlito"/>
              </a:rPr>
              <a:t>These appear </a:t>
            </a:r>
            <a:r>
              <a:rPr sz="1600" spc="-10" dirty="0">
                <a:solidFill>
                  <a:srgbClr val="FFFFFF"/>
                </a:solidFill>
                <a:latin typeface="Carlito"/>
                <a:cs typeface="Carlito"/>
              </a:rPr>
              <a:t>opaque due to </a:t>
            </a:r>
            <a:r>
              <a:rPr sz="1600" spc="-5" dirty="0">
                <a:solidFill>
                  <a:srgbClr val="FFFFFF"/>
                </a:solidFill>
                <a:latin typeface="Carlito"/>
                <a:cs typeface="Carlito"/>
              </a:rPr>
              <a:t>the </a:t>
            </a:r>
            <a:r>
              <a:rPr sz="1600" spc="-10" dirty="0">
                <a:solidFill>
                  <a:srgbClr val="FFFFFF"/>
                </a:solidFill>
                <a:latin typeface="Carlito"/>
                <a:cs typeface="Carlito"/>
              </a:rPr>
              <a:t>presence </a:t>
            </a:r>
            <a:r>
              <a:rPr sz="1600" spc="-5" dirty="0">
                <a:solidFill>
                  <a:srgbClr val="FFFFFF"/>
                </a:solidFill>
                <a:latin typeface="Carlito"/>
                <a:cs typeface="Carlito"/>
              </a:rPr>
              <a:t>of a </a:t>
            </a:r>
            <a:r>
              <a:rPr sz="1600" spc="-10" dirty="0">
                <a:solidFill>
                  <a:srgbClr val="FFFFFF"/>
                </a:solidFill>
                <a:latin typeface="Carlito"/>
                <a:cs typeface="Carlito"/>
              </a:rPr>
              <a:t>large number  </a:t>
            </a:r>
            <a:r>
              <a:rPr sz="1600" spc="-5" dirty="0">
                <a:solidFill>
                  <a:srgbClr val="FFFFFF"/>
                </a:solidFill>
                <a:latin typeface="Carlito"/>
                <a:cs typeface="Carlito"/>
              </a:rPr>
              <a:t>of</a:t>
            </a:r>
            <a:r>
              <a:rPr sz="1600" spc="5" dirty="0">
                <a:solidFill>
                  <a:srgbClr val="FFFFFF"/>
                </a:solidFill>
                <a:latin typeface="Carlito"/>
                <a:cs typeface="Carlito"/>
              </a:rPr>
              <a:t> </a:t>
            </a:r>
            <a:r>
              <a:rPr sz="1600" spc="-5" dirty="0">
                <a:solidFill>
                  <a:srgbClr val="FFFFFF"/>
                </a:solidFill>
                <a:latin typeface="Carlito"/>
                <a:cs typeface="Carlito"/>
              </a:rPr>
              <a:t>adipocytes.</a:t>
            </a:r>
            <a:endParaRPr sz="1600">
              <a:latin typeface="Carlito"/>
              <a:cs typeface="Carlito"/>
            </a:endParaRPr>
          </a:p>
          <a:p>
            <a:pPr marL="355600" indent="-342900" algn="just">
              <a:lnSpc>
                <a:spcPct val="100000"/>
              </a:lnSpc>
              <a:buChar char="-"/>
              <a:tabLst>
                <a:tab pos="354965" algn="l"/>
                <a:tab pos="355600" algn="l"/>
              </a:tabLst>
            </a:pPr>
            <a:r>
              <a:rPr sz="1600" dirty="0">
                <a:solidFill>
                  <a:srgbClr val="FFFFFF"/>
                </a:solidFill>
                <a:latin typeface="Carlito"/>
                <a:cs typeface="Carlito"/>
              </a:rPr>
              <a:t>It </a:t>
            </a:r>
            <a:r>
              <a:rPr sz="1600" spc="-5" dirty="0">
                <a:solidFill>
                  <a:srgbClr val="FFFFFF"/>
                </a:solidFill>
                <a:latin typeface="Carlito"/>
                <a:cs typeface="Carlito"/>
              </a:rPr>
              <a:t>is </a:t>
            </a:r>
            <a:r>
              <a:rPr sz="1600" spc="-10" dirty="0">
                <a:solidFill>
                  <a:srgbClr val="FFFFFF"/>
                </a:solidFill>
                <a:latin typeface="Carlito"/>
                <a:cs typeface="Carlito"/>
              </a:rPr>
              <a:t>commonly seen </a:t>
            </a:r>
            <a:r>
              <a:rPr sz="1600" spc="-5" dirty="0">
                <a:solidFill>
                  <a:srgbClr val="FFFFFF"/>
                </a:solidFill>
                <a:latin typeface="Carlito"/>
                <a:cs typeface="Carlito"/>
              </a:rPr>
              <a:t>in</a:t>
            </a:r>
            <a:r>
              <a:rPr sz="1600" spc="20" dirty="0">
                <a:solidFill>
                  <a:srgbClr val="FFFFFF"/>
                </a:solidFill>
                <a:latin typeface="Carlito"/>
                <a:cs typeface="Carlito"/>
              </a:rPr>
              <a:t> </a:t>
            </a:r>
            <a:r>
              <a:rPr sz="1600" spc="-5" dirty="0">
                <a:solidFill>
                  <a:srgbClr val="FFFFFF"/>
                </a:solidFill>
                <a:latin typeface="Carlito"/>
                <a:cs typeface="Carlito"/>
              </a:rPr>
              <a:t>adults.</a:t>
            </a:r>
            <a:endParaRPr sz="1600">
              <a:latin typeface="Carlito"/>
              <a:cs typeface="Carlito"/>
            </a:endParaRPr>
          </a:p>
          <a:p>
            <a:pPr algn="just">
              <a:lnSpc>
                <a:spcPct val="100000"/>
              </a:lnSpc>
              <a:spcBef>
                <a:spcPts val="5"/>
              </a:spcBef>
              <a:buClr>
                <a:srgbClr val="FFFFFF"/>
              </a:buClr>
              <a:buFont typeface="Carlito"/>
              <a:buChar char="-"/>
            </a:pPr>
            <a:endParaRPr sz="15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Brown </a:t>
            </a:r>
            <a:r>
              <a:rPr sz="1800" b="1" u="heavy" dirty="0">
                <a:solidFill>
                  <a:srgbClr val="FFFFFF"/>
                </a:solidFill>
                <a:uFill>
                  <a:solidFill>
                    <a:srgbClr val="FFFFFF"/>
                  </a:solidFill>
                </a:uFill>
                <a:latin typeface="Carlito"/>
                <a:cs typeface="Carlito"/>
              </a:rPr>
              <a:t>Adipose</a:t>
            </a:r>
            <a:r>
              <a:rPr sz="1800" b="1" u="heavy" spc="-50"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Tissue:</a:t>
            </a:r>
            <a:endParaRPr sz="1800">
              <a:latin typeface="Carlito"/>
              <a:cs typeface="Carlito"/>
            </a:endParaRPr>
          </a:p>
          <a:p>
            <a:pPr marL="355600" indent="-342900" algn="just">
              <a:lnSpc>
                <a:spcPct val="100000"/>
              </a:lnSpc>
              <a:spcBef>
                <a:spcPts val="20"/>
              </a:spcBef>
              <a:buChar char="-"/>
              <a:tabLst>
                <a:tab pos="354965" algn="l"/>
                <a:tab pos="355600"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5" dirty="0">
                <a:solidFill>
                  <a:srgbClr val="FFFFFF"/>
                </a:solidFill>
                <a:latin typeface="Carlito"/>
                <a:cs typeface="Carlito"/>
              </a:rPr>
              <a:t>reddish </a:t>
            </a:r>
            <a:r>
              <a:rPr sz="1600" spc="-15" dirty="0">
                <a:solidFill>
                  <a:srgbClr val="FFFFFF"/>
                </a:solidFill>
                <a:latin typeface="Carlito"/>
                <a:cs typeface="Carlito"/>
              </a:rPr>
              <a:t>brown </a:t>
            </a:r>
            <a:r>
              <a:rPr sz="1600" spc="-5" dirty="0">
                <a:solidFill>
                  <a:srgbClr val="FFFFFF"/>
                </a:solidFill>
                <a:latin typeface="Carlito"/>
                <a:cs typeface="Carlito"/>
              </a:rPr>
              <a:t>in </a:t>
            </a:r>
            <a:r>
              <a:rPr sz="1600" spc="-10" dirty="0">
                <a:solidFill>
                  <a:srgbClr val="FFFFFF"/>
                </a:solidFill>
                <a:latin typeface="Carlito"/>
                <a:cs typeface="Carlito"/>
              </a:rPr>
              <a:t>colour </a:t>
            </a:r>
            <a:r>
              <a:rPr sz="1600" spc="-5" dirty="0">
                <a:solidFill>
                  <a:srgbClr val="FFFFFF"/>
                </a:solidFill>
                <a:latin typeface="Carlito"/>
                <a:cs typeface="Carlito"/>
              </a:rPr>
              <a:t>due </a:t>
            </a:r>
            <a:r>
              <a:rPr sz="1600" spc="-10" dirty="0">
                <a:solidFill>
                  <a:srgbClr val="FFFFFF"/>
                </a:solidFill>
                <a:latin typeface="Carlito"/>
                <a:cs typeface="Carlito"/>
              </a:rPr>
              <a:t>to </a:t>
            </a:r>
            <a:r>
              <a:rPr sz="1600" spc="-5" dirty="0">
                <a:solidFill>
                  <a:srgbClr val="FFFFFF"/>
                </a:solidFill>
                <a:latin typeface="Carlito"/>
                <a:cs typeface="Carlito"/>
              </a:rPr>
              <a:t>the </a:t>
            </a:r>
            <a:r>
              <a:rPr sz="1600" spc="-10">
                <a:solidFill>
                  <a:srgbClr val="FFFFFF"/>
                </a:solidFill>
                <a:latin typeface="Carlito"/>
                <a:cs typeface="Carlito"/>
              </a:rPr>
              <a:t>large</a:t>
            </a:r>
            <a:r>
              <a:rPr sz="1600" spc="125">
                <a:solidFill>
                  <a:srgbClr val="FFFFFF"/>
                </a:solidFill>
                <a:latin typeface="Carlito"/>
                <a:cs typeface="Carlito"/>
              </a:rPr>
              <a:t> </a:t>
            </a:r>
            <a:r>
              <a:rPr sz="1600" spc="-10" smtClean="0">
                <a:solidFill>
                  <a:srgbClr val="FFFFFF"/>
                </a:solidFill>
                <a:latin typeface="Carlito"/>
                <a:cs typeface="Carlito"/>
              </a:rPr>
              <a:t>number</a:t>
            </a:r>
            <a:r>
              <a:rPr lang="en-US" sz="1600" spc="-10" dirty="0" smtClean="0">
                <a:solidFill>
                  <a:srgbClr val="FFFFFF"/>
                </a:solidFill>
                <a:latin typeface="Carlito"/>
                <a:cs typeface="Carlito"/>
              </a:rPr>
              <a:t> </a:t>
            </a:r>
            <a:r>
              <a:rPr sz="1600" spc="-5" smtClean="0">
                <a:solidFill>
                  <a:srgbClr val="FFFFFF"/>
                </a:solidFill>
                <a:latin typeface="Carlito"/>
                <a:cs typeface="Carlito"/>
              </a:rPr>
              <a:t>of </a:t>
            </a:r>
            <a:r>
              <a:rPr sz="1600" spc="-5" dirty="0">
                <a:solidFill>
                  <a:srgbClr val="FFFFFF"/>
                </a:solidFill>
                <a:latin typeface="Carlito"/>
                <a:cs typeface="Carlito"/>
              </a:rPr>
              <a:t>blood</a:t>
            </a:r>
            <a:r>
              <a:rPr sz="1600" spc="5" dirty="0">
                <a:solidFill>
                  <a:srgbClr val="FFFFFF"/>
                </a:solidFill>
                <a:latin typeface="Carlito"/>
                <a:cs typeface="Carlito"/>
              </a:rPr>
              <a:t> </a:t>
            </a:r>
            <a:r>
              <a:rPr sz="1600" spc="-5" dirty="0">
                <a:solidFill>
                  <a:srgbClr val="FFFFFF"/>
                </a:solidFill>
                <a:latin typeface="Carlito"/>
                <a:cs typeface="Carlito"/>
              </a:rPr>
              <a:t>vessels.</a:t>
            </a:r>
            <a:endParaRPr sz="1600">
              <a:latin typeface="Carlito"/>
              <a:cs typeface="Carlito"/>
            </a:endParaRPr>
          </a:p>
          <a:p>
            <a:pPr marL="401320" indent="-388620" algn="just">
              <a:lnSpc>
                <a:spcPct val="100000"/>
              </a:lnSpc>
              <a:buChar char="-"/>
              <a:tabLst>
                <a:tab pos="400685" algn="l"/>
                <a:tab pos="401320" algn="l"/>
              </a:tabLst>
            </a:pPr>
            <a:r>
              <a:rPr sz="1600" spc="-5" dirty="0">
                <a:solidFill>
                  <a:srgbClr val="FFFFFF"/>
                </a:solidFill>
                <a:latin typeface="Carlito"/>
                <a:cs typeface="Carlito"/>
              </a:rPr>
              <a:t>It is </a:t>
            </a:r>
            <a:r>
              <a:rPr sz="1600" spc="-10" dirty="0">
                <a:solidFill>
                  <a:srgbClr val="FFFFFF"/>
                </a:solidFill>
                <a:latin typeface="Carlito"/>
                <a:cs typeface="Carlito"/>
              </a:rPr>
              <a:t>mostly </a:t>
            </a:r>
            <a:r>
              <a:rPr sz="1600" spc="-15" dirty="0">
                <a:solidFill>
                  <a:srgbClr val="FFFFFF"/>
                </a:solidFill>
                <a:latin typeface="Carlito"/>
                <a:cs typeface="Carlito"/>
              </a:rPr>
              <a:t>found </a:t>
            </a:r>
            <a:r>
              <a:rPr sz="1600" spc="-5" dirty="0">
                <a:solidFill>
                  <a:srgbClr val="FFFFFF"/>
                </a:solidFill>
                <a:latin typeface="Carlito"/>
                <a:cs typeface="Carlito"/>
              </a:rPr>
              <a:t>in </a:t>
            </a:r>
            <a:r>
              <a:rPr sz="1600" spc="-10" dirty="0">
                <a:solidFill>
                  <a:srgbClr val="FFFFFF"/>
                </a:solidFill>
                <a:latin typeface="Carlito"/>
                <a:cs typeface="Carlito"/>
              </a:rPr>
              <a:t>developing </a:t>
            </a:r>
            <a:r>
              <a:rPr sz="1600" spc="-15" dirty="0">
                <a:solidFill>
                  <a:srgbClr val="FFFFFF"/>
                </a:solidFill>
                <a:latin typeface="Carlito"/>
                <a:cs typeface="Carlito"/>
              </a:rPr>
              <a:t>foetus </a:t>
            </a:r>
            <a:r>
              <a:rPr sz="1600" spc="-5" dirty="0">
                <a:solidFill>
                  <a:srgbClr val="FFFFFF"/>
                </a:solidFill>
                <a:latin typeface="Carlito"/>
                <a:cs typeface="Carlito"/>
              </a:rPr>
              <a:t>and</a:t>
            </a:r>
            <a:r>
              <a:rPr sz="1600" spc="60" dirty="0">
                <a:solidFill>
                  <a:srgbClr val="FFFFFF"/>
                </a:solidFill>
                <a:latin typeface="Carlito"/>
                <a:cs typeface="Carlito"/>
              </a:rPr>
              <a:t> </a:t>
            </a:r>
            <a:r>
              <a:rPr sz="1600" spc="-10" dirty="0">
                <a:solidFill>
                  <a:srgbClr val="FFFFFF"/>
                </a:solidFill>
                <a:latin typeface="Carlito"/>
                <a:cs typeface="Carlito"/>
              </a:rPr>
              <a:t>infants.</a:t>
            </a:r>
            <a:endParaRPr sz="1600">
              <a:latin typeface="Carlito"/>
              <a:cs typeface="Carlito"/>
            </a:endParaRPr>
          </a:p>
        </p:txBody>
      </p:sp>
      <p:grpSp>
        <p:nvGrpSpPr>
          <p:cNvPr id="8" name="object 8"/>
          <p:cNvGrpSpPr/>
          <p:nvPr/>
        </p:nvGrpSpPr>
        <p:grpSpPr>
          <a:xfrm>
            <a:off x="6019799" y="1376172"/>
            <a:ext cx="2862071" cy="4368165"/>
            <a:chOff x="5727191" y="1376172"/>
            <a:chExt cx="3154680" cy="4368165"/>
          </a:xfrm>
        </p:grpSpPr>
        <p:sp>
          <p:nvSpPr>
            <p:cNvPr id="9" name="object 9"/>
            <p:cNvSpPr/>
            <p:nvPr/>
          </p:nvSpPr>
          <p:spPr>
            <a:xfrm>
              <a:off x="5727191" y="1376172"/>
              <a:ext cx="3154680" cy="4367783"/>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791199" y="1440180"/>
              <a:ext cx="2971800" cy="4184904"/>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5772149" y="1421130"/>
              <a:ext cx="3009900" cy="4223385"/>
            </a:xfrm>
            <a:custGeom>
              <a:avLst/>
              <a:gdLst/>
              <a:ahLst/>
              <a:cxnLst/>
              <a:rect l="l" t="t" r="r" b="b"/>
              <a:pathLst>
                <a:path w="3009900" h="4223385">
                  <a:moveTo>
                    <a:pt x="0" y="4223004"/>
                  </a:moveTo>
                  <a:lnTo>
                    <a:pt x="3009900" y="4223004"/>
                  </a:lnTo>
                  <a:lnTo>
                    <a:pt x="3009900" y="0"/>
                  </a:lnTo>
                  <a:lnTo>
                    <a:pt x="0" y="0"/>
                  </a:lnTo>
                  <a:lnTo>
                    <a:pt x="0" y="4223004"/>
                  </a:lnTo>
                  <a:close/>
                </a:path>
              </a:pathLst>
            </a:custGeom>
            <a:ln w="38099">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7792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4548734" cy="391795"/>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tissue</a:t>
            </a:r>
            <a:r>
              <a:rPr sz="2400" u="none" spc="-60" dirty="0"/>
              <a:t> </a:t>
            </a:r>
            <a:r>
              <a:rPr sz="2400" u="none" spc="-5" dirty="0"/>
              <a:t>proper</a:t>
            </a:r>
            <a:endParaRPr sz="2400"/>
          </a:p>
        </p:txBody>
      </p:sp>
      <p:sp>
        <p:nvSpPr>
          <p:cNvPr id="4" name="object 4"/>
          <p:cNvSpPr/>
          <p:nvPr/>
        </p:nvSpPr>
        <p:spPr>
          <a:xfrm>
            <a:off x="5215891" y="457454"/>
            <a:ext cx="422909" cy="134620"/>
          </a:xfrm>
          <a:custGeom>
            <a:avLst/>
            <a:gdLst/>
            <a:ahLst/>
            <a:cxnLst/>
            <a:rect l="l" t="t" r="r" b="b"/>
            <a:pathLst>
              <a:path w="422910" h="134620">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181600" y="320751"/>
            <a:ext cx="3657600"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White fibrous</a:t>
            </a:r>
            <a:r>
              <a:rPr sz="2200" u="heavy" spc="-50"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04800" y="838198"/>
            <a:ext cx="5867400" cy="5486402"/>
          </a:xfrm>
          <a:custGeom>
            <a:avLst/>
            <a:gdLst/>
            <a:ahLst/>
            <a:cxnLst/>
            <a:rect l="l" t="t" r="r" b="b"/>
            <a:pathLst>
              <a:path w="4876800" h="6019800">
                <a:moveTo>
                  <a:pt x="4876800" y="6019798"/>
                </a:moveTo>
                <a:lnTo>
                  <a:pt x="4876800" y="0"/>
                </a:lnTo>
                <a:lnTo>
                  <a:pt x="0" y="0"/>
                </a:lnTo>
                <a:lnTo>
                  <a:pt x="0" y="6019798"/>
                </a:lnTo>
              </a:path>
            </a:pathLst>
          </a:custGeom>
          <a:ln w="9144">
            <a:solidFill>
              <a:srgbClr val="FFFFFF"/>
            </a:solidFill>
          </a:ln>
        </p:spPr>
        <p:txBody>
          <a:bodyPr wrap="square" lIns="0" tIns="0" rIns="0" bIns="0" rtlCol="0"/>
          <a:lstStyle/>
          <a:p>
            <a:endParaRPr/>
          </a:p>
        </p:txBody>
      </p:sp>
      <p:sp>
        <p:nvSpPr>
          <p:cNvPr id="7" name="object 7"/>
          <p:cNvSpPr txBox="1"/>
          <p:nvPr/>
        </p:nvSpPr>
        <p:spPr>
          <a:xfrm>
            <a:off x="383540" y="856234"/>
            <a:ext cx="5712460" cy="5493812"/>
          </a:xfrm>
          <a:prstGeom prst="rect">
            <a:avLst/>
          </a:prstGeom>
        </p:spPr>
        <p:txBody>
          <a:bodyPr vert="horz" wrap="square" lIns="0" tIns="12700" rIns="0" bIns="0" rtlCol="0">
            <a:spAutoFit/>
          </a:bodyPr>
          <a:lstStyle/>
          <a:p>
            <a:pPr marL="12700" algn="just">
              <a:lnSpc>
                <a:spcPct val="100000"/>
              </a:lnSpc>
              <a:spcBef>
                <a:spcPts val="100"/>
              </a:spcBef>
            </a:pPr>
            <a:r>
              <a:rPr sz="1800" b="1" u="heavy" spc="-10" dirty="0">
                <a:solidFill>
                  <a:srgbClr val="FFFFFF"/>
                </a:solidFill>
                <a:uFill>
                  <a:solidFill>
                    <a:srgbClr val="FFFFFF"/>
                  </a:solidFill>
                </a:uFill>
                <a:latin typeface="Carlito"/>
                <a:cs typeface="Carlito"/>
              </a:rPr>
              <a:t>White </a:t>
            </a:r>
            <a:r>
              <a:rPr sz="1800" b="1" u="heavy" spc="-5" dirty="0">
                <a:solidFill>
                  <a:srgbClr val="FFFFFF"/>
                </a:solidFill>
                <a:uFill>
                  <a:solidFill>
                    <a:srgbClr val="FFFFFF"/>
                  </a:solidFill>
                </a:uFill>
                <a:latin typeface="Carlito"/>
                <a:cs typeface="Carlito"/>
              </a:rPr>
              <a:t>Fibrous</a:t>
            </a:r>
            <a:r>
              <a:rPr sz="1800" b="1" u="heavy" spc="-50" dirty="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Tissue:</a:t>
            </a:r>
            <a:endParaRPr sz="1800">
              <a:latin typeface="Carlito"/>
              <a:cs typeface="Carlito"/>
            </a:endParaRPr>
          </a:p>
          <a:p>
            <a:pPr marL="299085" marR="34099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The white </a:t>
            </a:r>
            <a:r>
              <a:rPr sz="1600" spc="-10" dirty="0">
                <a:solidFill>
                  <a:srgbClr val="FFFFFF"/>
                </a:solidFill>
                <a:latin typeface="Carlito"/>
                <a:cs typeface="Carlito"/>
              </a:rPr>
              <a:t>fibrous </a:t>
            </a:r>
            <a:r>
              <a:rPr sz="1600" spc="-5" dirty="0">
                <a:solidFill>
                  <a:srgbClr val="FFFFFF"/>
                </a:solidFill>
                <a:latin typeface="Carlito"/>
                <a:cs typeface="Carlito"/>
              </a:rPr>
              <a:t>tissue is especially rich in white  </a:t>
            </a:r>
            <a:r>
              <a:rPr sz="1600" spc="-10" dirty="0">
                <a:solidFill>
                  <a:srgbClr val="FFFFFF"/>
                </a:solidFill>
                <a:latin typeface="Carlito"/>
                <a:cs typeface="Carlito"/>
              </a:rPr>
              <a:t>collagen</a:t>
            </a:r>
            <a:r>
              <a:rPr sz="1600" spc="-20"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marR="180340" indent="-287020" algn="just">
              <a:lnSpc>
                <a:spcPct val="100000"/>
              </a:lnSpc>
              <a:buChar char="-"/>
              <a:tabLst>
                <a:tab pos="299085" algn="l"/>
                <a:tab pos="299720"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5" dirty="0">
                <a:solidFill>
                  <a:srgbClr val="FFFFFF"/>
                </a:solidFill>
                <a:latin typeface="Carlito"/>
                <a:cs typeface="Carlito"/>
              </a:rPr>
              <a:t>similar </a:t>
            </a:r>
            <a:r>
              <a:rPr sz="1600" spc="-10" dirty="0">
                <a:solidFill>
                  <a:srgbClr val="FFFFFF"/>
                </a:solidFill>
                <a:latin typeface="Carlito"/>
                <a:cs typeface="Carlito"/>
              </a:rPr>
              <a:t>to but </a:t>
            </a:r>
            <a:r>
              <a:rPr sz="1600" spc="-15" dirty="0">
                <a:solidFill>
                  <a:srgbClr val="FFFFFF"/>
                </a:solidFill>
                <a:latin typeface="Carlito"/>
                <a:cs typeface="Carlito"/>
              </a:rPr>
              <a:t>thicker </a:t>
            </a:r>
            <a:r>
              <a:rPr sz="1600" spc="-5" dirty="0">
                <a:solidFill>
                  <a:srgbClr val="FFFFFF"/>
                </a:solidFill>
                <a:latin typeface="Carlito"/>
                <a:cs typeface="Carlito"/>
              </a:rPr>
              <a:t>than those </a:t>
            </a:r>
            <a:r>
              <a:rPr sz="1600" spc="-15" dirty="0">
                <a:solidFill>
                  <a:srgbClr val="FFFFFF"/>
                </a:solidFill>
                <a:latin typeface="Carlito"/>
                <a:cs typeface="Carlito"/>
              </a:rPr>
              <a:t>found </a:t>
            </a:r>
            <a:r>
              <a:rPr sz="1600" spc="-5" dirty="0">
                <a:solidFill>
                  <a:srgbClr val="FFFFFF"/>
                </a:solidFill>
                <a:latin typeface="Carlito"/>
                <a:cs typeface="Carlito"/>
              </a:rPr>
              <a:t>in  the </a:t>
            </a:r>
            <a:r>
              <a:rPr sz="1600" spc="-10" dirty="0">
                <a:solidFill>
                  <a:srgbClr val="FFFFFF"/>
                </a:solidFill>
                <a:latin typeface="Carlito"/>
                <a:cs typeface="Carlito"/>
              </a:rPr>
              <a:t>areolar</a:t>
            </a:r>
            <a:r>
              <a:rPr sz="1600" spc="15" dirty="0">
                <a:solidFill>
                  <a:srgbClr val="FFFFFF"/>
                </a:solidFill>
                <a:latin typeface="Carlito"/>
                <a:cs typeface="Carlito"/>
              </a:rPr>
              <a:t> </a:t>
            </a:r>
            <a:r>
              <a:rPr sz="1600" spc="-10" dirty="0">
                <a:solidFill>
                  <a:srgbClr val="FFFFFF"/>
                </a:solidFill>
                <a:latin typeface="Carlito"/>
                <a:cs typeface="Carlito"/>
              </a:rPr>
              <a:t>tissue.</a:t>
            </a:r>
            <a:endParaRPr sz="1600">
              <a:latin typeface="Carlito"/>
              <a:cs typeface="Carlito"/>
            </a:endParaRPr>
          </a:p>
          <a:p>
            <a:pPr marL="299085" marR="198120" indent="-287020" algn="just">
              <a:lnSpc>
                <a:spcPct val="100000"/>
              </a:lnSpc>
              <a:buChar char="-"/>
              <a:tabLst>
                <a:tab pos="299085" algn="l"/>
                <a:tab pos="299720" algn="l"/>
              </a:tabLst>
            </a:pPr>
            <a:r>
              <a:rPr sz="1600" spc="-5" dirty="0">
                <a:solidFill>
                  <a:srgbClr val="FFFFFF"/>
                </a:solidFill>
                <a:latin typeface="Carlito"/>
                <a:cs typeface="Carlito"/>
              </a:rPr>
              <a:t>This tissue is </a:t>
            </a:r>
            <a:r>
              <a:rPr sz="1600" spc="-10" dirty="0">
                <a:solidFill>
                  <a:srgbClr val="FFFFFF"/>
                </a:solidFill>
                <a:latin typeface="Carlito"/>
                <a:cs typeface="Carlito"/>
              </a:rPr>
              <a:t>very tough </a:t>
            </a:r>
            <a:r>
              <a:rPr sz="1600" spc="-5" dirty="0">
                <a:solidFill>
                  <a:srgbClr val="FFFFFF"/>
                </a:solidFill>
                <a:latin typeface="Carlito"/>
                <a:cs typeface="Carlito"/>
              </a:rPr>
              <a:t>and </a:t>
            </a:r>
            <a:r>
              <a:rPr sz="1600" b="1" i="1" spc="-5" dirty="0">
                <a:solidFill>
                  <a:srgbClr val="FFFFFF"/>
                </a:solidFill>
                <a:latin typeface="Carlito"/>
                <a:cs typeface="Carlito"/>
              </a:rPr>
              <a:t>inelastic</a:t>
            </a:r>
            <a:r>
              <a:rPr sz="1600" spc="-5" dirty="0">
                <a:solidFill>
                  <a:srgbClr val="FFFFFF"/>
                </a:solidFill>
                <a:latin typeface="Carlito"/>
                <a:cs typeface="Carlito"/>
              </a:rPr>
              <a:t>. It </a:t>
            </a:r>
            <a:r>
              <a:rPr sz="1600" spc="-10" dirty="0">
                <a:solidFill>
                  <a:srgbClr val="FFFFFF"/>
                </a:solidFill>
                <a:latin typeface="Carlito"/>
                <a:cs typeface="Carlito"/>
              </a:rPr>
              <a:t>appears </a:t>
            </a:r>
            <a:r>
              <a:rPr sz="1600" spc="-5" dirty="0">
                <a:solidFill>
                  <a:srgbClr val="FFFFFF"/>
                </a:solidFill>
                <a:latin typeface="Carlito"/>
                <a:cs typeface="Carlito"/>
              </a:rPr>
              <a:t>as  </a:t>
            </a:r>
            <a:r>
              <a:rPr sz="1600" spc="-15" dirty="0">
                <a:solidFill>
                  <a:srgbClr val="FFFFFF"/>
                </a:solidFill>
                <a:latin typeface="Carlito"/>
                <a:cs typeface="Carlito"/>
              </a:rPr>
              <a:t>cords </a:t>
            </a:r>
            <a:r>
              <a:rPr sz="1600" spc="-5" dirty="0">
                <a:solidFill>
                  <a:srgbClr val="FFFFFF"/>
                </a:solidFill>
                <a:latin typeface="Carlito"/>
                <a:cs typeface="Carlito"/>
              </a:rPr>
              <a:t>or</a:t>
            </a:r>
            <a:r>
              <a:rPr sz="1600" spc="50" dirty="0">
                <a:solidFill>
                  <a:srgbClr val="FFFFFF"/>
                </a:solidFill>
                <a:latin typeface="Carlito"/>
                <a:cs typeface="Carlito"/>
              </a:rPr>
              <a:t> </a:t>
            </a:r>
            <a:r>
              <a:rPr sz="1600" spc="-10" dirty="0">
                <a:solidFill>
                  <a:srgbClr val="FFFFFF"/>
                </a:solidFill>
                <a:latin typeface="Carlito"/>
                <a:cs typeface="Carlito"/>
              </a:rPr>
              <a:t>sheets.</a:t>
            </a:r>
            <a:endParaRPr sz="1600">
              <a:latin typeface="Carlito"/>
              <a:cs typeface="Carlito"/>
            </a:endParaRPr>
          </a:p>
          <a:p>
            <a:pPr marL="299085" marR="163195" indent="-287020" algn="just">
              <a:lnSpc>
                <a:spcPct val="100000"/>
              </a:lnSpc>
              <a:buChar char="-"/>
              <a:tabLst>
                <a:tab pos="299085" algn="l"/>
                <a:tab pos="299720" algn="l"/>
              </a:tabLst>
            </a:pPr>
            <a:r>
              <a:rPr sz="1600" spc="-5" dirty="0">
                <a:solidFill>
                  <a:srgbClr val="FFFFFF"/>
                </a:solidFill>
                <a:latin typeface="Carlito"/>
                <a:cs typeface="Carlito"/>
              </a:rPr>
              <a:t>As </a:t>
            </a:r>
            <a:r>
              <a:rPr sz="1600" b="1" spc="-10" dirty="0">
                <a:solidFill>
                  <a:srgbClr val="FFFFFF"/>
                </a:solidFill>
                <a:latin typeface="Carlito"/>
                <a:cs typeface="Carlito"/>
              </a:rPr>
              <a:t>cords</a:t>
            </a:r>
            <a:r>
              <a:rPr sz="1600" spc="-10" dirty="0">
                <a:solidFill>
                  <a:srgbClr val="FFFFFF"/>
                </a:solidFill>
                <a:latin typeface="Carlito"/>
                <a:cs typeface="Carlito"/>
              </a:rPr>
              <a:t>, </a:t>
            </a:r>
            <a:r>
              <a:rPr sz="1600" spc="-5" dirty="0">
                <a:solidFill>
                  <a:srgbClr val="FFFFFF"/>
                </a:solidFill>
                <a:latin typeface="Carlito"/>
                <a:cs typeface="Carlito"/>
              </a:rPr>
              <a:t>the white </a:t>
            </a:r>
            <a:r>
              <a:rPr sz="1600" spc="-10" dirty="0">
                <a:solidFill>
                  <a:srgbClr val="FFFFFF"/>
                </a:solidFill>
                <a:latin typeface="Carlito"/>
                <a:cs typeface="Carlito"/>
              </a:rPr>
              <a:t>fibres run parallel to </a:t>
            </a:r>
            <a:r>
              <a:rPr sz="1600" spc="-15" dirty="0">
                <a:solidFill>
                  <a:srgbClr val="FFFFFF"/>
                </a:solidFill>
                <a:latin typeface="Carlito"/>
                <a:cs typeface="Carlito"/>
              </a:rPr>
              <a:t>form cords  </a:t>
            </a:r>
            <a:r>
              <a:rPr sz="1600" spc="-5" dirty="0">
                <a:solidFill>
                  <a:srgbClr val="FFFFFF"/>
                </a:solidFill>
                <a:latin typeface="Carlito"/>
                <a:cs typeface="Carlito"/>
              </a:rPr>
              <a:t>called</a:t>
            </a:r>
            <a:r>
              <a:rPr sz="1600" spc="-15" dirty="0">
                <a:solidFill>
                  <a:srgbClr val="FFFFFF"/>
                </a:solidFill>
                <a:latin typeface="Carlito"/>
                <a:cs typeface="Carlito"/>
              </a:rPr>
              <a:t> </a:t>
            </a:r>
            <a:r>
              <a:rPr sz="1600" b="1" spc="-10" dirty="0">
                <a:solidFill>
                  <a:srgbClr val="FFFFFF"/>
                </a:solidFill>
                <a:latin typeface="Carlito"/>
                <a:cs typeface="Carlito"/>
              </a:rPr>
              <a:t>tendons.</a:t>
            </a:r>
            <a:endParaRPr sz="1600">
              <a:latin typeface="Carlito"/>
              <a:cs typeface="Carlito"/>
            </a:endParaRPr>
          </a:p>
          <a:p>
            <a:pPr marL="12700" algn="just">
              <a:lnSpc>
                <a:spcPts val="1910"/>
              </a:lnSpc>
            </a:pPr>
            <a:r>
              <a:rPr sz="1600" b="1" i="1" spc="-25" dirty="0">
                <a:solidFill>
                  <a:srgbClr val="FFFFFF"/>
                </a:solidFill>
                <a:latin typeface="Carlito"/>
                <a:cs typeface="Carlito"/>
              </a:rPr>
              <a:t>Tendons </a:t>
            </a:r>
            <a:r>
              <a:rPr sz="1600" b="1" i="1" spc="-10" dirty="0">
                <a:solidFill>
                  <a:srgbClr val="FFFFFF"/>
                </a:solidFill>
                <a:latin typeface="Carlito"/>
                <a:cs typeface="Carlito"/>
              </a:rPr>
              <a:t>connect </a:t>
            </a:r>
            <a:r>
              <a:rPr sz="1600" b="1" i="1" spc="-5" dirty="0">
                <a:solidFill>
                  <a:srgbClr val="FFFFFF"/>
                </a:solidFill>
                <a:latin typeface="Carlito"/>
                <a:cs typeface="Carlito"/>
              </a:rPr>
              <a:t>the </a:t>
            </a:r>
            <a:r>
              <a:rPr sz="1600" b="1" i="1" spc="-20" dirty="0">
                <a:solidFill>
                  <a:srgbClr val="FFFFFF"/>
                </a:solidFill>
                <a:latin typeface="Carlito"/>
                <a:cs typeface="Carlito"/>
              </a:rPr>
              <a:t>skeletal </a:t>
            </a:r>
            <a:r>
              <a:rPr sz="1600" b="1" i="1" spc="-5" dirty="0">
                <a:solidFill>
                  <a:srgbClr val="FFFFFF"/>
                </a:solidFill>
                <a:latin typeface="Carlito"/>
                <a:cs typeface="Carlito"/>
              </a:rPr>
              <a:t>muscles </a:t>
            </a:r>
            <a:r>
              <a:rPr sz="1600" b="1" i="1" spc="-10" dirty="0">
                <a:solidFill>
                  <a:srgbClr val="FFFFFF"/>
                </a:solidFill>
                <a:latin typeface="Carlito"/>
                <a:cs typeface="Carlito"/>
              </a:rPr>
              <a:t>with </a:t>
            </a:r>
            <a:r>
              <a:rPr sz="1600" b="1" i="1" spc="-5" dirty="0">
                <a:solidFill>
                  <a:srgbClr val="FFFFFF"/>
                </a:solidFill>
                <a:latin typeface="Carlito"/>
                <a:cs typeface="Carlito"/>
              </a:rPr>
              <a:t>the</a:t>
            </a:r>
            <a:r>
              <a:rPr sz="1600" b="1" i="1" spc="190" dirty="0">
                <a:solidFill>
                  <a:srgbClr val="FFFFFF"/>
                </a:solidFill>
                <a:latin typeface="Carlito"/>
                <a:cs typeface="Carlito"/>
              </a:rPr>
              <a:t> </a:t>
            </a:r>
            <a:r>
              <a:rPr sz="1600" b="1" i="1" spc="-5" dirty="0">
                <a:solidFill>
                  <a:srgbClr val="FFFFFF"/>
                </a:solidFill>
                <a:latin typeface="Carlito"/>
                <a:cs typeface="Carlito"/>
              </a:rPr>
              <a:t>bones.</a:t>
            </a:r>
            <a:endParaRPr sz="1600">
              <a:latin typeface="Carlito"/>
              <a:cs typeface="Carlito"/>
            </a:endParaRPr>
          </a:p>
          <a:p>
            <a:pPr marL="12700" algn="just">
              <a:lnSpc>
                <a:spcPts val="2150"/>
              </a:lnSpc>
            </a:pPr>
            <a:r>
              <a:rPr sz="1800" b="1" u="heavy" spc="-25" dirty="0">
                <a:solidFill>
                  <a:srgbClr val="FFFFFF"/>
                </a:solidFill>
                <a:uFill>
                  <a:solidFill>
                    <a:srgbClr val="FFFFFF"/>
                  </a:solidFill>
                </a:uFill>
                <a:latin typeface="Carlito"/>
                <a:cs typeface="Carlito"/>
              </a:rPr>
              <a:t>Tendons:</a:t>
            </a:r>
            <a:endParaRPr sz="1800">
              <a:latin typeface="Carlito"/>
              <a:cs typeface="Carlito"/>
            </a:endParaRPr>
          </a:p>
          <a:p>
            <a:pPr marL="299085" indent="-287020" algn="just">
              <a:lnSpc>
                <a:spcPct val="100000"/>
              </a:lnSpc>
              <a:spcBef>
                <a:spcPts val="20"/>
              </a:spcBef>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a:t>
            </a:r>
            <a:r>
              <a:rPr sz="1600" spc="-10" dirty="0">
                <a:solidFill>
                  <a:srgbClr val="FFFFFF"/>
                </a:solidFill>
                <a:latin typeface="Carlito"/>
                <a:cs typeface="Carlito"/>
              </a:rPr>
              <a:t>specialized extensions </a:t>
            </a:r>
            <a:r>
              <a:rPr sz="1600" spc="-5" dirty="0">
                <a:solidFill>
                  <a:srgbClr val="FFFFFF"/>
                </a:solidFill>
                <a:latin typeface="Carlito"/>
                <a:cs typeface="Carlito"/>
              </a:rPr>
              <a:t>or </a:t>
            </a:r>
            <a:r>
              <a:rPr sz="1600" spc="-10">
                <a:solidFill>
                  <a:srgbClr val="FFFFFF"/>
                </a:solidFill>
                <a:latin typeface="Carlito"/>
                <a:cs typeface="Carlito"/>
              </a:rPr>
              <a:t>prolongations</a:t>
            </a:r>
            <a:r>
              <a:rPr sz="1600" spc="55">
                <a:solidFill>
                  <a:srgbClr val="FFFFFF"/>
                </a:solidFill>
                <a:latin typeface="Carlito"/>
                <a:cs typeface="Carlito"/>
              </a:rPr>
              <a:t> </a:t>
            </a:r>
            <a:r>
              <a:rPr sz="1600" spc="-10" smtClean="0">
                <a:solidFill>
                  <a:srgbClr val="FFFFFF"/>
                </a:solidFill>
                <a:latin typeface="Carlito"/>
                <a:cs typeface="Carlito"/>
              </a:rPr>
              <a:t>of</a:t>
            </a:r>
            <a:r>
              <a:rPr lang="en-US" sz="1600" spc="-10" dirty="0" smtClean="0">
                <a:solidFill>
                  <a:srgbClr val="FFFFFF"/>
                </a:solidFill>
                <a:latin typeface="Carlito"/>
                <a:cs typeface="Carlito"/>
              </a:rPr>
              <a:t> </a:t>
            </a:r>
            <a:r>
              <a:rPr sz="1600" spc="-5" smtClean="0">
                <a:solidFill>
                  <a:srgbClr val="FFFFFF"/>
                </a:solidFill>
                <a:latin typeface="Carlito"/>
                <a:cs typeface="Carlito"/>
              </a:rPr>
              <a:t>muscles</a:t>
            </a:r>
            <a:r>
              <a:rPr sz="1600" spc="-5" dirty="0">
                <a:solidFill>
                  <a:srgbClr val="FFFFFF"/>
                </a:solidFill>
                <a:latin typeface="Carlito"/>
                <a:cs typeface="Carlito"/>
              </a:rPr>
              <a:t>.</a:t>
            </a:r>
            <a:endParaRPr sz="1600">
              <a:latin typeface="Carlito"/>
              <a:cs typeface="Carlito"/>
            </a:endParaRPr>
          </a:p>
          <a:p>
            <a:pPr marL="299085" marR="89535" indent="-287020" algn="just">
              <a:lnSpc>
                <a:spcPct val="100000"/>
              </a:lnSpc>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formed </a:t>
            </a:r>
            <a:r>
              <a:rPr sz="1600" spc="-5" dirty="0">
                <a:solidFill>
                  <a:srgbClr val="FFFFFF"/>
                </a:solidFill>
                <a:latin typeface="Carlito"/>
                <a:cs typeface="Carlito"/>
              </a:rPr>
              <a:t>of bundles of </a:t>
            </a:r>
            <a:r>
              <a:rPr sz="1600" spc="-10" dirty="0">
                <a:solidFill>
                  <a:srgbClr val="FFFFFF"/>
                </a:solidFill>
                <a:latin typeface="Carlito"/>
                <a:cs typeface="Carlito"/>
              </a:rPr>
              <a:t>collagen fibres (white  fibres).</a:t>
            </a:r>
            <a:endParaRPr sz="1600">
              <a:latin typeface="Carlito"/>
              <a:cs typeface="Carlito"/>
            </a:endParaRPr>
          </a:p>
          <a:p>
            <a:pPr marL="299085" marR="340360" indent="-287020" algn="just">
              <a:lnSpc>
                <a:spcPct val="100000"/>
              </a:lnSpc>
              <a:buChar char="-"/>
              <a:tabLst>
                <a:tab pos="299085" algn="l"/>
                <a:tab pos="299720" algn="l"/>
              </a:tabLst>
            </a:pPr>
            <a:r>
              <a:rPr sz="1600" spc="-25" dirty="0">
                <a:solidFill>
                  <a:srgbClr val="FFFFFF"/>
                </a:solidFill>
                <a:latin typeface="Carlito"/>
                <a:cs typeface="Carlito"/>
              </a:rPr>
              <a:t>At </a:t>
            </a:r>
            <a:r>
              <a:rPr sz="1600" spc="-5" dirty="0">
                <a:solidFill>
                  <a:srgbClr val="FFFFFF"/>
                </a:solidFill>
                <a:latin typeface="Carlito"/>
                <a:cs typeface="Carlito"/>
              </a:rPr>
              <a:t>one end, they </a:t>
            </a:r>
            <a:r>
              <a:rPr sz="1600" spc="-15" dirty="0">
                <a:solidFill>
                  <a:srgbClr val="FFFFFF"/>
                </a:solidFill>
                <a:latin typeface="Carlito"/>
                <a:cs typeface="Carlito"/>
              </a:rPr>
              <a:t>are formed from </a:t>
            </a:r>
            <a:r>
              <a:rPr sz="1600" spc="-5" dirty="0">
                <a:solidFill>
                  <a:srgbClr val="FFFFFF"/>
                </a:solidFill>
                <a:latin typeface="Carlito"/>
                <a:cs typeface="Carlito"/>
              </a:rPr>
              <a:t>the </a:t>
            </a:r>
            <a:r>
              <a:rPr sz="1600" spc="-15" dirty="0">
                <a:solidFill>
                  <a:srgbClr val="FFFFFF"/>
                </a:solidFill>
                <a:latin typeface="Carlito"/>
                <a:cs typeface="Carlito"/>
              </a:rPr>
              <a:t>core </a:t>
            </a:r>
            <a:r>
              <a:rPr sz="1600" spc="-5" dirty="0">
                <a:solidFill>
                  <a:srgbClr val="FFFFFF"/>
                </a:solidFill>
                <a:latin typeface="Carlito"/>
                <a:cs typeface="Carlito"/>
              </a:rPr>
              <a:t>of the  muscles and the other end </a:t>
            </a:r>
            <a:r>
              <a:rPr sz="1600" dirty="0">
                <a:solidFill>
                  <a:srgbClr val="FFFFFF"/>
                </a:solidFill>
                <a:latin typeface="Carlito"/>
                <a:cs typeface="Carlito"/>
              </a:rPr>
              <a:t>is </a:t>
            </a:r>
            <a:r>
              <a:rPr sz="1600" spc="-10" dirty="0">
                <a:solidFill>
                  <a:srgbClr val="FFFFFF"/>
                </a:solidFill>
                <a:latin typeface="Carlito"/>
                <a:cs typeface="Carlito"/>
              </a:rPr>
              <a:t>attached </a:t>
            </a:r>
            <a:r>
              <a:rPr sz="1600" spc="-5" dirty="0">
                <a:solidFill>
                  <a:srgbClr val="FFFFFF"/>
                </a:solidFill>
                <a:latin typeface="Carlito"/>
                <a:cs typeface="Carlito"/>
              </a:rPr>
              <a:t>to a</a:t>
            </a:r>
            <a:r>
              <a:rPr sz="1600" spc="20" dirty="0">
                <a:solidFill>
                  <a:srgbClr val="FFFFFF"/>
                </a:solidFill>
                <a:latin typeface="Carlito"/>
                <a:cs typeface="Carlito"/>
              </a:rPr>
              <a:t> </a:t>
            </a:r>
            <a:r>
              <a:rPr sz="1600" spc="-10" dirty="0">
                <a:solidFill>
                  <a:srgbClr val="FFFFFF"/>
                </a:solidFill>
                <a:latin typeface="Carlito"/>
                <a:cs typeface="Carlito"/>
              </a:rPr>
              <a:t>bone.</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Some </a:t>
            </a:r>
            <a:r>
              <a:rPr sz="1600" spc="-5" dirty="0">
                <a:solidFill>
                  <a:srgbClr val="FFFFFF"/>
                </a:solidFill>
                <a:latin typeface="Carlito"/>
                <a:cs typeface="Carlito"/>
              </a:rPr>
              <a:t>of the tendons </a:t>
            </a:r>
            <a:r>
              <a:rPr sz="1600" spc="-15" dirty="0">
                <a:solidFill>
                  <a:srgbClr val="FFFFFF"/>
                </a:solidFill>
                <a:latin typeface="Carlito"/>
                <a:cs typeface="Carlito"/>
              </a:rPr>
              <a:t>are </a:t>
            </a:r>
            <a:r>
              <a:rPr sz="1600" spc="-5" dirty="0">
                <a:solidFill>
                  <a:srgbClr val="FFFFFF"/>
                </a:solidFill>
                <a:latin typeface="Carlito"/>
                <a:cs typeface="Carlito"/>
              </a:rPr>
              <a:t>– </a:t>
            </a:r>
            <a:r>
              <a:rPr sz="1600" b="1" u="heavy" dirty="0">
                <a:solidFill>
                  <a:srgbClr val="FFFFFF"/>
                </a:solidFill>
                <a:uFill>
                  <a:solidFill>
                    <a:srgbClr val="FFFFFF"/>
                  </a:solidFill>
                </a:uFill>
                <a:latin typeface="Carlito"/>
                <a:cs typeface="Carlito"/>
              </a:rPr>
              <a:t>Achilles</a:t>
            </a:r>
            <a:r>
              <a:rPr sz="1600" b="1" u="heavy" spc="70" dirty="0">
                <a:solidFill>
                  <a:srgbClr val="FFFFFF"/>
                </a:solidFill>
                <a:uFill>
                  <a:solidFill>
                    <a:srgbClr val="FFFFFF"/>
                  </a:solidFill>
                </a:uFill>
                <a:latin typeface="Carlito"/>
                <a:cs typeface="Carlito"/>
              </a:rPr>
              <a:t> </a:t>
            </a:r>
            <a:r>
              <a:rPr sz="1600" b="1" u="heavy" spc="-10" dirty="0">
                <a:solidFill>
                  <a:srgbClr val="FFFFFF"/>
                </a:solidFill>
                <a:uFill>
                  <a:solidFill>
                    <a:srgbClr val="FFFFFF"/>
                  </a:solidFill>
                </a:uFill>
                <a:latin typeface="Carlito"/>
                <a:cs typeface="Carlito"/>
              </a:rPr>
              <a:t>tendon,</a:t>
            </a:r>
            <a:endParaRPr sz="1600">
              <a:latin typeface="Carlito"/>
              <a:cs typeface="Carlito"/>
            </a:endParaRPr>
          </a:p>
          <a:p>
            <a:pPr marL="299085" algn="just">
              <a:lnSpc>
                <a:spcPct val="100000"/>
              </a:lnSpc>
            </a:pPr>
            <a:r>
              <a:rPr sz="1600" b="1" u="heavy" spc="-10" dirty="0">
                <a:solidFill>
                  <a:srgbClr val="FFFFFF"/>
                </a:solidFill>
                <a:uFill>
                  <a:solidFill>
                    <a:srgbClr val="FFFFFF"/>
                  </a:solidFill>
                </a:uFill>
                <a:latin typeface="Carlito"/>
                <a:cs typeface="Carlito"/>
              </a:rPr>
              <a:t>hamstring</a:t>
            </a:r>
            <a:r>
              <a:rPr sz="1600" b="1" u="heavy" spc="15" dirty="0">
                <a:solidFill>
                  <a:srgbClr val="FFFFFF"/>
                </a:solidFill>
                <a:uFill>
                  <a:solidFill>
                    <a:srgbClr val="FFFFFF"/>
                  </a:solidFill>
                </a:uFill>
                <a:latin typeface="Carlito"/>
                <a:cs typeface="Carlito"/>
              </a:rPr>
              <a:t> </a:t>
            </a:r>
            <a:r>
              <a:rPr sz="1600" b="1" u="heavy" spc="-10" dirty="0">
                <a:solidFill>
                  <a:srgbClr val="FFFFFF"/>
                </a:solidFill>
                <a:uFill>
                  <a:solidFill>
                    <a:srgbClr val="FFFFFF"/>
                  </a:solidFill>
                </a:uFill>
                <a:latin typeface="Carlito"/>
                <a:cs typeface="Carlito"/>
              </a:rPr>
              <a:t>tendon.</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They play </a:t>
            </a:r>
            <a:r>
              <a:rPr sz="1600" spc="-5" dirty="0">
                <a:solidFill>
                  <a:srgbClr val="FFFFFF"/>
                </a:solidFill>
                <a:latin typeface="Carlito"/>
                <a:cs typeface="Carlito"/>
              </a:rPr>
              <a:t>an </a:t>
            </a:r>
            <a:r>
              <a:rPr sz="1600" spc="-10" dirty="0">
                <a:solidFill>
                  <a:srgbClr val="FFFFFF"/>
                </a:solidFill>
                <a:latin typeface="Carlito"/>
                <a:cs typeface="Carlito"/>
              </a:rPr>
              <a:t>important </a:t>
            </a:r>
            <a:r>
              <a:rPr sz="1600" spc="-15" dirty="0">
                <a:solidFill>
                  <a:srgbClr val="FFFFFF"/>
                </a:solidFill>
                <a:latin typeface="Carlito"/>
                <a:cs typeface="Carlito"/>
              </a:rPr>
              <a:t>role </a:t>
            </a:r>
            <a:r>
              <a:rPr sz="1600" spc="-5" dirty="0">
                <a:solidFill>
                  <a:srgbClr val="FFFFFF"/>
                </a:solidFill>
                <a:latin typeface="Carlito"/>
                <a:cs typeface="Carlito"/>
              </a:rPr>
              <a:t>in </a:t>
            </a:r>
            <a:r>
              <a:rPr sz="1600" spc="-10" dirty="0">
                <a:solidFill>
                  <a:srgbClr val="FFFFFF"/>
                </a:solidFill>
                <a:latin typeface="Carlito"/>
                <a:cs typeface="Carlito"/>
              </a:rPr>
              <a:t>various</a:t>
            </a:r>
            <a:r>
              <a:rPr sz="1600" spc="60" dirty="0">
                <a:solidFill>
                  <a:srgbClr val="FFFFFF"/>
                </a:solidFill>
                <a:latin typeface="Carlito"/>
                <a:cs typeface="Carlito"/>
              </a:rPr>
              <a:t> </a:t>
            </a:r>
            <a:r>
              <a:rPr sz="1600" spc="-10">
                <a:solidFill>
                  <a:srgbClr val="FFFFFF"/>
                </a:solidFill>
                <a:latin typeface="Carlito"/>
                <a:cs typeface="Carlito"/>
              </a:rPr>
              <a:t>movements</a:t>
            </a:r>
            <a:r>
              <a:rPr sz="1600" spc="-10" smtClean="0">
                <a:solidFill>
                  <a:srgbClr val="FFFFFF"/>
                </a:solidFill>
                <a:latin typeface="Carlito"/>
                <a:cs typeface="Carlito"/>
              </a:rPr>
              <a:t>.</a:t>
            </a:r>
            <a:endParaRPr sz="1550">
              <a:latin typeface="Carlito"/>
              <a:cs typeface="Carlito"/>
            </a:endParaRPr>
          </a:p>
          <a:p>
            <a:pPr marL="12700" marR="5080" algn="just">
              <a:lnSpc>
                <a:spcPct val="100000"/>
              </a:lnSpc>
            </a:pPr>
            <a:r>
              <a:rPr sz="1600" spc="-5" dirty="0">
                <a:solidFill>
                  <a:srgbClr val="FFFFFF"/>
                </a:solidFill>
                <a:latin typeface="Carlito"/>
                <a:cs typeface="Carlito"/>
              </a:rPr>
              <a:t>As </a:t>
            </a:r>
            <a:r>
              <a:rPr sz="1600" b="1" spc="-10" dirty="0">
                <a:solidFill>
                  <a:srgbClr val="FFFFFF"/>
                </a:solidFill>
                <a:latin typeface="Carlito"/>
                <a:cs typeface="Carlito"/>
              </a:rPr>
              <a:t>sheets, </a:t>
            </a:r>
            <a:r>
              <a:rPr sz="1600" dirty="0">
                <a:solidFill>
                  <a:srgbClr val="FFFFFF"/>
                </a:solidFill>
                <a:latin typeface="Carlito"/>
                <a:cs typeface="Carlito"/>
              </a:rPr>
              <a:t>it </a:t>
            </a:r>
            <a:r>
              <a:rPr sz="1600" spc="-15" dirty="0">
                <a:solidFill>
                  <a:srgbClr val="FFFFFF"/>
                </a:solidFill>
                <a:latin typeface="Carlito"/>
                <a:cs typeface="Carlito"/>
              </a:rPr>
              <a:t>occurs </a:t>
            </a:r>
            <a:r>
              <a:rPr sz="1600" spc="-5" dirty="0">
                <a:solidFill>
                  <a:srgbClr val="FFFFFF"/>
                </a:solidFill>
                <a:latin typeface="Carlito"/>
                <a:cs typeface="Carlito"/>
              </a:rPr>
              <a:t>in the </a:t>
            </a:r>
            <a:r>
              <a:rPr sz="1600" spc="-10" dirty="0">
                <a:solidFill>
                  <a:srgbClr val="FFFFFF"/>
                </a:solidFill>
                <a:latin typeface="Carlito"/>
                <a:cs typeface="Carlito"/>
              </a:rPr>
              <a:t>pericardium </a:t>
            </a:r>
            <a:r>
              <a:rPr sz="1600" spc="-5" dirty="0">
                <a:solidFill>
                  <a:srgbClr val="FFFFFF"/>
                </a:solidFill>
                <a:latin typeface="Carlito"/>
                <a:cs typeface="Carlito"/>
              </a:rPr>
              <a:t>of the </a:t>
            </a:r>
            <a:r>
              <a:rPr sz="1600" spc="-10" dirty="0">
                <a:solidFill>
                  <a:srgbClr val="FFFFFF"/>
                </a:solidFill>
                <a:latin typeface="Carlito"/>
                <a:cs typeface="Carlito"/>
              </a:rPr>
              <a:t>heart, </a:t>
            </a:r>
            <a:r>
              <a:rPr sz="1600" spc="-15" dirty="0">
                <a:solidFill>
                  <a:srgbClr val="FFFFFF"/>
                </a:solidFill>
                <a:latin typeface="Carlito"/>
                <a:cs typeface="Carlito"/>
              </a:rPr>
              <a:t>dura  </a:t>
            </a:r>
            <a:r>
              <a:rPr sz="1600" spc="-10" dirty="0">
                <a:solidFill>
                  <a:srgbClr val="FFFFFF"/>
                </a:solidFill>
                <a:latin typeface="Carlito"/>
                <a:cs typeface="Carlito"/>
              </a:rPr>
              <a:t>mater </a:t>
            </a:r>
            <a:r>
              <a:rPr sz="1600" spc="-5" dirty="0">
                <a:solidFill>
                  <a:srgbClr val="FFFFFF"/>
                </a:solidFill>
                <a:latin typeface="Carlito"/>
                <a:cs typeface="Carlito"/>
              </a:rPr>
              <a:t>of the </a:t>
            </a:r>
            <a:r>
              <a:rPr sz="1600" spc="-10" dirty="0">
                <a:solidFill>
                  <a:srgbClr val="FFFFFF"/>
                </a:solidFill>
                <a:latin typeface="Carlito"/>
                <a:cs typeface="Carlito"/>
              </a:rPr>
              <a:t>brain </a:t>
            </a:r>
            <a:r>
              <a:rPr sz="1600" spc="-5" dirty="0">
                <a:solidFill>
                  <a:srgbClr val="FFFFFF"/>
                </a:solidFill>
                <a:latin typeface="Carlito"/>
                <a:cs typeface="Carlito"/>
              </a:rPr>
              <a:t>and spinal </a:t>
            </a:r>
            <a:r>
              <a:rPr sz="1600" spc="-15" dirty="0">
                <a:solidFill>
                  <a:srgbClr val="FFFFFF"/>
                </a:solidFill>
                <a:latin typeface="Carlito"/>
                <a:cs typeface="Carlito"/>
              </a:rPr>
              <a:t>cord, </a:t>
            </a:r>
            <a:r>
              <a:rPr sz="1600" spc="-10" dirty="0">
                <a:solidFill>
                  <a:srgbClr val="FFFFFF"/>
                </a:solidFill>
                <a:latin typeface="Carlito"/>
                <a:cs typeface="Carlito"/>
              </a:rPr>
              <a:t>capsule </a:t>
            </a:r>
            <a:r>
              <a:rPr sz="1600" spc="-5" dirty="0">
                <a:solidFill>
                  <a:srgbClr val="FFFFFF"/>
                </a:solidFill>
                <a:latin typeface="Carlito"/>
                <a:cs typeface="Carlito"/>
              </a:rPr>
              <a:t>of the </a:t>
            </a:r>
            <a:r>
              <a:rPr sz="1600" spc="-25" dirty="0">
                <a:solidFill>
                  <a:srgbClr val="FFFFFF"/>
                </a:solidFill>
                <a:latin typeface="Carlito"/>
                <a:cs typeface="Carlito"/>
              </a:rPr>
              <a:t>kidney,  </a:t>
            </a:r>
            <a:r>
              <a:rPr sz="1600" spc="-15" dirty="0">
                <a:solidFill>
                  <a:srgbClr val="FFFFFF"/>
                </a:solidFill>
                <a:latin typeface="Carlito"/>
                <a:cs typeface="Carlito"/>
              </a:rPr>
              <a:t>etc.</a:t>
            </a:r>
            <a:endParaRPr sz="1600">
              <a:latin typeface="Carlito"/>
              <a:cs typeface="Carlito"/>
            </a:endParaRPr>
          </a:p>
        </p:txBody>
      </p:sp>
      <p:sp>
        <p:nvSpPr>
          <p:cNvPr id="8" name="object 8"/>
          <p:cNvSpPr/>
          <p:nvPr/>
        </p:nvSpPr>
        <p:spPr>
          <a:xfrm>
            <a:off x="6476999" y="990600"/>
            <a:ext cx="2285999" cy="53248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626864" cy="462280"/>
          </a:xfrm>
          <a:custGeom>
            <a:avLst/>
            <a:gdLst/>
            <a:ahLst/>
            <a:cxnLst/>
            <a:rect l="l" t="t" r="r" b="b"/>
            <a:pathLst>
              <a:path w="3408045" h="462280">
                <a:moveTo>
                  <a:pt x="0" y="461772"/>
                </a:moveTo>
                <a:lnTo>
                  <a:pt x="3407664" y="461772"/>
                </a:lnTo>
                <a:lnTo>
                  <a:pt x="34076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4624934" cy="391795"/>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tissue</a:t>
            </a:r>
            <a:r>
              <a:rPr sz="2400" u="none" spc="-60" dirty="0"/>
              <a:t> </a:t>
            </a:r>
            <a:r>
              <a:rPr sz="2400" u="none" spc="-5" dirty="0"/>
              <a:t>proper</a:t>
            </a:r>
            <a:endParaRPr sz="2400"/>
          </a:p>
        </p:txBody>
      </p:sp>
      <p:sp>
        <p:nvSpPr>
          <p:cNvPr id="4" name="object 4"/>
          <p:cNvSpPr/>
          <p:nvPr/>
        </p:nvSpPr>
        <p:spPr>
          <a:xfrm>
            <a:off x="5139691" y="457454"/>
            <a:ext cx="422909" cy="134620"/>
          </a:xfrm>
          <a:custGeom>
            <a:avLst/>
            <a:gdLst/>
            <a:ahLst/>
            <a:cxnLst/>
            <a:rect l="l" t="t" r="r" b="b"/>
            <a:pathLst>
              <a:path w="422910" h="134620">
                <a:moveTo>
                  <a:pt x="397269" y="49530"/>
                </a:moveTo>
                <a:lnTo>
                  <a:pt x="393192" y="49530"/>
                </a:lnTo>
                <a:lnTo>
                  <a:pt x="394208" y="78486"/>
                </a:lnTo>
                <a:lnTo>
                  <a:pt x="340796" y="80435"/>
                </a:lnTo>
                <a:lnTo>
                  <a:pt x="300990" y="105663"/>
                </a:lnTo>
                <a:lnTo>
                  <a:pt x="294259" y="109855"/>
                </a:lnTo>
                <a:lnTo>
                  <a:pt x="292226" y="118872"/>
                </a:lnTo>
                <a:lnTo>
                  <a:pt x="300863" y="132334"/>
                </a:lnTo>
                <a:lnTo>
                  <a:pt x="309753"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791200" y="320750"/>
            <a:ext cx="3048000" cy="350737"/>
          </a:xfrm>
          <a:prstGeom prst="rect">
            <a:avLst/>
          </a:prstGeom>
        </p:spPr>
        <p:txBody>
          <a:bodyPr vert="horz" wrap="square" lIns="0" tIns="12065" rIns="0" bIns="0" rtlCol="0">
            <a:spAutoFit/>
          </a:bodyPr>
          <a:lstStyle/>
          <a:p>
            <a:pPr marL="12700">
              <a:lnSpc>
                <a:spcPct val="100000"/>
              </a:lnSpc>
              <a:spcBef>
                <a:spcPts val="95"/>
              </a:spcBef>
            </a:pPr>
            <a:r>
              <a:rPr sz="2200" u="heavy" spc="-30" dirty="0">
                <a:solidFill>
                  <a:srgbClr val="FFFFFF"/>
                </a:solidFill>
                <a:uFill>
                  <a:solidFill>
                    <a:srgbClr val="FFFFFF"/>
                  </a:solidFill>
                </a:uFill>
                <a:latin typeface="Carlito"/>
                <a:cs typeface="Carlito"/>
              </a:rPr>
              <a:t>Yellow </a:t>
            </a:r>
            <a:r>
              <a:rPr sz="2200" u="heavy" spc="-5" dirty="0">
                <a:solidFill>
                  <a:srgbClr val="FFFFFF"/>
                </a:solidFill>
                <a:uFill>
                  <a:solidFill>
                    <a:srgbClr val="FFFFFF"/>
                  </a:solidFill>
                </a:uFill>
                <a:latin typeface="Carlito"/>
                <a:cs typeface="Carlito"/>
              </a:rPr>
              <a:t>elastic</a:t>
            </a:r>
            <a:r>
              <a:rPr sz="2200" u="heavy" spc="-40"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04800" y="990600"/>
            <a:ext cx="4876800" cy="5486400"/>
          </a:xfrm>
          <a:custGeom>
            <a:avLst/>
            <a:gdLst/>
            <a:ahLst/>
            <a:cxnLst/>
            <a:rect l="l" t="t" r="r" b="b"/>
            <a:pathLst>
              <a:path w="4876800" h="5078095">
                <a:moveTo>
                  <a:pt x="0" y="5077968"/>
                </a:moveTo>
                <a:lnTo>
                  <a:pt x="4876800" y="5077968"/>
                </a:lnTo>
                <a:lnTo>
                  <a:pt x="4876800" y="0"/>
                </a:lnTo>
                <a:lnTo>
                  <a:pt x="0" y="0"/>
                </a:lnTo>
                <a:lnTo>
                  <a:pt x="0" y="5077968"/>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383540" y="1007109"/>
            <a:ext cx="4650105" cy="5245667"/>
          </a:xfrm>
          <a:prstGeom prst="rect">
            <a:avLst/>
          </a:prstGeom>
        </p:spPr>
        <p:txBody>
          <a:bodyPr vert="horz" wrap="square" lIns="0" tIns="13335" rIns="0" bIns="0" rtlCol="0">
            <a:spAutoFit/>
          </a:bodyPr>
          <a:lstStyle/>
          <a:p>
            <a:pPr marL="12700" algn="just">
              <a:lnSpc>
                <a:spcPct val="100000"/>
              </a:lnSpc>
              <a:spcBef>
                <a:spcPts val="105"/>
              </a:spcBef>
            </a:pPr>
            <a:r>
              <a:rPr sz="2000" b="1" u="heavy" spc="-30" dirty="0">
                <a:solidFill>
                  <a:srgbClr val="FFFFFF"/>
                </a:solidFill>
                <a:uFill>
                  <a:solidFill>
                    <a:srgbClr val="FFFFFF"/>
                  </a:solidFill>
                </a:uFill>
                <a:latin typeface="Carlito"/>
                <a:cs typeface="Carlito"/>
              </a:rPr>
              <a:t>Yellow </a:t>
            </a:r>
            <a:r>
              <a:rPr sz="2000" b="1" u="heavy" spc="-5" dirty="0">
                <a:solidFill>
                  <a:srgbClr val="FFFFFF"/>
                </a:solidFill>
                <a:uFill>
                  <a:solidFill>
                    <a:srgbClr val="FFFFFF"/>
                  </a:solidFill>
                </a:uFill>
                <a:latin typeface="Carlito"/>
                <a:cs typeface="Carlito"/>
              </a:rPr>
              <a:t>Elastic</a:t>
            </a:r>
            <a:r>
              <a:rPr sz="2000" b="1" u="heavy" spc="-20" dirty="0">
                <a:solidFill>
                  <a:srgbClr val="FFFFFF"/>
                </a:solidFill>
                <a:uFill>
                  <a:solidFill>
                    <a:srgbClr val="FFFFFF"/>
                  </a:solidFill>
                </a:uFill>
                <a:latin typeface="Carlito"/>
                <a:cs typeface="Carlito"/>
              </a:rPr>
              <a:t> </a:t>
            </a:r>
            <a:r>
              <a:rPr sz="2000" b="1" u="heavy" dirty="0">
                <a:solidFill>
                  <a:srgbClr val="FFFFFF"/>
                </a:solidFill>
                <a:uFill>
                  <a:solidFill>
                    <a:srgbClr val="FFFFFF"/>
                  </a:solidFill>
                </a:uFill>
                <a:latin typeface="Carlito"/>
                <a:cs typeface="Carlito"/>
              </a:rPr>
              <a:t>Tissue:</a:t>
            </a:r>
            <a:endParaRPr sz="2000">
              <a:latin typeface="Carlito"/>
              <a:cs typeface="Carlito"/>
            </a:endParaRPr>
          </a:p>
          <a:p>
            <a:pPr marL="299085" marR="226060" indent="-287020" algn="just">
              <a:lnSpc>
                <a:spcPct val="100000"/>
              </a:lnSpc>
              <a:spcBef>
                <a:spcPts val="25"/>
              </a:spcBef>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yellow </a:t>
            </a:r>
            <a:r>
              <a:rPr sz="1600" spc="-5" dirty="0">
                <a:solidFill>
                  <a:srgbClr val="FFFFFF"/>
                </a:solidFill>
                <a:latin typeface="Carlito"/>
                <a:cs typeface="Carlito"/>
              </a:rPr>
              <a:t>elastic tissue </a:t>
            </a:r>
            <a:r>
              <a:rPr sz="1600" spc="-10" dirty="0">
                <a:solidFill>
                  <a:srgbClr val="FFFFFF"/>
                </a:solidFill>
                <a:latin typeface="Carlito"/>
                <a:cs typeface="Carlito"/>
              </a:rPr>
              <a:t>consists </a:t>
            </a:r>
            <a:r>
              <a:rPr sz="1600" spc="-5" dirty="0">
                <a:solidFill>
                  <a:srgbClr val="FFFFFF"/>
                </a:solidFill>
                <a:latin typeface="Carlito"/>
                <a:cs typeface="Carlito"/>
              </a:rPr>
              <a:t>mainly of a loose  </a:t>
            </a:r>
            <a:r>
              <a:rPr sz="1600" spc="-10" dirty="0">
                <a:solidFill>
                  <a:srgbClr val="FFFFFF"/>
                </a:solidFill>
                <a:latin typeface="Carlito"/>
                <a:cs typeface="Carlito"/>
              </a:rPr>
              <a:t>network </a:t>
            </a:r>
            <a:r>
              <a:rPr sz="1600" spc="-5" dirty="0">
                <a:solidFill>
                  <a:srgbClr val="FFFFFF"/>
                </a:solidFill>
                <a:latin typeface="Carlito"/>
                <a:cs typeface="Carlito"/>
              </a:rPr>
              <a:t>of </a:t>
            </a:r>
            <a:r>
              <a:rPr sz="1600" spc="-10" dirty="0">
                <a:solidFill>
                  <a:srgbClr val="FFFFFF"/>
                </a:solidFill>
                <a:latin typeface="Carlito"/>
                <a:cs typeface="Carlito"/>
              </a:rPr>
              <a:t>yellow </a:t>
            </a:r>
            <a:r>
              <a:rPr sz="1600" spc="-5" dirty="0">
                <a:solidFill>
                  <a:srgbClr val="FFFFFF"/>
                </a:solidFill>
                <a:latin typeface="Carlito"/>
                <a:cs typeface="Carlito"/>
              </a:rPr>
              <a:t>elastic</a:t>
            </a:r>
            <a:r>
              <a:rPr sz="1600" spc="55"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These elastic </a:t>
            </a:r>
            <a:r>
              <a:rPr sz="1600" spc="-10" dirty="0">
                <a:solidFill>
                  <a:srgbClr val="FFFFFF"/>
                </a:solidFill>
                <a:latin typeface="Carlito"/>
                <a:cs typeface="Carlito"/>
              </a:rPr>
              <a:t>fibres </a:t>
            </a:r>
            <a:r>
              <a:rPr sz="1600" spc="-15" dirty="0">
                <a:solidFill>
                  <a:srgbClr val="FFFFFF"/>
                </a:solidFill>
                <a:latin typeface="Carlito"/>
                <a:cs typeface="Carlito"/>
              </a:rPr>
              <a:t>are </a:t>
            </a:r>
            <a:r>
              <a:rPr sz="1600" spc="-5" dirty="0">
                <a:solidFill>
                  <a:srgbClr val="FFFFFF"/>
                </a:solidFill>
                <a:latin typeface="Carlito"/>
                <a:cs typeface="Carlito"/>
              </a:rPr>
              <a:t>much </a:t>
            </a:r>
            <a:r>
              <a:rPr sz="1600" spc="-10" dirty="0">
                <a:solidFill>
                  <a:srgbClr val="FFFFFF"/>
                </a:solidFill>
                <a:latin typeface="Carlito"/>
                <a:cs typeface="Carlito"/>
              </a:rPr>
              <a:t>thicker but </a:t>
            </a:r>
            <a:r>
              <a:rPr sz="1600" spc="-5">
                <a:solidFill>
                  <a:srgbClr val="FFFFFF"/>
                </a:solidFill>
                <a:latin typeface="Carlito"/>
                <a:cs typeface="Carlito"/>
              </a:rPr>
              <a:t>similar</a:t>
            </a:r>
            <a:r>
              <a:rPr sz="1600" spc="20">
                <a:solidFill>
                  <a:srgbClr val="FFFFFF"/>
                </a:solidFill>
                <a:latin typeface="Carlito"/>
                <a:cs typeface="Carlito"/>
              </a:rPr>
              <a:t> </a:t>
            </a:r>
            <a:r>
              <a:rPr sz="1600" spc="-10" smtClean="0">
                <a:solidFill>
                  <a:srgbClr val="FFFFFF"/>
                </a:solidFill>
                <a:latin typeface="Carlito"/>
                <a:cs typeface="Carlito"/>
              </a:rPr>
              <a:t>to</a:t>
            </a:r>
            <a:r>
              <a:rPr lang="en-US" sz="1600" spc="-10" dirty="0" smtClean="0">
                <a:solidFill>
                  <a:srgbClr val="FFFFFF"/>
                </a:solidFill>
                <a:latin typeface="Carlito"/>
                <a:cs typeface="Carlito"/>
              </a:rPr>
              <a:t> </a:t>
            </a:r>
            <a:r>
              <a:rPr sz="1600" spc="-5" smtClean="0">
                <a:solidFill>
                  <a:srgbClr val="FFFFFF"/>
                </a:solidFill>
                <a:latin typeface="Carlito"/>
                <a:cs typeface="Carlito"/>
              </a:rPr>
              <a:t>those </a:t>
            </a:r>
            <a:r>
              <a:rPr sz="1600" spc="-5" dirty="0">
                <a:solidFill>
                  <a:srgbClr val="FFFFFF"/>
                </a:solidFill>
                <a:latin typeface="Carlito"/>
                <a:cs typeface="Carlito"/>
              </a:rPr>
              <a:t>of </a:t>
            </a:r>
            <a:r>
              <a:rPr sz="1600" spc="-10" dirty="0">
                <a:solidFill>
                  <a:srgbClr val="FFFFFF"/>
                </a:solidFill>
                <a:latin typeface="Carlito"/>
                <a:cs typeface="Carlito"/>
              </a:rPr>
              <a:t>areolar</a:t>
            </a:r>
            <a:r>
              <a:rPr sz="1600" spc="20" dirty="0">
                <a:solidFill>
                  <a:srgbClr val="FFFFFF"/>
                </a:solidFill>
                <a:latin typeface="Carlito"/>
                <a:cs typeface="Carlito"/>
              </a:rPr>
              <a:t> </a:t>
            </a:r>
            <a:r>
              <a:rPr sz="1600" spc="-5" dirty="0">
                <a:solidFill>
                  <a:srgbClr val="FFFFFF"/>
                </a:solidFill>
                <a:latin typeface="Carlito"/>
                <a:cs typeface="Carlito"/>
              </a:rPr>
              <a:t>tissue.</a:t>
            </a:r>
            <a:endParaRPr sz="1600">
              <a:latin typeface="Carlito"/>
              <a:cs typeface="Carlito"/>
            </a:endParaRPr>
          </a:p>
          <a:p>
            <a:pPr marL="299085" marR="33020" indent="-287020" algn="just">
              <a:lnSpc>
                <a:spcPct val="100000"/>
              </a:lnSpc>
              <a:spcBef>
                <a:spcPts val="5"/>
              </a:spcBef>
              <a:buChar char="-"/>
              <a:tabLst>
                <a:tab pos="299085" algn="l"/>
                <a:tab pos="299720" algn="l"/>
              </a:tabLst>
            </a:pPr>
            <a:r>
              <a:rPr sz="1600" spc="-5" dirty="0">
                <a:solidFill>
                  <a:srgbClr val="FFFFFF"/>
                </a:solidFill>
                <a:latin typeface="Carlito"/>
                <a:cs typeface="Carlito"/>
              </a:rPr>
              <a:t>This tissue </a:t>
            </a:r>
            <a:r>
              <a:rPr sz="1600" spc="-10" dirty="0">
                <a:solidFill>
                  <a:srgbClr val="FFFFFF"/>
                </a:solidFill>
                <a:latin typeface="Carlito"/>
                <a:cs typeface="Carlito"/>
              </a:rPr>
              <a:t>combines strength </a:t>
            </a:r>
            <a:r>
              <a:rPr sz="1600" spc="-5" dirty="0">
                <a:solidFill>
                  <a:srgbClr val="FFFFFF"/>
                </a:solidFill>
                <a:latin typeface="Carlito"/>
                <a:cs typeface="Carlito"/>
              </a:rPr>
              <a:t>with </a:t>
            </a:r>
            <a:r>
              <a:rPr sz="1600" spc="-10" dirty="0">
                <a:solidFill>
                  <a:srgbClr val="FFFFFF"/>
                </a:solidFill>
                <a:latin typeface="Carlito"/>
                <a:cs typeface="Carlito"/>
              </a:rPr>
              <a:t>great </a:t>
            </a:r>
            <a:r>
              <a:rPr sz="1600" spc="-15" dirty="0">
                <a:solidFill>
                  <a:srgbClr val="FFFFFF"/>
                </a:solidFill>
                <a:latin typeface="Carlito"/>
                <a:cs typeface="Carlito"/>
              </a:rPr>
              <a:t>flexibility. </a:t>
            </a:r>
            <a:r>
              <a:rPr sz="1600" spc="-5" dirty="0">
                <a:solidFill>
                  <a:srgbClr val="FFFFFF"/>
                </a:solidFill>
                <a:latin typeface="Carlito"/>
                <a:cs typeface="Carlito"/>
              </a:rPr>
              <a:t>It  also </a:t>
            </a:r>
            <a:r>
              <a:rPr sz="1600" spc="-10" dirty="0">
                <a:solidFill>
                  <a:srgbClr val="FFFFFF"/>
                </a:solidFill>
                <a:latin typeface="Carlito"/>
                <a:cs typeface="Carlito"/>
              </a:rPr>
              <a:t>has </a:t>
            </a:r>
            <a:r>
              <a:rPr sz="1600" spc="-5" dirty="0">
                <a:solidFill>
                  <a:srgbClr val="FFFFFF"/>
                </a:solidFill>
                <a:latin typeface="Carlito"/>
                <a:cs typeface="Carlito"/>
              </a:rPr>
              <a:t>2 </a:t>
            </a:r>
            <a:r>
              <a:rPr sz="1600" spc="-15" dirty="0">
                <a:solidFill>
                  <a:srgbClr val="FFFFFF"/>
                </a:solidFill>
                <a:latin typeface="Carlito"/>
                <a:cs typeface="Carlito"/>
              </a:rPr>
              <a:t>forms: </a:t>
            </a:r>
            <a:r>
              <a:rPr sz="1600" u="heavy" spc="-15" dirty="0">
                <a:solidFill>
                  <a:srgbClr val="FFFFFF"/>
                </a:solidFill>
                <a:uFill>
                  <a:solidFill>
                    <a:srgbClr val="FFFFFF"/>
                  </a:solidFill>
                </a:uFill>
                <a:latin typeface="Carlito"/>
                <a:cs typeface="Carlito"/>
              </a:rPr>
              <a:t>cords </a:t>
            </a:r>
            <a:r>
              <a:rPr sz="1600" u="heavy" spc="-5" dirty="0">
                <a:solidFill>
                  <a:srgbClr val="FFFFFF"/>
                </a:solidFill>
                <a:uFill>
                  <a:solidFill>
                    <a:srgbClr val="FFFFFF"/>
                  </a:solidFill>
                </a:uFill>
                <a:latin typeface="Carlito"/>
                <a:cs typeface="Carlito"/>
              </a:rPr>
              <a:t>and</a:t>
            </a:r>
            <a:r>
              <a:rPr sz="1600" u="heavy" spc="70" dirty="0">
                <a:solidFill>
                  <a:srgbClr val="FFFFFF"/>
                </a:solidFill>
                <a:uFill>
                  <a:solidFill>
                    <a:srgbClr val="FFFFFF"/>
                  </a:solidFill>
                </a:uFill>
                <a:latin typeface="Carlito"/>
                <a:cs typeface="Carlito"/>
              </a:rPr>
              <a:t> </a:t>
            </a:r>
            <a:r>
              <a:rPr sz="1600" u="heavy" spc="-10" dirty="0">
                <a:solidFill>
                  <a:srgbClr val="FFFFFF"/>
                </a:solidFill>
                <a:uFill>
                  <a:solidFill>
                    <a:srgbClr val="FFFFFF"/>
                  </a:solidFill>
                </a:uFill>
                <a:latin typeface="Carlito"/>
                <a:cs typeface="Carlito"/>
              </a:rPr>
              <a:t>sheets.</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 </a:t>
            </a:r>
            <a:r>
              <a:rPr sz="1600" b="1" spc="-15" dirty="0">
                <a:solidFill>
                  <a:srgbClr val="FFFFFF"/>
                </a:solidFill>
                <a:latin typeface="Carlito"/>
                <a:cs typeface="Carlito"/>
              </a:rPr>
              <a:t>cords </a:t>
            </a:r>
            <a:r>
              <a:rPr sz="1600" spc="-15" dirty="0">
                <a:solidFill>
                  <a:srgbClr val="FFFFFF"/>
                </a:solidFill>
                <a:latin typeface="Carlito"/>
                <a:cs typeface="Carlito"/>
              </a:rPr>
              <a:t>formed </a:t>
            </a:r>
            <a:r>
              <a:rPr sz="1600" spc="-10" dirty="0">
                <a:solidFill>
                  <a:srgbClr val="FFFFFF"/>
                </a:solidFill>
                <a:latin typeface="Carlito"/>
                <a:cs typeface="Carlito"/>
              </a:rPr>
              <a:t>by </a:t>
            </a:r>
            <a:r>
              <a:rPr sz="1600" spc="-5" dirty="0">
                <a:solidFill>
                  <a:srgbClr val="FFFFFF"/>
                </a:solidFill>
                <a:latin typeface="Carlito"/>
                <a:cs typeface="Carlito"/>
              </a:rPr>
              <a:t>this tissue </a:t>
            </a:r>
            <a:r>
              <a:rPr sz="1600" spc="-15" dirty="0">
                <a:solidFill>
                  <a:srgbClr val="FFFFFF"/>
                </a:solidFill>
                <a:latin typeface="Carlito"/>
                <a:cs typeface="Carlito"/>
              </a:rPr>
              <a:t>are </a:t>
            </a:r>
            <a:r>
              <a:rPr sz="1600" spc="-5" dirty="0">
                <a:solidFill>
                  <a:srgbClr val="FFFFFF"/>
                </a:solidFill>
                <a:latin typeface="Carlito"/>
                <a:cs typeface="Carlito"/>
              </a:rPr>
              <a:t>called</a:t>
            </a:r>
            <a:r>
              <a:rPr sz="1600" spc="160" dirty="0">
                <a:solidFill>
                  <a:srgbClr val="FFFFFF"/>
                </a:solidFill>
                <a:latin typeface="Carlito"/>
                <a:cs typeface="Carlito"/>
              </a:rPr>
              <a:t> </a:t>
            </a:r>
            <a:r>
              <a:rPr sz="1600" b="1" spc="-10" dirty="0">
                <a:solidFill>
                  <a:srgbClr val="FFFFFF"/>
                </a:solidFill>
                <a:latin typeface="Carlito"/>
                <a:cs typeface="Carlito"/>
              </a:rPr>
              <a:t>ligaments.</a:t>
            </a:r>
            <a:endParaRPr sz="1600">
              <a:latin typeface="Carlito"/>
              <a:cs typeface="Carlito"/>
            </a:endParaRPr>
          </a:p>
          <a:p>
            <a:pPr marL="299085" algn="just">
              <a:lnSpc>
                <a:spcPct val="100000"/>
              </a:lnSpc>
            </a:pPr>
            <a:r>
              <a:rPr sz="1600" b="1" i="1" spc="-5" dirty="0">
                <a:solidFill>
                  <a:srgbClr val="FFFFFF"/>
                </a:solidFill>
                <a:latin typeface="Carlito"/>
                <a:cs typeface="Carlito"/>
              </a:rPr>
              <a:t>Ligaments serve </a:t>
            </a:r>
            <a:r>
              <a:rPr sz="1600" b="1" i="1" spc="-10" dirty="0">
                <a:solidFill>
                  <a:srgbClr val="FFFFFF"/>
                </a:solidFill>
                <a:latin typeface="Carlito"/>
                <a:cs typeface="Carlito"/>
              </a:rPr>
              <a:t>to </a:t>
            </a:r>
            <a:r>
              <a:rPr sz="1600" b="1" i="1" spc="-5" dirty="0">
                <a:solidFill>
                  <a:srgbClr val="FFFFFF"/>
                </a:solidFill>
                <a:latin typeface="Carlito"/>
                <a:cs typeface="Carlito"/>
              </a:rPr>
              <a:t>bind the bones</a:t>
            </a:r>
            <a:r>
              <a:rPr sz="1600" b="1" i="1" spc="100" dirty="0">
                <a:solidFill>
                  <a:srgbClr val="FFFFFF"/>
                </a:solidFill>
                <a:latin typeface="Carlito"/>
                <a:cs typeface="Carlito"/>
              </a:rPr>
              <a:t> </a:t>
            </a:r>
            <a:r>
              <a:rPr sz="1600" b="1" i="1" spc="-25" dirty="0">
                <a:solidFill>
                  <a:srgbClr val="FFFFFF"/>
                </a:solidFill>
                <a:latin typeface="Carlito"/>
                <a:cs typeface="Carlito"/>
              </a:rPr>
              <a:t>together.</a:t>
            </a:r>
            <a:endParaRPr sz="1600">
              <a:latin typeface="Carlito"/>
              <a:cs typeface="Carlito"/>
            </a:endParaRPr>
          </a:p>
          <a:p>
            <a:pPr marL="12700" algn="just">
              <a:lnSpc>
                <a:spcPct val="100000"/>
              </a:lnSpc>
            </a:pPr>
            <a:r>
              <a:rPr sz="1600" b="1" u="heavy" spc="-10" dirty="0">
                <a:solidFill>
                  <a:srgbClr val="FFFFFF"/>
                </a:solidFill>
                <a:uFill>
                  <a:solidFill>
                    <a:srgbClr val="FFFFFF"/>
                  </a:solidFill>
                </a:uFill>
                <a:latin typeface="Carlito"/>
                <a:cs typeface="Carlito"/>
              </a:rPr>
              <a:t>Ligaments: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a:t>
            </a:r>
            <a:r>
              <a:rPr sz="1600" spc="-10" dirty="0">
                <a:solidFill>
                  <a:srgbClr val="FFFFFF"/>
                </a:solidFill>
                <a:latin typeface="Carlito"/>
                <a:cs typeface="Carlito"/>
              </a:rPr>
              <a:t>formed </a:t>
            </a:r>
            <a:r>
              <a:rPr sz="1600" spc="-5" dirty="0">
                <a:solidFill>
                  <a:srgbClr val="FFFFFF"/>
                </a:solidFill>
                <a:latin typeface="Carlito"/>
                <a:cs typeface="Carlito"/>
              </a:rPr>
              <a:t>of bundles of </a:t>
            </a:r>
            <a:r>
              <a:rPr sz="1600" spc="-10" dirty="0">
                <a:solidFill>
                  <a:srgbClr val="FFFFFF"/>
                </a:solidFill>
                <a:latin typeface="Carlito"/>
                <a:cs typeface="Carlito"/>
              </a:rPr>
              <a:t>yellow</a:t>
            </a:r>
            <a:r>
              <a:rPr sz="1600" spc="75"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They </a:t>
            </a:r>
            <a:r>
              <a:rPr sz="1600" spc="-5" dirty="0">
                <a:solidFill>
                  <a:srgbClr val="FFFFFF"/>
                </a:solidFill>
                <a:latin typeface="Carlito"/>
                <a:cs typeface="Carlito"/>
              </a:rPr>
              <a:t>bind </a:t>
            </a:r>
            <a:r>
              <a:rPr sz="1600" spc="-10" dirty="0">
                <a:solidFill>
                  <a:srgbClr val="FFFFFF"/>
                </a:solidFill>
                <a:latin typeface="Carlito"/>
                <a:cs typeface="Carlito"/>
              </a:rPr>
              <a:t>two </a:t>
            </a:r>
            <a:r>
              <a:rPr sz="1600" spc="-15" dirty="0">
                <a:solidFill>
                  <a:srgbClr val="FFFFFF"/>
                </a:solidFill>
                <a:latin typeface="Carlito"/>
                <a:cs typeface="Carlito"/>
              </a:rPr>
              <a:t>different </a:t>
            </a:r>
            <a:r>
              <a:rPr sz="1600" spc="-10" dirty="0">
                <a:solidFill>
                  <a:srgbClr val="FFFFFF"/>
                </a:solidFill>
                <a:latin typeface="Carlito"/>
                <a:cs typeface="Carlito"/>
              </a:rPr>
              <a:t>bones at </a:t>
            </a:r>
            <a:r>
              <a:rPr sz="1600" spc="-5" dirty="0">
                <a:solidFill>
                  <a:srgbClr val="FFFFFF"/>
                </a:solidFill>
                <a:latin typeface="Carlito"/>
                <a:cs typeface="Carlito"/>
              </a:rPr>
              <a:t>the</a:t>
            </a:r>
            <a:r>
              <a:rPr sz="1600" spc="85" dirty="0">
                <a:solidFill>
                  <a:srgbClr val="FFFFFF"/>
                </a:solidFill>
                <a:latin typeface="Carlito"/>
                <a:cs typeface="Carlito"/>
              </a:rPr>
              <a:t> </a:t>
            </a:r>
            <a:r>
              <a:rPr sz="1600" spc="-10" dirty="0">
                <a:solidFill>
                  <a:srgbClr val="FFFFFF"/>
                </a:solidFill>
                <a:latin typeface="Carlito"/>
                <a:cs typeface="Carlito"/>
              </a:rPr>
              <a:t>joints.</a:t>
            </a:r>
            <a:endParaRPr sz="1600">
              <a:latin typeface="Carlito"/>
              <a:cs typeface="Carlito"/>
            </a:endParaRPr>
          </a:p>
          <a:p>
            <a:pPr marL="299085" marR="74930" indent="-287020" algn="just">
              <a:lnSpc>
                <a:spcPct val="100000"/>
              </a:lnSpc>
              <a:buChar char="-"/>
              <a:tabLst>
                <a:tab pos="299085" algn="l"/>
                <a:tab pos="299720" algn="l"/>
              </a:tabLst>
            </a:pPr>
            <a:r>
              <a:rPr sz="1600" spc="-10" dirty="0">
                <a:solidFill>
                  <a:srgbClr val="FFFFFF"/>
                </a:solidFill>
                <a:latin typeface="Carlito"/>
                <a:cs typeface="Carlito"/>
              </a:rPr>
              <a:t>They play </a:t>
            </a:r>
            <a:r>
              <a:rPr sz="1600" spc="-5" dirty="0">
                <a:solidFill>
                  <a:srgbClr val="FFFFFF"/>
                </a:solidFill>
                <a:latin typeface="Carlito"/>
                <a:cs typeface="Carlito"/>
              </a:rPr>
              <a:t>a </a:t>
            </a:r>
            <a:r>
              <a:rPr sz="1600" spc="-10" dirty="0">
                <a:solidFill>
                  <a:srgbClr val="FFFFFF"/>
                </a:solidFill>
                <a:latin typeface="Carlito"/>
                <a:cs typeface="Carlito"/>
              </a:rPr>
              <a:t>very important </a:t>
            </a:r>
            <a:r>
              <a:rPr sz="1600" spc="-15" dirty="0">
                <a:solidFill>
                  <a:srgbClr val="FFFFFF"/>
                </a:solidFill>
                <a:latin typeface="Carlito"/>
                <a:cs typeface="Carlito"/>
              </a:rPr>
              <a:t>role </a:t>
            </a:r>
            <a:r>
              <a:rPr sz="1600" spc="-5" dirty="0">
                <a:solidFill>
                  <a:srgbClr val="FFFFFF"/>
                </a:solidFill>
                <a:latin typeface="Carlito"/>
                <a:cs typeface="Carlito"/>
              </a:rPr>
              <a:t>in </a:t>
            </a:r>
            <a:r>
              <a:rPr sz="1600" spc="-15" dirty="0">
                <a:solidFill>
                  <a:srgbClr val="FFFFFF"/>
                </a:solidFill>
                <a:latin typeface="Carlito"/>
                <a:cs typeface="Carlito"/>
              </a:rPr>
              <a:t>preventing  </a:t>
            </a:r>
            <a:r>
              <a:rPr sz="1600" spc="-10" dirty="0">
                <a:solidFill>
                  <a:srgbClr val="FFFFFF"/>
                </a:solidFill>
                <a:latin typeface="Carlito"/>
                <a:cs typeface="Carlito"/>
              </a:rPr>
              <a:t>dislocation </a:t>
            </a:r>
            <a:r>
              <a:rPr sz="1600" spc="-5" dirty="0">
                <a:solidFill>
                  <a:srgbClr val="FFFFFF"/>
                </a:solidFill>
                <a:latin typeface="Carlito"/>
                <a:cs typeface="Carlito"/>
              </a:rPr>
              <a:t>of </a:t>
            </a:r>
            <a:r>
              <a:rPr sz="1600" spc="-10" dirty="0">
                <a:solidFill>
                  <a:srgbClr val="FFFFFF"/>
                </a:solidFill>
                <a:latin typeface="Carlito"/>
                <a:cs typeface="Carlito"/>
              </a:rPr>
              <a:t>bones </a:t>
            </a:r>
            <a:r>
              <a:rPr sz="1600" spc="-5" dirty="0">
                <a:solidFill>
                  <a:srgbClr val="FFFFFF"/>
                </a:solidFill>
                <a:latin typeface="Carlito"/>
                <a:cs typeface="Carlito"/>
              </a:rPr>
              <a:t>and </a:t>
            </a:r>
            <a:r>
              <a:rPr sz="1600" spc="-10" dirty="0">
                <a:solidFill>
                  <a:srgbClr val="FFFFFF"/>
                </a:solidFill>
                <a:latin typeface="Carlito"/>
                <a:cs typeface="Carlito"/>
              </a:rPr>
              <a:t>at </a:t>
            </a:r>
            <a:r>
              <a:rPr sz="1600" spc="-5" dirty="0">
                <a:solidFill>
                  <a:srgbClr val="FFFFFF"/>
                </a:solidFill>
                <a:latin typeface="Carlito"/>
                <a:cs typeface="Carlito"/>
              </a:rPr>
              <a:t>the </a:t>
            </a:r>
            <a:r>
              <a:rPr sz="1600" spc="-10" dirty="0">
                <a:solidFill>
                  <a:srgbClr val="FFFFFF"/>
                </a:solidFill>
                <a:latin typeface="Carlito"/>
                <a:cs typeface="Carlito"/>
              </a:rPr>
              <a:t>same </a:t>
            </a:r>
            <a:r>
              <a:rPr sz="1600" spc="-5" dirty="0">
                <a:solidFill>
                  <a:srgbClr val="FFFFFF"/>
                </a:solidFill>
                <a:latin typeface="Carlito"/>
                <a:cs typeface="Carlito"/>
              </a:rPr>
              <a:t>time </a:t>
            </a:r>
            <a:r>
              <a:rPr sz="1600" spc="-10" dirty="0">
                <a:solidFill>
                  <a:srgbClr val="FFFFFF"/>
                </a:solidFill>
                <a:latin typeface="Carlito"/>
                <a:cs typeface="Carlito"/>
              </a:rPr>
              <a:t>providing  flexibility to</a:t>
            </a:r>
            <a:r>
              <a:rPr sz="1600" spc="-30" dirty="0">
                <a:solidFill>
                  <a:srgbClr val="FFFFFF"/>
                </a:solidFill>
                <a:latin typeface="Carlito"/>
                <a:cs typeface="Carlito"/>
              </a:rPr>
              <a:t> </a:t>
            </a:r>
            <a:r>
              <a:rPr sz="1600" spc="-5" dirty="0">
                <a:solidFill>
                  <a:srgbClr val="FFFFFF"/>
                </a:solidFill>
                <a:latin typeface="Carlito"/>
                <a:cs typeface="Carlito"/>
              </a:rPr>
              <a:t>joints.</a:t>
            </a:r>
            <a:endParaRPr sz="1600">
              <a:latin typeface="Carlito"/>
              <a:cs typeface="Carlito"/>
            </a:endParaRPr>
          </a:p>
          <a:p>
            <a:pPr marL="299085" marR="302895" indent="-287020" algn="just">
              <a:lnSpc>
                <a:spcPct val="100000"/>
              </a:lnSpc>
              <a:spcBef>
                <a:spcPts val="5"/>
              </a:spcBef>
              <a:buChar char="-"/>
              <a:tabLst>
                <a:tab pos="299085" algn="l"/>
                <a:tab pos="299720" algn="l"/>
              </a:tabLst>
            </a:pPr>
            <a:r>
              <a:rPr sz="1600" spc="-5" smtClean="0">
                <a:solidFill>
                  <a:srgbClr val="FFFFFF"/>
                </a:solidFill>
                <a:latin typeface="Carlito"/>
                <a:cs typeface="Carlito"/>
              </a:rPr>
              <a:t>As </a:t>
            </a:r>
            <a:r>
              <a:rPr sz="1600" b="1" spc="-5" dirty="0">
                <a:solidFill>
                  <a:srgbClr val="FFFFFF"/>
                </a:solidFill>
                <a:latin typeface="Carlito"/>
                <a:cs typeface="Carlito"/>
              </a:rPr>
              <a:t>sheets </a:t>
            </a:r>
            <a:r>
              <a:rPr sz="1600" spc="-15" dirty="0">
                <a:solidFill>
                  <a:srgbClr val="FFFFFF"/>
                </a:solidFill>
                <a:latin typeface="Carlito"/>
                <a:cs typeface="Carlito"/>
              </a:rPr>
              <a:t>formed </a:t>
            </a:r>
            <a:r>
              <a:rPr sz="1600" spc="-10" dirty="0">
                <a:solidFill>
                  <a:srgbClr val="FFFFFF"/>
                </a:solidFill>
                <a:latin typeface="Carlito"/>
                <a:cs typeface="Carlito"/>
              </a:rPr>
              <a:t>by </a:t>
            </a:r>
            <a:r>
              <a:rPr sz="1600" spc="-5" dirty="0">
                <a:solidFill>
                  <a:srgbClr val="FFFFFF"/>
                </a:solidFill>
                <a:latin typeface="Carlito"/>
                <a:cs typeface="Carlito"/>
              </a:rPr>
              <a:t>this tissue, </a:t>
            </a:r>
            <a:r>
              <a:rPr sz="1600" spc="-10" dirty="0">
                <a:solidFill>
                  <a:srgbClr val="FFFFFF"/>
                </a:solidFill>
                <a:latin typeface="Carlito"/>
                <a:cs typeface="Carlito"/>
              </a:rPr>
              <a:t>they occur </a:t>
            </a:r>
            <a:r>
              <a:rPr sz="1600" spc="-5" dirty="0">
                <a:solidFill>
                  <a:srgbClr val="FFFFFF"/>
                </a:solidFill>
                <a:latin typeface="Carlito"/>
                <a:cs typeface="Carlito"/>
              </a:rPr>
              <a:t>in </a:t>
            </a:r>
            <a:r>
              <a:rPr sz="1600" spc="-10" dirty="0">
                <a:solidFill>
                  <a:srgbClr val="FFFFFF"/>
                </a:solidFill>
                <a:latin typeface="Carlito"/>
                <a:cs typeface="Carlito"/>
              </a:rPr>
              <a:t>the  </a:t>
            </a:r>
            <a:r>
              <a:rPr sz="1600" spc="-5" dirty="0">
                <a:solidFill>
                  <a:srgbClr val="FFFFFF"/>
                </a:solidFill>
                <a:latin typeface="Carlito"/>
                <a:cs typeface="Carlito"/>
              </a:rPr>
              <a:t>walls of the blood </a:t>
            </a:r>
            <a:r>
              <a:rPr sz="1600" spc="-10" dirty="0">
                <a:solidFill>
                  <a:srgbClr val="FFFFFF"/>
                </a:solidFill>
                <a:latin typeface="Carlito"/>
                <a:cs typeface="Carlito"/>
              </a:rPr>
              <a:t>vessels, </a:t>
            </a:r>
            <a:r>
              <a:rPr sz="1600" spc="-5" dirty="0">
                <a:solidFill>
                  <a:srgbClr val="FFFFFF"/>
                </a:solidFill>
                <a:latin typeface="Carlito"/>
                <a:cs typeface="Carlito"/>
              </a:rPr>
              <a:t>lungs and</a:t>
            </a:r>
            <a:r>
              <a:rPr sz="1600" spc="-10" dirty="0">
                <a:solidFill>
                  <a:srgbClr val="FFFFFF"/>
                </a:solidFill>
                <a:latin typeface="Carlito"/>
                <a:cs typeface="Carlito"/>
              </a:rPr>
              <a:t> bronchioles.</a:t>
            </a:r>
            <a:endParaRPr sz="1600">
              <a:latin typeface="Carlito"/>
              <a:cs typeface="Carlito"/>
            </a:endParaRPr>
          </a:p>
          <a:p>
            <a:pPr marL="299085" marR="118110" indent="-287020" algn="just">
              <a:lnSpc>
                <a:spcPct val="100000"/>
              </a:lnSpc>
              <a:buFont typeface="Carlito"/>
              <a:buChar char="-"/>
              <a:tabLst>
                <a:tab pos="299085" algn="l"/>
                <a:tab pos="299720" algn="l"/>
              </a:tabLst>
            </a:pPr>
            <a:r>
              <a:rPr sz="1600" b="1" spc="-10" dirty="0">
                <a:solidFill>
                  <a:srgbClr val="FFFFFF"/>
                </a:solidFill>
                <a:latin typeface="Carlito"/>
                <a:cs typeface="Carlito"/>
              </a:rPr>
              <a:t>Recovery </a:t>
            </a:r>
            <a:r>
              <a:rPr sz="1600" b="1" spc="-5" dirty="0">
                <a:solidFill>
                  <a:srgbClr val="FFFFFF"/>
                </a:solidFill>
                <a:latin typeface="Carlito"/>
                <a:cs typeface="Carlito"/>
              </a:rPr>
              <a:t>of </a:t>
            </a:r>
            <a:r>
              <a:rPr sz="1600" b="1" spc="-10" dirty="0">
                <a:solidFill>
                  <a:srgbClr val="FFFFFF"/>
                </a:solidFill>
                <a:latin typeface="Carlito"/>
                <a:cs typeface="Carlito"/>
              </a:rPr>
              <a:t>these </a:t>
            </a:r>
            <a:r>
              <a:rPr sz="1600" b="1" spc="-15" dirty="0">
                <a:solidFill>
                  <a:srgbClr val="FFFFFF"/>
                </a:solidFill>
                <a:latin typeface="Carlito"/>
                <a:cs typeface="Carlito"/>
              </a:rPr>
              <a:t>organs after </a:t>
            </a:r>
            <a:r>
              <a:rPr sz="1600" b="1" spc="-10" dirty="0">
                <a:solidFill>
                  <a:srgbClr val="FFFFFF"/>
                </a:solidFill>
                <a:latin typeface="Carlito"/>
                <a:cs typeface="Carlito"/>
              </a:rPr>
              <a:t>expansion </a:t>
            </a:r>
            <a:r>
              <a:rPr sz="1600" spc="-5" dirty="0">
                <a:solidFill>
                  <a:srgbClr val="FFFFFF"/>
                </a:solidFill>
                <a:latin typeface="Carlito"/>
                <a:cs typeface="Carlito"/>
              </a:rPr>
              <a:t>is </a:t>
            </a:r>
            <a:r>
              <a:rPr sz="1600" spc="-10" dirty="0">
                <a:solidFill>
                  <a:srgbClr val="FFFFFF"/>
                </a:solidFill>
                <a:latin typeface="Carlito"/>
                <a:cs typeface="Carlito"/>
              </a:rPr>
              <a:t>due to  </a:t>
            </a:r>
            <a:r>
              <a:rPr sz="1600" spc="-5" dirty="0">
                <a:solidFill>
                  <a:srgbClr val="FFFFFF"/>
                </a:solidFill>
                <a:latin typeface="Carlito"/>
                <a:cs typeface="Carlito"/>
              </a:rPr>
              <a:t>this </a:t>
            </a:r>
            <a:r>
              <a:rPr sz="1600" spc="-20" dirty="0">
                <a:solidFill>
                  <a:srgbClr val="FFFFFF"/>
                </a:solidFill>
                <a:latin typeface="Carlito"/>
                <a:cs typeface="Carlito"/>
              </a:rPr>
              <a:t>tissue’s </a:t>
            </a:r>
            <a:r>
              <a:rPr sz="1600" spc="-10" dirty="0">
                <a:solidFill>
                  <a:srgbClr val="FFFFFF"/>
                </a:solidFill>
                <a:latin typeface="Carlito"/>
                <a:cs typeface="Carlito"/>
              </a:rPr>
              <a:t>presence.</a:t>
            </a:r>
            <a:endParaRPr sz="1600">
              <a:latin typeface="Carlito"/>
              <a:cs typeface="Carlito"/>
            </a:endParaRPr>
          </a:p>
        </p:txBody>
      </p:sp>
      <p:sp>
        <p:nvSpPr>
          <p:cNvPr id="8" name="object 8"/>
          <p:cNvSpPr/>
          <p:nvPr/>
        </p:nvSpPr>
        <p:spPr>
          <a:xfrm>
            <a:off x="5257800" y="1295400"/>
            <a:ext cx="3593592" cy="5105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84191" y="545591"/>
            <a:ext cx="4357370" cy="5897880"/>
            <a:chOff x="4584191" y="545591"/>
            <a:chExt cx="4357370" cy="5897880"/>
          </a:xfrm>
        </p:grpSpPr>
        <p:sp>
          <p:nvSpPr>
            <p:cNvPr id="3" name="object 3"/>
            <p:cNvSpPr/>
            <p:nvPr/>
          </p:nvSpPr>
          <p:spPr>
            <a:xfrm>
              <a:off x="4584191" y="545591"/>
              <a:ext cx="4357116" cy="589788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48199" y="609599"/>
              <a:ext cx="4174236" cy="57150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629149" y="590549"/>
              <a:ext cx="4212590" cy="5753100"/>
            </a:xfrm>
            <a:custGeom>
              <a:avLst/>
              <a:gdLst/>
              <a:ahLst/>
              <a:cxnLst/>
              <a:rect l="l" t="t" r="r" b="b"/>
              <a:pathLst>
                <a:path w="4212590" h="5753100">
                  <a:moveTo>
                    <a:pt x="0" y="5753100"/>
                  </a:moveTo>
                  <a:lnTo>
                    <a:pt x="4212336" y="5753100"/>
                  </a:lnTo>
                  <a:lnTo>
                    <a:pt x="4212336" y="0"/>
                  </a:lnTo>
                  <a:lnTo>
                    <a:pt x="0" y="0"/>
                  </a:lnTo>
                  <a:lnTo>
                    <a:pt x="0" y="5753100"/>
                  </a:lnTo>
                  <a:close/>
                </a:path>
              </a:pathLst>
            </a:custGeom>
            <a:ln w="38100">
              <a:solidFill>
                <a:srgbClr val="000000"/>
              </a:solidFill>
            </a:ln>
          </p:spPr>
          <p:txBody>
            <a:bodyPr wrap="square" lIns="0" tIns="0" rIns="0" bIns="0" rtlCol="0"/>
            <a:lstStyle/>
            <a:p>
              <a:endParaRPr/>
            </a:p>
          </p:txBody>
        </p:sp>
      </p:grpSp>
      <p:sp>
        <p:nvSpPr>
          <p:cNvPr id="6" name="object 6"/>
          <p:cNvSpPr/>
          <p:nvPr/>
        </p:nvSpPr>
        <p:spPr>
          <a:xfrm>
            <a:off x="381000" y="609600"/>
            <a:ext cx="4114800" cy="3046730"/>
          </a:xfrm>
          <a:custGeom>
            <a:avLst/>
            <a:gdLst/>
            <a:ahLst/>
            <a:cxnLst/>
            <a:rect l="l" t="t" r="r" b="b"/>
            <a:pathLst>
              <a:path w="4114800" h="3046729">
                <a:moveTo>
                  <a:pt x="0" y="3046476"/>
                </a:moveTo>
                <a:lnTo>
                  <a:pt x="4114800" y="3046476"/>
                </a:lnTo>
                <a:lnTo>
                  <a:pt x="4114800" y="0"/>
                </a:lnTo>
                <a:lnTo>
                  <a:pt x="0" y="0"/>
                </a:lnTo>
                <a:lnTo>
                  <a:pt x="0" y="3046476"/>
                </a:lnTo>
                <a:close/>
              </a:path>
            </a:pathLst>
          </a:custGeom>
          <a:ln w="9144">
            <a:solidFill>
              <a:srgbClr val="FFFFFF"/>
            </a:solidFill>
          </a:ln>
        </p:spPr>
        <p:txBody>
          <a:bodyPr wrap="square" lIns="0" tIns="0" rIns="0" bIns="0" rtlCol="0"/>
          <a:lstStyle/>
          <a:p>
            <a:endParaRPr/>
          </a:p>
        </p:txBody>
      </p:sp>
      <p:sp>
        <p:nvSpPr>
          <p:cNvPr id="7" name="object 7"/>
          <p:cNvSpPr/>
          <p:nvPr/>
        </p:nvSpPr>
        <p:spPr>
          <a:xfrm>
            <a:off x="388620" y="3739896"/>
            <a:ext cx="4107179" cy="2554605"/>
          </a:xfrm>
          <a:custGeom>
            <a:avLst/>
            <a:gdLst/>
            <a:ahLst/>
            <a:cxnLst/>
            <a:rect l="l" t="t" r="r" b="b"/>
            <a:pathLst>
              <a:path w="4107179" h="2554604">
                <a:moveTo>
                  <a:pt x="0" y="2554223"/>
                </a:moveTo>
                <a:lnTo>
                  <a:pt x="4107179" y="2554223"/>
                </a:lnTo>
                <a:lnTo>
                  <a:pt x="4107179" y="0"/>
                </a:lnTo>
                <a:lnTo>
                  <a:pt x="0" y="0"/>
                </a:lnTo>
                <a:lnTo>
                  <a:pt x="0" y="2554223"/>
                </a:lnTo>
                <a:close/>
              </a:path>
            </a:pathLst>
          </a:custGeom>
          <a:ln w="9144">
            <a:solidFill>
              <a:srgbClr val="FFFFFF"/>
            </a:solidFill>
          </a:ln>
        </p:spPr>
        <p:txBody>
          <a:bodyPr wrap="square" lIns="0" tIns="0" rIns="0" bIns="0" rtlCol="0"/>
          <a:lstStyle/>
          <a:p>
            <a:endParaRPr/>
          </a:p>
        </p:txBody>
      </p:sp>
      <p:sp>
        <p:nvSpPr>
          <p:cNvPr id="8" name="object 8"/>
          <p:cNvSpPr txBox="1"/>
          <p:nvPr/>
        </p:nvSpPr>
        <p:spPr>
          <a:xfrm>
            <a:off x="459740" y="630681"/>
            <a:ext cx="3917315" cy="5594350"/>
          </a:xfrm>
          <a:prstGeom prst="rect">
            <a:avLst/>
          </a:prstGeom>
        </p:spPr>
        <p:txBody>
          <a:bodyPr vert="horz" wrap="square" lIns="0" tIns="12065" rIns="0" bIns="0" rtlCol="0">
            <a:spAutoFit/>
          </a:bodyPr>
          <a:lstStyle/>
          <a:p>
            <a:pPr marL="299085" marR="163830" indent="-287020">
              <a:lnSpc>
                <a:spcPct val="100000"/>
              </a:lnSpc>
              <a:spcBef>
                <a:spcPts val="95"/>
              </a:spcBef>
              <a:buChar char="-"/>
              <a:tabLst>
                <a:tab pos="299085" algn="l"/>
                <a:tab pos="299720" algn="l"/>
              </a:tabLst>
            </a:pPr>
            <a:r>
              <a:rPr sz="1600" spc="-5" dirty="0">
                <a:solidFill>
                  <a:srgbClr val="FFFFFF"/>
                </a:solidFill>
                <a:latin typeface="Carlito"/>
                <a:cs typeface="Carlito"/>
              </a:rPr>
              <a:t>A cell is the </a:t>
            </a:r>
            <a:r>
              <a:rPr sz="1600" b="1" spc="-10" dirty="0">
                <a:solidFill>
                  <a:srgbClr val="FFFFFF"/>
                </a:solidFill>
                <a:latin typeface="Carlito"/>
                <a:cs typeface="Carlito"/>
              </a:rPr>
              <a:t>structural </a:t>
            </a:r>
            <a:r>
              <a:rPr sz="1600" b="1" spc="-5" dirty="0">
                <a:solidFill>
                  <a:srgbClr val="FFFFFF"/>
                </a:solidFill>
                <a:latin typeface="Carlito"/>
                <a:cs typeface="Carlito"/>
              </a:rPr>
              <a:t>and functional unit  of</a:t>
            </a:r>
            <a:r>
              <a:rPr sz="1600" b="1" dirty="0">
                <a:solidFill>
                  <a:srgbClr val="FFFFFF"/>
                </a:solidFill>
                <a:latin typeface="Carlito"/>
                <a:cs typeface="Carlito"/>
              </a:rPr>
              <a:t> </a:t>
            </a:r>
            <a:r>
              <a:rPr sz="1600" b="1" spc="-10" dirty="0">
                <a:solidFill>
                  <a:srgbClr val="FFFFFF"/>
                </a:solidFill>
                <a:latin typeface="Carlito"/>
                <a:cs typeface="Carlito"/>
              </a:rPr>
              <a:t>life.</a:t>
            </a:r>
            <a:endParaRPr sz="1600">
              <a:latin typeface="Carlito"/>
              <a:cs typeface="Carlito"/>
            </a:endParaRPr>
          </a:p>
          <a:p>
            <a:pPr marL="299085" marR="170815" indent="-287020">
              <a:lnSpc>
                <a:spcPct val="100000"/>
              </a:lnSpc>
              <a:buChar char="-"/>
              <a:tabLst>
                <a:tab pos="299085" algn="l"/>
                <a:tab pos="299720" algn="l"/>
              </a:tabLst>
            </a:pPr>
            <a:r>
              <a:rPr sz="1600" spc="-5" dirty="0">
                <a:solidFill>
                  <a:srgbClr val="FFFFFF"/>
                </a:solidFill>
                <a:latin typeface="Carlito"/>
                <a:cs typeface="Carlito"/>
              </a:rPr>
              <a:t>A cell is a mass of </a:t>
            </a:r>
            <a:r>
              <a:rPr sz="1600" spc="-10" dirty="0">
                <a:solidFill>
                  <a:srgbClr val="FFFFFF"/>
                </a:solidFill>
                <a:latin typeface="Carlito"/>
                <a:cs typeface="Carlito"/>
              </a:rPr>
              <a:t>protoplasm surrounded  by </a:t>
            </a:r>
            <a:r>
              <a:rPr sz="1600" spc="-5" dirty="0">
                <a:solidFill>
                  <a:srgbClr val="FFFFFF"/>
                </a:solidFill>
                <a:latin typeface="Carlito"/>
                <a:cs typeface="Carlito"/>
              </a:rPr>
              <a:t>a plasma</a:t>
            </a:r>
            <a:r>
              <a:rPr sz="1600" spc="-20" dirty="0">
                <a:solidFill>
                  <a:srgbClr val="FFFFFF"/>
                </a:solidFill>
                <a:latin typeface="Carlito"/>
                <a:cs typeface="Carlito"/>
              </a:rPr>
              <a:t> </a:t>
            </a:r>
            <a:r>
              <a:rPr sz="1600" spc="-10" dirty="0">
                <a:solidFill>
                  <a:srgbClr val="FFFFFF"/>
                </a:solidFill>
                <a:latin typeface="Carlito"/>
                <a:cs typeface="Carlito"/>
              </a:rPr>
              <a:t>membrane.</a:t>
            </a:r>
            <a:endParaRPr sz="1600">
              <a:latin typeface="Carlito"/>
              <a:cs typeface="Carlito"/>
            </a:endParaRPr>
          </a:p>
          <a:p>
            <a:pPr marL="299085" marR="5080" indent="-287020">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protoplasm </a:t>
            </a:r>
            <a:r>
              <a:rPr sz="1600" spc="-5" dirty="0">
                <a:solidFill>
                  <a:srgbClr val="FFFFFF"/>
                </a:solidFill>
                <a:latin typeface="Carlito"/>
                <a:cs typeface="Carlito"/>
              </a:rPr>
              <a:t>of cell is </a:t>
            </a:r>
            <a:r>
              <a:rPr sz="1600" spc="-10" dirty="0">
                <a:solidFill>
                  <a:srgbClr val="FFFFFF"/>
                </a:solidFill>
                <a:latin typeface="Carlito"/>
                <a:cs typeface="Carlito"/>
              </a:rPr>
              <a:t>generally </a:t>
            </a:r>
            <a:r>
              <a:rPr sz="1600" spc="-5" dirty="0">
                <a:solidFill>
                  <a:srgbClr val="FFFFFF"/>
                </a:solidFill>
                <a:latin typeface="Carlito"/>
                <a:cs typeface="Carlito"/>
              </a:rPr>
              <a:t>with a  </a:t>
            </a:r>
            <a:r>
              <a:rPr sz="1600" spc="-10" dirty="0">
                <a:solidFill>
                  <a:srgbClr val="FFFFFF"/>
                </a:solidFill>
                <a:latin typeface="Carlito"/>
                <a:cs typeface="Carlito"/>
              </a:rPr>
              <a:t>spherical </a:t>
            </a:r>
            <a:r>
              <a:rPr sz="1600" b="1" spc="-5" dirty="0">
                <a:solidFill>
                  <a:srgbClr val="FFFFFF"/>
                </a:solidFill>
                <a:latin typeface="Carlito"/>
                <a:cs typeface="Carlito"/>
              </a:rPr>
              <a:t>nucleus </a:t>
            </a:r>
            <a:r>
              <a:rPr sz="1600" spc="-5" dirty="0">
                <a:solidFill>
                  <a:srgbClr val="FFFFFF"/>
                </a:solidFill>
                <a:latin typeface="Carlito"/>
                <a:cs typeface="Carlito"/>
              </a:rPr>
              <a:t>and a </a:t>
            </a:r>
            <a:r>
              <a:rPr sz="1600" spc="-10" dirty="0">
                <a:solidFill>
                  <a:srgbClr val="FFFFFF"/>
                </a:solidFill>
                <a:latin typeface="Carlito"/>
                <a:cs typeface="Carlito"/>
              </a:rPr>
              <a:t>variety of  </a:t>
            </a:r>
            <a:r>
              <a:rPr sz="1600" spc="-5" dirty="0">
                <a:solidFill>
                  <a:srgbClr val="FFFFFF"/>
                </a:solidFill>
                <a:latin typeface="Carlito"/>
                <a:cs typeface="Carlito"/>
              </a:rPr>
              <a:t>cytoplasmic living </a:t>
            </a:r>
            <a:r>
              <a:rPr sz="1600" b="1" spc="-10" dirty="0">
                <a:solidFill>
                  <a:srgbClr val="FFFFFF"/>
                </a:solidFill>
                <a:latin typeface="Carlito"/>
                <a:cs typeface="Carlito"/>
              </a:rPr>
              <a:t>cell-organelles </a:t>
            </a:r>
            <a:r>
              <a:rPr sz="1600" spc="-20" dirty="0">
                <a:solidFill>
                  <a:srgbClr val="FFFFFF"/>
                </a:solidFill>
                <a:latin typeface="Carlito"/>
                <a:cs typeface="Carlito"/>
              </a:rPr>
              <a:t>like </a:t>
            </a:r>
            <a:r>
              <a:rPr sz="1600" spc="-5" dirty="0">
                <a:solidFill>
                  <a:srgbClr val="FFFFFF"/>
                </a:solidFill>
                <a:latin typeface="Carlito"/>
                <a:cs typeface="Carlito"/>
              </a:rPr>
              <a:t>the  endoplasmic </a:t>
            </a:r>
            <a:r>
              <a:rPr sz="1600" spc="-10" dirty="0">
                <a:solidFill>
                  <a:srgbClr val="FFFFFF"/>
                </a:solidFill>
                <a:latin typeface="Carlito"/>
                <a:cs typeface="Carlito"/>
              </a:rPr>
              <a:t>reticulum, mitochondria, </a:t>
            </a:r>
            <a:r>
              <a:rPr sz="1600" spc="-5" dirty="0">
                <a:solidFill>
                  <a:srgbClr val="FFFFFF"/>
                </a:solidFill>
                <a:latin typeface="Carlito"/>
                <a:cs typeface="Carlito"/>
              </a:rPr>
              <a:t>Golgi  bodies, </a:t>
            </a:r>
            <a:r>
              <a:rPr sz="1600" spc="-10" dirty="0">
                <a:solidFill>
                  <a:srgbClr val="FFFFFF"/>
                </a:solidFill>
                <a:latin typeface="Carlito"/>
                <a:cs typeface="Carlito"/>
              </a:rPr>
              <a:t>centrioles, ribosomes, lysosomes,  </a:t>
            </a:r>
            <a:r>
              <a:rPr sz="1600" spc="-15" dirty="0">
                <a:solidFill>
                  <a:srgbClr val="FFFFFF"/>
                </a:solidFill>
                <a:latin typeface="Carlito"/>
                <a:cs typeface="Carlito"/>
              </a:rPr>
              <a:t>etc.</a:t>
            </a:r>
            <a:endParaRPr sz="1600">
              <a:latin typeface="Carlito"/>
              <a:cs typeface="Carlito"/>
            </a:endParaRPr>
          </a:p>
          <a:p>
            <a:pPr marL="299085" marR="481330" indent="-287020">
              <a:lnSpc>
                <a:spcPct val="100000"/>
              </a:lnSpc>
              <a:buChar char="-"/>
              <a:tabLst>
                <a:tab pos="299085" algn="l"/>
                <a:tab pos="299720" algn="l"/>
              </a:tabLst>
            </a:pPr>
            <a:r>
              <a:rPr sz="1600" spc="-10" dirty="0">
                <a:solidFill>
                  <a:srgbClr val="FFFFFF"/>
                </a:solidFill>
                <a:latin typeface="Carlito"/>
                <a:cs typeface="Carlito"/>
              </a:rPr>
              <a:t>Each </a:t>
            </a:r>
            <a:r>
              <a:rPr sz="1600" spc="-5" dirty="0">
                <a:solidFill>
                  <a:srgbClr val="FFFFFF"/>
                </a:solidFill>
                <a:latin typeface="Carlito"/>
                <a:cs typeface="Carlito"/>
              </a:rPr>
              <a:t>cell </a:t>
            </a:r>
            <a:r>
              <a:rPr sz="1600" spc="-10" dirty="0">
                <a:solidFill>
                  <a:srgbClr val="FFFFFF"/>
                </a:solidFill>
                <a:latin typeface="Carlito"/>
                <a:cs typeface="Carlito"/>
              </a:rPr>
              <a:t>organelle </a:t>
            </a:r>
            <a:r>
              <a:rPr sz="1600" spc="-15" dirty="0">
                <a:solidFill>
                  <a:srgbClr val="FFFFFF"/>
                </a:solidFill>
                <a:latin typeface="Carlito"/>
                <a:cs typeface="Carlito"/>
              </a:rPr>
              <a:t>performs </a:t>
            </a:r>
            <a:r>
              <a:rPr sz="1600" spc="-5" dirty="0">
                <a:solidFill>
                  <a:srgbClr val="FFFFFF"/>
                </a:solidFill>
                <a:latin typeface="Carlito"/>
                <a:cs typeface="Carlito"/>
              </a:rPr>
              <a:t>a specific  function.</a:t>
            </a:r>
            <a:endParaRPr sz="1600">
              <a:latin typeface="Carlito"/>
              <a:cs typeface="Carlito"/>
            </a:endParaRPr>
          </a:p>
          <a:p>
            <a:pPr>
              <a:lnSpc>
                <a:spcPct val="100000"/>
              </a:lnSpc>
              <a:spcBef>
                <a:spcPts val="20"/>
              </a:spcBef>
              <a:buClr>
                <a:srgbClr val="FFFFFF"/>
              </a:buClr>
              <a:buFont typeface="Carlito"/>
              <a:buChar char="-"/>
            </a:pPr>
            <a:endParaRPr sz="1300">
              <a:latin typeface="Carlito"/>
              <a:cs typeface="Carlito"/>
            </a:endParaRPr>
          </a:p>
          <a:p>
            <a:pPr marL="19685">
              <a:lnSpc>
                <a:spcPct val="100000"/>
              </a:lnSpc>
            </a:pPr>
            <a:r>
              <a:rPr sz="1600" b="1" u="heavy" spc="-5" dirty="0">
                <a:solidFill>
                  <a:srgbClr val="FFFFFF"/>
                </a:solidFill>
                <a:uFill>
                  <a:solidFill>
                    <a:srgbClr val="FFFFFF"/>
                  </a:solidFill>
                </a:uFill>
                <a:latin typeface="Carlito"/>
                <a:cs typeface="Carlito"/>
              </a:rPr>
              <a:t>Somatic</a:t>
            </a:r>
            <a:r>
              <a:rPr sz="1600" b="1" u="heavy" dirty="0">
                <a:solidFill>
                  <a:srgbClr val="FFFFFF"/>
                </a:solidFill>
                <a:uFill>
                  <a:solidFill>
                    <a:srgbClr val="FFFFFF"/>
                  </a:solidFill>
                </a:uFill>
                <a:latin typeface="Carlito"/>
                <a:cs typeface="Carlito"/>
              </a:rPr>
              <a:t> </a:t>
            </a:r>
            <a:r>
              <a:rPr sz="1600" b="1" u="heavy" spc="-5" dirty="0">
                <a:solidFill>
                  <a:srgbClr val="FFFFFF"/>
                </a:solidFill>
                <a:uFill>
                  <a:solidFill>
                    <a:srgbClr val="FFFFFF"/>
                  </a:solidFill>
                </a:uFill>
                <a:latin typeface="Carlito"/>
                <a:cs typeface="Carlito"/>
              </a:rPr>
              <a:t>cells</a:t>
            </a:r>
            <a:r>
              <a:rPr sz="1600" u="heavy" spc="-5" dirty="0">
                <a:solidFill>
                  <a:srgbClr val="FFFFFF"/>
                </a:solidFill>
                <a:uFill>
                  <a:solidFill>
                    <a:srgbClr val="FFFFFF"/>
                  </a:solidFill>
                </a:uFill>
                <a:latin typeface="Carlito"/>
                <a:cs typeface="Carlito"/>
              </a:rPr>
              <a:t>:</a:t>
            </a:r>
            <a:endParaRPr sz="1600">
              <a:latin typeface="Carlito"/>
              <a:cs typeface="Carlito"/>
            </a:endParaRPr>
          </a:p>
          <a:p>
            <a:pPr marL="306070" marR="12700" indent="-287020">
              <a:lnSpc>
                <a:spcPct val="100000"/>
              </a:lnSpc>
              <a:buChar char="-"/>
              <a:tabLst>
                <a:tab pos="306070" algn="l"/>
                <a:tab pos="306705"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10" dirty="0">
                <a:solidFill>
                  <a:srgbClr val="FFFFFF"/>
                </a:solidFill>
                <a:latin typeface="Carlito"/>
                <a:cs typeface="Carlito"/>
              </a:rPr>
              <a:t>general body </a:t>
            </a:r>
            <a:r>
              <a:rPr sz="1600" spc="-5" dirty="0">
                <a:solidFill>
                  <a:srgbClr val="FFFFFF"/>
                </a:solidFill>
                <a:latin typeface="Carlito"/>
                <a:cs typeface="Carlito"/>
              </a:rPr>
              <a:t>cells </a:t>
            </a:r>
            <a:r>
              <a:rPr sz="1600" spc="-15" dirty="0">
                <a:solidFill>
                  <a:srgbClr val="FFFFFF"/>
                </a:solidFill>
                <a:latin typeface="Carlito"/>
                <a:cs typeface="Carlito"/>
              </a:rPr>
              <a:t>present </a:t>
            </a:r>
            <a:r>
              <a:rPr sz="1600" dirty="0">
                <a:solidFill>
                  <a:srgbClr val="FFFFFF"/>
                </a:solidFill>
                <a:latin typeface="Carlito"/>
                <a:cs typeface="Carlito"/>
              </a:rPr>
              <a:t>all  </a:t>
            </a:r>
            <a:r>
              <a:rPr sz="1600" spc="-10" dirty="0">
                <a:solidFill>
                  <a:srgbClr val="FFFFFF"/>
                </a:solidFill>
                <a:latin typeface="Carlito"/>
                <a:cs typeface="Carlito"/>
              </a:rPr>
              <a:t>over </a:t>
            </a:r>
            <a:r>
              <a:rPr sz="1600" spc="-5" dirty="0">
                <a:solidFill>
                  <a:srgbClr val="FFFFFF"/>
                </a:solidFill>
                <a:latin typeface="Carlito"/>
                <a:cs typeface="Carlito"/>
              </a:rPr>
              <a:t>the </a:t>
            </a:r>
            <a:r>
              <a:rPr sz="1600" spc="-10" dirty="0">
                <a:solidFill>
                  <a:srgbClr val="FFFFFF"/>
                </a:solidFill>
                <a:latin typeface="Carlito"/>
                <a:cs typeface="Carlito"/>
              </a:rPr>
              <a:t>body </a:t>
            </a:r>
            <a:r>
              <a:rPr sz="1600" spc="-20" dirty="0">
                <a:solidFill>
                  <a:srgbClr val="FFFFFF"/>
                </a:solidFill>
                <a:latin typeface="Carlito"/>
                <a:cs typeface="Carlito"/>
              </a:rPr>
              <a:t>except </a:t>
            </a:r>
            <a:r>
              <a:rPr sz="1600" spc="-10" dirty="0">
                <a:solidFill>
                  <a:srgbClr val="FFFFFF"/>
                </a:solidFill>
                <a:latin typeface="Carlito"/>
                <a:cs typeface="Carlito"/>
              </a:rPr>
              <a:t>reproductive </a:t>
            </a:r>
            <a:r>
              <a:rPr sz="1600" spc="-15" dirty="0">
                <a:solidFill>
                  <a:srgbClr val="FFFFFF"/>
                </a:solidFill>
                <a:latin typeface="Carlito"/>
                <a:cs typeface="Carlito"/>
              </a:rPr>
              <a:t>organs.  </a:t>
            </a:r>
            <a:r>
              <a:rPr sz="1600" spc="-5" dirty="0">
                <a:solidFill>
                  <a:srgbClr val="FFFFFF"/>
                </a:solidFill>
                <a:latin typeface="Carlito"/>
                <a:cs typeface="Carlito"/>
              </a:rPr>
              <a:t>These cells </a:t>
            </a:r>
            <a:r>
              <a:rPr sz="1600" spc="-15" dirty="0">
                <a:solidFill>
                  <a:srgbClr val="FFFFFF"/>
                </a:solidFill>
                <a:latin typeface="Carlito"/>
                <a:cs typeface="Carlito"/>
              </a:rPr>
              <a:t>are </a:t>
            </a:r>
            <a:r>
              <a:rPr sz="1600" spc="-5" dirty="0">
                <a:solidFill>
                  <a:srgbClr val="FFFFFF"/>
                </a:solidFill>
                <a:latin typeface="Carlito"/>
                <a:cs typeface="Carlito"/>
              </a:rPr>
              <a:t>responsible </a:t>
            </a:r>
            <a:r>
              <a:rPr sz="1600" spc="-15" dirty="0">
                <a:solidFill>
                  <a:srgbClr val="FFFFFF"/>
                </a:solidFill>
                <a:latin typeface="Carlito"/>
                <a:cs typeface="Carlito"/>
              </a:rPr>
              <a:t>for </a:t>
            </a:r>
            <a:r>
              <a:rPr sz="1600" dirty="0">
                <a:solidFill>
                  <a:srgbClr val="FFFFFF"/>
                </a:solidFill>
                <a:latin typeface="Carlito"/>
                <a:cs typeface="Carlito"/>
              </a:rPr>
              <a:t>all </a:t>
            </a:r>
            <a:r>
              <a:rPr sz="1600" spc="-5" dirty="0">
                <a:solidFill>
                  <a:srgbClr val="FFFFFF"/>
                </a:solidFill>
                <a:latin typeface="Carlito"/>
                <a:cs typeface="Carlito"/>
              </a:rPr>
              <a:t>the bodily  activities.</a:t>
            </a:r>
            <a:endParaRPr sz="1600">
              <a:latin typeface="Carlito"/>
              <a:cs typeface="Carlito"/>
            </a:endParaRPr>
          </a:p>
          <a:p>
            <a:pPr marL="19685">
              <a:lnSpc>
                <a:spcPct val="100000"/>
              </a:lnSpc>
            </a:pPr>
            <a:r>
              <a:rPr sz="1600" b="1" u="heavy" spc="-10" dirty="0">
                <a:solidFill>
                  <a:srgbClr val="FFFFFF"/>
                </a:solidFill>
                <a:uFill>
                  <a:solidFill>
                    <a:srgbClr val="FFFFFF"/>
                  </a:solidFill>
                </a:uFill>
                <a:latin typeface="Carlito"/>
                <a:cs typeface="Carlito"/>
              </a:rPr>
              <a:t>Germ</a:t>
            </a:r>
            <a:r>
              <a:rPr sz="1600" b="1" u="heavy" spc="15" dirty="0">
                <a:solidFill>
                  <a:srgbClr val="FFFFFF"/>
                </a:solidFill>
                <a:uFill>
                  <a:solidFill>
                    <a:srgbClr val="FFFFFF"/>
                  </a:solidFill>
                </a:uFill>
                <a:latin typeface="Carlito"/>
                <a:cs typeface="Carlito"/>
              </a:rPr>
              <a:t> </a:t>
            </a:r>
            <a:r>
              <a:rPr sz="1600" b="1" u="heavy" spc="-5" dirty="0">
                <a:solidFill>
                  <a:srgbClr val="FFFFFF"/>
                </a:solidFill>
                <a:uFill>
                  <a:solidFill>
                    <a:srgbClr val="FFFFFF"/>
                  </a:solidFill>
                </a:uFill>
                <a:latin typeface="Carlito"/>
                <a:cs typeface="Carlito"/>
              </a:rPr>
              <a:t>cells</a:t>
            </a:r>
            <a:r>
              <a:rPr sz="1600" u="heavy" spc="-5" dirty="0">
                <a:solidFill>
                  <a:srgbClr val="FFFFFF"/>
                </a:solidFill>
                <a:uFill>
                  <a:solidFill>
                    <a:srgbClr val="FFFFFF"/>
                  </a:solidFill>
                </a:uFill>
                <a:latin typeface="Carlito"/>
                <a:cs typeface="Carlito"/>
              </a:rPr>
              <a:t>:</a:t>
            </a:r>
            <a:endParaRPr sz="1600">
              <a:latin typeface="Carlito"/>
              <a:cs typeface="Carlito"/>
            </a:endParaRPr>
          </a:p>
          <a:p>
            <a:pPr marL="306070" marR="118110" indent="-287020">
              <a:lnSpc>
                <a:spcPct val="100000"/>
              </a:lnSpc>
              <a:buChar char="-"/>
              <a:tabLst>
                <a:tab pos="306070" algn="l"/>
                <a:tab pos="306705"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5" dirty="0">
                <a:solidFill>
                  <a:srgbClr val="FFFFFF"/>
                </a:solidFill>
                <a:latin typeface="Carlito"/>
                <a:cs typeface="Carlito"/>
              </a:rPr>
              <a:t>also called </a:t>
            </a:r>
            <a:r>
              <a:rPr sz="1600" spc="-20" dirty="0">
                <a:solidFill>
                  <a:srgbClr val="FFFFFF"/>
                </a:solidFill>
                <a:latin typeface="Carlito"/>
                <a:cs typeface="Carlito"/>
              </a:rPr>
              <a:t>‘sex </a:t>
            </a:r>
            <a:r>
              <a:rPr sz="1600" spc="-25" dirty="0">
                <a:solidFill>
                  <a:srgbClr val="FFFFFF"/>
                </a:solidFill>
                <a:latin typeface="Carlito"/>
                <a:cs typeface="Carlito"/>
              </a:rPr>
              <a:t>cells’. </a:t>
            </a:r>
            <a:r>
              <a:rPr sz="1600" spc="-5" dirty="0">
                <a:solidFill>
                  <a:srgbClr val="FFFFFF"/>
                </a:solidFill>
                <a:latin typeface="Carlito"/>
                <a:cs typeface="Carlito"/>
              </a:rPr>
              <a:t>These cells  </a:t>
            </a:r>
            <a:r>
              <a:rPr sz="1600" spc="-15" dirty="0">
                <a:solidFill>
                  <a:srgbClr val="FFFFFF"/>
                </a:solidFill>
                <a:latin typeface="Carlito"/>
                <a:cs typeface="Carlito"/>
              </a:rPr>
              <a:t>are </a:t>
            </a:r>
            <a:r>
              <a:rPr sz="1600" spc="-10" dirty="0">
                <a:solidFill>
                  <a:srgbClr val="FFFFFF"/>
                </a:solidFill>
                <a:latin typeface="Carlito"/>
                <a:cs typeface="Carlito"/>
              </a:rPr>
              <a:t>concerned </a:t>
            </a:r>
            <a:r>
              <a:rPr sz="1600" spc="-5" dirty="0">
                <a:solidFill>
                  <a:srgbClr val="FFFFFF"/>
                </a:solidFill>
                <a:latin typeface="Carlito"/>
                <a:cs typeface="Carlito"/>
              </a:rPr>
              <a:t>with the </a:t>
            </a:r>
            <a:r>
              <a:rPr sz="1600" spc="-10" dirty="0">
                <a:solidFill>
                  <a:srgbClr val="FFFFFF"/>
                </a:solidFill>
                <a:latin typeface="Carlito"/>
                <a:cs typeface="Carlito"/>
              </a:rPr>
              <a:t>reproduction </a:t>
            </a:r>
            <a:r>
              <a:rPr sz="1600" spc="-5" dirty="0">
                <a:solidFill>
                  <a:srgbClr val="FFFFFF"/>
                </a:solidFill>
                <a:latin typeface="Carlito"/>
                <a:cs typeface="Carlito"/>
              </a:rPr>
              <a:t>and  </a:t>
            </a:r>
            <a:r>
              <a:rPr sz="1600" spc="-15" dirty="0">
                <a:solidFill>
                  <a:srgbClr val="FFFFFF"/>
                </a:solidFill>
                <a:latin typeface="Carlito"/>
                <a:cs typeface="Carlito"/>
              </a:rPr>
              <a:t>are present </a:t>
            </a:r>
            <a:r>
              <a:rPr sz="1600" spc="-5" dirty="0">
                <a:solidFill>
                  <a:srgbClr val="FFFFFF"/>
                </a:solidFill>
                <a:latin typeface="Carlito"/>
                <a:cs typeface="Carlito"/>
              </a:rPr>
              <a:t>in the </a:t>
            </a:r>
            <a:r>
              <a:rPr sz="1600" spc="-10" dirty="0">
                <a:solidFill>
                  <a:srgbClr val="FFFFFF"/>
                </a:solidFill>
                <a:latin typeface="Carlito"/>
                <a:cs typeface="Carlito"/>
              </a:rPr>
              <a:t>reproductive  </a:t>
            </a:r>
            <a:r>
              <a:rPr sz="1600" spc="-15" dirty="0">
                <a:solidFill>
                  <a:srgbClr val="FFFFFF"/>
                </a:solidFill>
                <a:latin typeface="Carlito"/>
                <a:cs typeface="Carlito"/>
              </a:rPr>
              <a:t>system/organ.</a:t>
            </a:r>
            <a:endParaRPr sz="1600">
              <a:latin typeface="Carlito"/>
              <a:cs typeface="Carli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017264" cy="462280"/>
          </a:xfrm>
          <a:custGeom>
            <a:avLst/>
            <a:gdLst/>
            <a:ahLst/>
            <a:cxnLst/>
            <a:rect l="l" t="t" r="r" b="b"/>
            <a:pathLst>
              <a:path w="3442970" h="462280">
                <a:moveTo>
                  <a:pt x="0" y="461772"/>
                </a:moveTo>
                <a:lnTo>
                  <a:pt x="3442716" y="461772"/>
                </a:lnTo>
                <a:lnTo>
                  <a:pt x="3442716"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939134" cy="391795"/>
          </a:xfrm>
          <a:prstGeom prst="rect">
            <a:avLst/>
          </a:prstGeom>
        </p:spPr>
        <p:txBody>
          <a:bodyPr vert="horz" wrap="square" lIns="0" tIns="12700" rIns="0" bIns="0" rtlCol="0">
            <a:spAutoFit/>
          </a:bodyPr>
          <a:lstStyle/>
          <a:p>
            <a:pPr marL="12700">
              <a:lnSpc>
                <a:spcPct val="100000"/>
              </a:lnSpc>
              <a:spcBef>
                <a:spcPts val="100"/>
              </a:spcBef>
            </a:pPr>
            <a:r>
              <a:rPr sz="2400" u="none" spc="-5" dirty="0"/>
              <a:t>Connective tissue</a:t>
            </a:r>
            <a:r>
              <a:rPr sz="2400" u="none" spc="-60" dirty="0"/>
              <a:t> </a:t>
            </a:r>
            <a:r>
              <a:rPr sz="2400" u="none" spc="-5" dirty="0"/>
              <a:t>proper</a:t>
            </a:r>
            <a:endParaRPr sz="2400"/>
          </a:p>
        </p:txBody>
      </p:sp>
      <p:sp>
        <p:nvSpPr>
          <p:cNvPr id="4" name="object 4"/>
          <p:cNvSpPr/>
          <p:nvPr/>
        </p:nvSpPr>
        <p:spPr>
          <a:xfrm>
            <a:off x="4301491" y="457454"/>
            <a:ext cx="422909" cy="134620"/>
          </a:xfrm>
          <a:custGeom>
            <a:avLst/>
            <a:gdLst/>
            <a:ahLst/>
            <a:cxnLst/>
            <a:rect l="l" t="t" r="r" b="b"/>
            <a:pathLst>
              <a:path w="422910" h="134620">
                <a:moveTo>
                  <a:pt x="397269" y="49530"/>
                </a:moveTo>
                <a:lnTo>
                  <a:pt x="393192" y="49530"/>
                </a:lnTo>
                <a:lnTo>
                  <a:pt x="394208" y="78486"/>
                </a:lnTo>
                <a:lnTo>
                  <a:pt x="340796" y="80435"/>
                </a:lnTo>
                <a:lnTo>
                  <a:pt x="300990" y="105663"/>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3"/>
                </a:lnTo>
                <a:lnTo>
                  <a:pt x="291211" y="25526"/>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4234941" y="320750"/>
            <a:ext cx="4604259" cy="350737"/>
          </a:xfrm>
          <a:prstGeom prst="rect">
            <a:avLst/>
          </a:prstGeom>
        </p:spPr>
        <p:txBody>
          <a:bodyPr vert="horz" wrap="square" lIns="0" tIns="12065" rIns="0" bIns="0" rtlCol="0">
            <a:spAutoFit/>
          </a:bodyPr>
          <a:lstStyle/>
          <a:p>
            <a:pPr marL="12700" algn="ctr">
              <a:lnSpc>
                <a:spcPct val="100000"/>
              </a:lnSpc>
              <a:spcBef>
                <a:spcPts val="95"/>
              </a:spcBef>
            </a:pPr>
            <a:r>
              <a:rPr sz="2200" u="heavy" spc="-15" dirty="0">
                <a:solidFill>
                  <a:srgbClr val="FFFFFF"/>
                </a:solidFill>
                <a:uFill>
                  <a:solidFill>
                    <a:srgbClr val="FFFFFF"/>
                  </a:solidFill>
                </a:uFill>
                <a:latin typeface="Carlito"/>
                <a:cs typeface="Carlito"/>
              </a:rPr>
              <a:t>Reticular </a:t>
            </a:r>
            <a:r>
              <a:rPr sz="2200" u="heavy" spc="-10" dirty="0">
                <a:solidFill>
                  <a:srgbClr val="FFFFFF"/>
                </a:solidFill>
                <a:uFill>
                  <a:solidFill>
                    <a:srgbClr val="FFFFFF"/>
                  </a:solidFill>
                </a:uFill>
                <a:latin typeface="Carlito"/>
                <a:cs typeface="Carlito"/>
              </a:rPr>
              <a:t>Connective</a:t>
            </a:r>
            <a:r>
              <a:rPr sz="2200" u="heavy" dirty="0">
                <a:solidFill>
                  <a:srgbClr val="FFFFFF"/>
                </a:solidFill>
                <a:uFill>
                  <a:solidFill>
                    <a:srgbClr val="FFFFFF"/>
                  </a:solidFill>
                </a:uFill>
                <a:latin typeface="Carlito"/>
                <a:cs typeface="Carlito"/>
              </a:rPr>
              <a:t> </a:t>
            </a:r>
            <a:r>
              <a:rPr sz="2200" u="heavy" spc="-5" dirty="0">
                <a:solidFill>
                  <a:srgbClr val="FFFFFF"/>
                </a:solidFill>
                <a:uFill>
                  <a:solidFill>
                    <a:srgbClr val="FFFFFF"/>
                  </a:solidFill>
                </a:uFill>
                <a:latin typeface="Carlito"/>
                <a:cs typeface="Carlito"/>
              </a:rPr>
              <a:t>tissue</a:t>
            </a:r>
            <a:endParaRPr sz="2200">
              <a:latin typeface="Carlito"/>
              <a:cs typeface="Carlito"/>
            </a:endParaRPr>
          </a:p>
        </p:txBody>
      </p:sp>
      <p:sp>
        <p:nvSpPr>
          <p:cNvPr id="6" name="object 6"/>
          <p:cNvSpPr/>
          <p:nvPr/>
        </p:nvSpPr>
        <p:spPr>
          <a:xfrm>
            <a:off x="304800" y="990600"/>
            <a:ext cx="4800600" cy="5410200"/>
          </a:xfrm>
          <a:custGeom>
            <a:avLst/>
            <a:gdLst/>
            <a:ahLst/>
            <a:cxnLst/>
            <a:rect l="l" t="t" r="r" b="b"/>
            <a:pathLst>
              <a:path w="4800600" h="4401820">
                <a:moveTo>
                  <a:pt x="0" y="4401312"/>
                </a:moveTo>
                <a:lnTo>
                  <a:pt x="4800600" y="4401312"/>
                </a:lnTo>
                <a:lnTo>
                  <a:pt x="4800600" y="0"/>
                </a:lnTo>
                <a:lnTo>
                  <a:pt x="0" y="0"/>
                </a:lnTo>
                <a:lnTo>
                  <a:pt x="0" y="4401312"/>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383540" y="1007109"/>
            <a:ext cx="4580890" cy="4937890"/>
          </a:xfrm>
          <a:prstGeom prst="rect">
            <a:avLst/>
          </a:prstGeom>
        </p:spPr>
        <p:txBody>
          <a:bodyPr vert="horz" wrap="square" lIns="0" tIns="13335" rIns="0" bIns="0" rtlCol="0">
            <a:spAutoFit/>
          </a:bodyPr>
          <a:lstStyle/>
          <a:p>
            <a:pPr marL="12700" algn="just">
              <a:lnSpc>
                <a:spcPct val="100000"/>
              </a:lnSpc>
              <a:spcBef>
                <a:spcPts val="105"/>
              </a:spcBef>
            </a:pPr>
            <a:r>
              <a:rPr sz="2000" b="1" u="heavy" spc="-5" dirty="0">
                <a:solidFill>
                  <a:srgbClr val="FFFFFF"/>
                </a:solidFill>
                <a:uFill>
                  <a:solidFill>
                    <a:srgbClr val="FFFFFF"/>
                  </a:solidFill>
                </a:uFill>
                <a:latin typeface="Carlito"/>
                <a:cs typeface="Carlito"/>
              </a:rPr>
              <a:t>RETICULAR </a:t>
            </a:r>
            <a:r>
              <a:rPr sz="2000" b="1" u="heavy" dirty="0">
                <a:solidFill>
                  <a:srgbClr val="FFFFFF"/>
                </a:solidFill>
                <a:uFill>
                  <a:solidFill>
                    <a:srgbClr val="FFFFFF"/>
                  </a:solidFill>
                </a:uFill>
                <a:latin typeface="Carlito"/>
                <a:cs typeface="Carlito"/>
              </a:rPr>
              <a:t>TISSUE</a:t>
            </a:r>
            <a:r>
              <a:rPr sz="2000" b="1" spc="-25" dirty="0">
                <a:solidFill>
                  <a:srgbClr val="FFFFFF"/>
                </a:solidFill>
                <a:latin typeface="Carlito"/>
                <a:cs typeface="Carlito"/>
              </a:rPr>
              <a:t> </a:t>
            </a:r>
            <a:r>
              <a:rPr sz="2000" b="1" dirty="0">
                <a:solidFill>
                  <a:srgbClr val="FFFFFF"/>
                </a:solidFill>
                <a:latin typeface="Carlito"/>
                <a:cs typeface="Carlito"/>
              </a:rPr>
              <a:t>:</a:t>
            </a:r>
            <a:endParaRPr sz="2000">
              <a:latin typeface="Carlito"/>
              <a:cs typeface="Carlito"/>
            </a:endParaRPr>
          </a:p>
          <a:p>
            <a:pPr marL="355600" marR="5080" indent="-342900" algn="just">
              <a:lnSpc>
                <a:spcPct val="100000"/>
              </a:lnSpc>
              <a:buChar char="-"/>
              <a:tabLst>
                <a:tab pos="354965" algn="l"/>
                <a:tab pos="355600" algn="l"/>
              </a:tabLst>
            </a:pPr>
            <a:r>
              <a:rPr sz="2000" spc="-5" dirty="0">
                <a:solidFill>
                  <a:srgbClr val="FFFFFF"/>
                </a:solidFill>
                <a:latin typeface="Carlito"/>
                <a:cs typeface="Carlito"/>
              </a:rPr>
              <a:t>The reticular tissue </a:t>
            </a:r>
            <a:r>
              <a:rPr sz="2000" spc="-10" dirty="0">
                <a:solidFill>
                  <a:srgbClr val="FFFFFF"/>
                </a:solidFill>
                <a:latin typeface="Carlito"/>
                <a:cs typeface="Carlito"/>
              </a:rPr>
              <a:t>consists </a:t>
            </a:r>
            <a:r>
              <a:rPr sz="2000" spc="-5" dirty="0">
                <a:solidFill>
                  <a:srgbClr val="FFFFFF"/>
                </a:solidFill>
                <a:latin typeface="Carlito"/>
                <a:cs typeface="Carlito"/>
              </a:rPr>
              <a:t>of </a:t>
            </a:r>
            <a:r>
              <a:rPr sz="2000" spc="-10" dirty="0">
                <a:solidFill>
                  <a:srgbClr val="FFFFFF"/>
                </a:solidFill>
                <a:latin typeface="Carlito"/>
                <a:cs typeface="Carlito"/>
              </a:rPr>
              <a:t>star-  </a:t>
            </a:r>
            <a:r>
              <a:rPr sz="2000" spc="-5" dirty="0">
                <a:solidFill>
                  <a:srgbClr val="FFFFFF"/>
                </a:solidFill>
                <a:latin typeface="Carlito"/>
                <a:cs typeface="Carlito"/>
              </a:rPr>
              <a:t>shaped </a:t>
            </a:r>
            <a:r>
              <a:rPr sz="2000" b="1" spc="-5" dirty="0">
                <a:solidFill>
                  <a:srgbClr val="FFFFFF"/>
                </a:solidFill>
                <a:latin typeface="Carlito"/>
                <a:cs typeface="Carlito"/>
              </a:rPr>
              <a:t>reticular cells</a:t>
            </a:r>
            <a:r>
              <a:rPr sz="2000" spc="-5" dirty="0">
                <a:solidFill>
                  <a:srgbClr val="FFFFFF"/>
                </a:solidFill>
                <a:latin typeface="Carlito"/>
                <a:cs typeface="Carlito"/>
              </a:rPr>
              <a:t>, </a:t>
            </a:r>
            <a:r>
              <a:rPr sz="2000" dirty="0">
                <a:solidFill>
                  <a:srgbClr val="FFFFFF"/>
                </a:solidFill>
                <a:latin typeface="Carlito"/>
                <a:cs typeface="Carlito"/>
              </a:rPr>
              <a:t>the </a:t>
            </a:r>
            <a:r>
              <a:rPr sz="2000" spc="-5" dirty="0">
                <a:solidFill>
                  <a:srgbClr val="FFFFFF"/>
                </a:solidFill>
                <a:latin typeface="Carlito"/>
                <a:cs typeface="Carlito"/>
              </a:rPr>
              <a:t>protoplasmic  </a:t>
            </a:r>
            <a:r>
              <a:rPr sz="2000" spc="-10" dirty="0">
                <a:solidFill>
                  <a:srgbClr val="FFFFFF"/>
                </a:solidFill>
                <a:latin typeface="Carlito"/>
                <a:cs typeface="Carlito"/>
              </a:rPr>
              <a:t>processes </a:t>
            </a:r>
            <a:r>
              <a:rPr sz="2000" dirty="0">
                <a:solidFill>
                  <a:srgbClr val="FFFFFF"/>
                </a:solidFill>
                <a:latin typeface="Carlito"/>
                <a:cs typeface="Carlito"/>
              </a:rPr>
              <a:t>of </a:t>
            </a:r>
            <a:r>
              <a:rPr sz="2000" spc="-5" dirty="0">
                <a:solidFill>
                  <a:srgbClr val="FFFFFF"/>
                </a:solidFill>
                <a:latin typeface="Carlito"/>
                <a:cs typeface="Carlito"/>
              </a:rPr>
              <a:t>which join </a:t>
            </a:r>
            <a:r>
              <a:rPr sz="2000" spc="-10" dirty="0">
                <a:solidFill>
                  <a:srgbClr val="FFFFFF"/>
                </a:solidFill>
                <a:latin typeface="Carlito"/>
                <a:cs typeface="Carlito"/>
              </a:rPr>
              <a:t>to form </a:t>
            </a:r>
            <a:r>
              <a:rPr sz="2000" dirty="0">
                <a:solidFill>
                  <a:srgbClr val="FFFFFF"/>
                </a:solidFill>
                <a:latin typeface="Carlito"/>
                <a:cs typeface="Carlito"/>
              </a:rPr>
              <a:t>a </a:t>
            </a:r>
            <a:r>
              <a:rPr sz="2000" spc="-5" dirty="0">
                <a:solidFill>
                  <a:srgbClr val="FFFFFF"/>
                </a:solidFill>
                <a:latin typeface="Carlito"/>
                <a:cs typeface="Carlito"/>
              </a:rPr>
              <a:t>cellular  </a:t>
            </a:r>
            <a:r>
              <a:rPr sz="2000" spc="-10" dirty="0">
                <a:solidFill>
                  <a:srgbClr val="FFFFFF"/>
                </a:solidFill>
                <a:latin typeface="Carlito"/>
                <a:cs typeface="Carlito"/>
              </a:rPr>
              <a:t>network.</a:t>
            </a:r>
            <a:endParaRPr sz="2000">
              <a:latin typeface="Carlito"/>
              <a:cs typeface="Carlito"/>
            </a:endParaRPr>
          </a:p>
          <a:p>
            <a:pPr marL="355600" marR="34925" indent="-342900" algn="just">
              <a:lnSpc>
                <a:spcPct val="100000"/>
              </a:lnSpc>
              <a:buClr>
                <a:srgbClr val="FFFFFF"/>
              </a:buClr>
              <a:buFont typeface="Carlito"/>
              <a:buChar char="-"/>
              <a:tabLst>
                <a:tab pos="411480" algn="l"/>
                <a:tab pos="412115" algn="l"/>
              </a:tabLst>
            </a:pPr>
            <a:r>
              <a:rPr dirty="0"/>
              <a:t>	</a:t>
            </a:r>
            <a:r>
              <a:rPr sz="2000" b="1" spc="-5" dirty="0">
                <a:solidFill>
                  <a:srgbClr val="FFFFFF"/>
                </a:solidFill>
                <a:latin typeface="Carlito"/>
                <a:cs typeface="Carlito"/>
              </a:rPr>
              <a:t>Reticular </a:t>
            </a:r>
            <a:r>
              <a:rPr sz="2000" b="1" spc="-10" dirty="0">
                <a:solidFill>
                  <a:srgbClr val="FFFFFF"/>
                </a:solidFill>
                <a:latin typeface="Carlito"/>
                <a:cs typeface="Carlito"/>
              </a:rPr>
              <a:t>fibres </a:t>
            </a:r>
            <a:r>
              <a:rPr sz="2000" spc="-10" dirty="0">
                <a:solidFill>
                  <a:srgbClr val="FFFFFF"/>
                </a:solidFill>
                <a:latin typeface="Carlito"/>
                <a:cs typeface="Carlito"/>
              </a:rPr>
              <a:t>are </a:t>
            </a:r>
            <a:r>
              <a:rPr sz="2000" spc="-5" dirty="0">
                <a:solidFill>
                  <a:srgbClr val="FFFFFF"/>
                </a:solidFill>
                <a:latin typeface="Carlito"/>
                <a:cs typeface="Carlito"/>
              </a:rPr>
              <a:t>superimposed on  </a:t>
            </a:r>
            <a:r>
              <a:rPr sz="2000" dirty="0">
                <a:solidFill>
                  <a:srgbClr val="FFFFFF"/>
                </a:solidFill>
                <a:latin typeface="Carlito"/>
                <a:cs typeface="Carlito"/>
              </a:rPr>
              <a:t>the </a:t>
            </a:r>
            <a:r>
              <a:rPr sz="2000" spc="-5" dirty="0">
                <a:solidFill>
                  <a:srgbClr val="FFFFFF"/>
                </a:solidFill>
                <a:latin typeface="Carlito"/>
                <a:cs typeface="Carlito"/>
              </a:rPr>
              <a:t>reticular cells. They </a:t>
            </a:r>
            <a:r>
              <a:rPr sz="2000" spc="-10" dirty="0">
                <a:solidFill>
                  <a:srgbClr val="FFFFFF"/>
                </a:solidFill>
                <a:latin typeface="Carlito"/>
                <a:cs typeface="Carlito"/>
              </a:rPr>
              <a:t>are </a:t>
            </a:r>
            <a:r>
              <a:rPr sz="2000" spc="-5" dirty="0">
                <a:solidFill>
                  <a:srgbClr val="FFFFFF"/>
                </a:solidFill>
                <a:latin typeface="Carlito"/>
                <a:cs typeface="Carlito"/>
              </a:rPr>
              <a:t>composed of  </a:t>
            </a:r>
            <a:r>
              <a:rPr sz="2000" dirty="0">
                <a:solidFill>
                  <a:srgbClr val="FFFFFF"/>
                </a:solidFill>
                <a:latin typeface="Carlito"/>
                <a:cs typeface="Carlito"/>
              </a:rPr>
              <a:t>a </a:t>
            </a:r>
            <a:r>
              <a:rPr sz="2000" spc="-10" dirty="0">
                <a:solidFill>
                  <a:srgbClr val="FFFFFF"/>
                </a:solidFill>
                <a:latin typeface="Carlito"/>
                <a:cs typeface="Carlito"/>
              </a:rPr>
              <a:t>protein </a:t>
            </a:r>
            <a:r>
              <a:rPr sz="2000" spc="-5" dirty="0">
                <a:solidFill>
                  <a:srgbClr val="FFFFFF"/>
                </a:solidFill>
                <a:latin typeface="Carlito"/>
                <a:cs typeface="Carlito"/>
              </a:rPr>
              <a:t>called</a:t>
            </a:r>
            <a:r>
              <a:rPr sz="2000" spc="15" dirty="0">
                <a:solidFill>
                  <a:srgbClr val="FFFFFF"/>
                </a:solidFill>
                <a:latin typeface="Carlito"/>
                <a:cs typeface="Carlito"/>
              </a:rPr>
              <a:t> </a:t>
            </a:r>
            <a:r>
              <a:rPr sz="2000" b="1" spc="-5" dirty="0">
                <a:solidFill>
                  <a:srgbClr val="FFFFFF"/>
                </a:solidFill>
                <a:latin typeface="Carlito"/>
                <a:cs typeface="Carlito"/>
              </a:rPr>
              <a:t>reticulin</a:t>
            </a:r>
            <a:r>
              <a:rPr sz="2000" spc="-5" dirty="0">
                <a:solidFill>
                  <a:srgbClr val="FFFFFF"/>
                </a:solidFill>
                <a:latin typeface="Carlito"/>
                <a:cs typeface="Carlito"/>
              </a:rPr>
              <a:t>.</a:t>
            </a:r>
            <a:endParaRPr sz="2000">
              <a:latin typeface="Carlito"/>
              <a:cs typeface="Carlito"/>
            </a:endParaRPr>
          </a:p>
          <a:p>
            <a:pPr marL="355600" indent="-342900" algn="just">
              <a:lnSpc>
                <a:spcPct val="100000"/>
              </a:lnSpc>
              <a:buChar char="-"/>
              <a:tabLst>
                <a:tab pos="354965" algn="l"/>
                <a:tab pos="355600" algn="l"/>
              </a:tabLst>
            </a:pPr>
            <a:r>
              <a:rPr sz="2000" spc="-5" dirty="0">
                <a:solidFill>
                  <a:srgbClr val="FFFFFF"/>
                </a:solidFill>
                <a:latin typeface="Carlito"/>
                <a:cs typeface="Carlito"/>
              </a:rPr>
              <a:t>They </a:t>
            </a:r>
            <a:r>
              <a:rPr sz="2000" spc="-10" dirty="0">
                <a:solidFill>
                  <a:srgbClr val="FFFFFF"/>
                </a:solidFill>
                <a:latin typeface="Carlito"/>
                <a:cs typeface="Carlito"/>
              </a:rPr>
              <a:t>are </a:t>
            </a:r>
            <a:r>
              <a:rPr sz="2000" spc="-5" dirty="0">
                <a:solidFill>
                  <a:srgbClr val="FFFFFF"/>
                </a:solidFill>
                <a:latin typeface="Carlito"/>
                <a:cs typeface="Carlito"/>
              </a:rPr>
              <a:t>branched </a:t>
            </a:r>
            <a:r>
              <a:rPr sz="2000" dirty="0">
                <a:solidFill>
                  <a:srgbClr val="FFFFFF"/>
                </a:solidFill>
                <a:latin typeface="Carlito"/>
                <a:cs typeface="Carlito"/>
              </a:rPr>
              <a:t>and</a:t>
            </a:r>
            <a:r>
              <a:rPr sz="2000" spc="-35" dirty="0">
                <a:solidFill>
                  <a:srgbClr val="FFFFFF"/>
                </a:solidFill>
                <a:latin typeface="Carlito"/>
                <a:cs typeface="Carlito"/>
              </a:rPr>
              <a:t> </a:t>
            </a:r>
            <a:r>
              <a:rPr sz="2000" spc="-5" dirty="0">
                <a:solidFill>
                  <a:srgbClr val="FFFFFF"/>
                </a:solidFill>
                <a:latin typeface="Carlito"/>
                <a:cs typeface="Carlito"/>
              </a:rPr>
              <a:t>inelastic.</a:t>
            </a:r>
            <a:endParaRPr sz="2000">
              <a:latin typeface="Carlito"/>
              <a:cs typeface="Carlito"/>
            </a:endParaRPr>
          </a:p>
          <a:p>
            <a:pPr marL="355600" marR="147955" indent="-342900" algn="just">
              <a:lnSpc>
                <a:spcPct val="100000"/>
              </a:lnSpc>
              <a:spcBef>
                <a:spcPts val="5"/>
              </a:spcBef>
              <a:buChar char="-"/>
              <a:tabLst>
                <a:tab pos="354965" algn="l"/>
                <a:tab pos="355600" algn="l"/>
              </a:tabLst>
            </a:pPr>
            <a:r>
              <a:rPr sz="2000" spc="-5" dirty="0">
                <a:solidFill>
                  <a:srgbClr val="FFFFFF"/>
                </a:solidFill>
                <a:latin typeface="Carlito"/>
                <a:cs typeface="Carlito"/>
              </a:rPr>
              <a:t>This tissue </a:t>
            </a:r>
            <a:r>
              <a:rPr sz="2000" spc="-15" dirty="0">
                <a:solidFill>
                  <a:srgbClr val="FFFFFF"/>
                </a:solidFill>
                <a:latin typeface="Carlito"/>
                <a:cs typeface="Carlito"/>
              </a:rPr>
              <a:t>forms </a:t>
            </a:r>
            <a:r>
              <a:rPr sz="2000" dirty="0">
                <a:solidFill>
                  <a:srgbClr val="FFFFFF"/>
                </a:solidFill>
                <a:latin typeface="Carlito"/>
                <a:cs typeface="Carlito"/>
              </a:rPr>
              <a:t>the </a:t>
            </a:r>
            <a:r>
              <a:rPr sz="2000" spc="-5" dirty="0">
                <a:solidFill>
                  <a:srgbClr val="FFFFFF"/>
                </a:solidFill>
                <a:latin typeface="Carlito"/>
                <a:cs typeface="Carlito"/>
              </a:rPr>
              <a:t>supporting  </a:t>
            </a:r>
            <a:r>
              <a:rPr sz="2000" spc="-10" dirty="0">
                <a:solidFill>
                  <a:srgbClr val="FFFFFF"/>
                </a:solidFill>
                <a:latin typeface="Carlito"/>
                <a:cs typeface="Carlito"/>
              </a:rPr>
              <a:t>framework </a:t>
            </a:r>
            <a:r>
              <a:rPr sz="2000" spc="-5" dirty="0">
                <a:solidFill>
                  <a:srgbClr val="FFFFFF"/>
                </a:solidFill>
                <a:latin typeface="Carlito"/>
                <a:cs typeface="Carlito"/>
              </a:rPr>
              <a:t>of </a:t>
            </a:r>
            <a:r>
              <a:rPr sz="2000" dirty="0">
                <a:solidFill>
                  <a:srgbClr val="FFFFFF"/>
                </a:solidFill>
                <a:latin typeface="Carlito"/>
                <a:cs typeface="Carlito"/>
              </a:rPr>
              <a:t>lymph glands, </a:t>
            </a:r>
            <a:r>
              <a:rPr sz="2000" spc="-5" dirty="0">
                <a:solidFill>
                  <a:srgbClr val="FFFFFF"/>
                </a:solidFill>
                <a:latin typeface="Carlito"/>
                <a:cs typeface="Carlito"/>
              </a:rPr>
              <a:t>spleen </a:t>
            </a:r>
            <a:r>
              <a:rPr sz="2000" dirty="0">
                <a:solidFill>
                  <a:srgbClr val="FFFFFF"/>
                </a:solidFill>
                <a:latin typeface="Carlito"/>
                <a:cs typeface="Carlito"/>
              </a:rPr>
              <a:t>and  bone</a:t>
            </a:r>
            <a:r>
              <a:rPr sz="2000" spc="-25" dirty="0">
                <a:solidFill>
                  <a:srgbClr val="FFFFFF"/>
                </a:solidFill>
                <a:latin typeface="Carlito"/>
                <a:cs typeface="Carlito"/>
              </a:rPr>
              <a:t> </a:t>
            </a:r>
            <a:r>
              <a:rPr sz="2000" spc="-30" dirty="0">
                <a:solidFill>
                  <a:srgbClr val="FFFFFF"/>
                </a:solidFill>
                <a:latin typeface="Carlito"/>
                <a:cs typeface="Carlito"/>
              </a:rPr>
              <a:t>marrow.</a:t>
            </a:r>
            <a:endParaRPr sz="2000">
              <a:latin typeface="Carlito"/>
              <a:cs typeface="Carlito"/>
            </a:endParaRPr>
          </a:p>
          <a:p>
            <a:pPr marL="411480" indent="-399415" algn="just">
              <a:lnSpc>
                <a:spcPct val="100000"/>
              </a:lnSpc>
              <a:buChar char="-"/>
              <a:tabLst>
                <a:tab pos="411480" algn="l"/>
                <a:tab pos="412115" algn="l"/>
              </a:tabLst>
            </a:pPr>
            <a:r>
              <a:rPr sz="2000" spc="-5" dirty="0">
                <a:solidFill>
                  <a:srgbClr val="FFFFFF"/>
                </a:solidFill>
                <a:latin typeface="Carlito"/>
                <a:cs typeface="Carlito"/>
              </a:rPr>
              <a:t>The reticular cells </a:t>
            </a:r>
            <a:r>
              <a:rPr sz="2000" spc="-10" dirty="0">
                <a:solidFill>
                  <a:srgbClr val="FFFFFF"/>
                </a:solidFill>
                <a:latin typeface="Carlito"/>
                <a:cs typeface="Carlito"/>
              </a:rPr>
              <a:t>are </a:t>
            </a:r>
            <a:r>
              <a:rPr sz="2000" b="1" i="1" spc="-5">
                <a:solidFill>
                  <a:srgbClr val="FFFFFF"/>
                </a:solidFill>
                <a:latin typeface="Carlito"/>
                <a:cs typeface="Carlito"/>
              </a:rPr>
              <a:t>phagocytic</a:t>
            </a:r>
            <a:r>
              <a:rPr sz="2000" b="1" i="1" spc="20">
                <a:solidFill>
                  <a:srgbClr val="FFFFFF"/>
                </a:solidFill>
                <a:latin typeface="Carlito"/>
                <a:cs typeface="Carlito"/>
              </a:rPr>
              <a:t> </a:t>
            </a:r>
            <a:r>
              <a:rPr sz="2000" smtClean="0">
                <a:solidFill>
                  <a:srgbClr val="FFFFFF"/>
                </a:solidFill>
                <a:latin typeface="Carlito"/>
                <a:cs typeface="Carlito"/>
              </a:rPr>
              <a:t>and</a:t>
            </a:r>
            <a:r>
              <a:rPr lang="en-US" sz="2000" dirty="0" smtClean="0">
                <a:solidFill>
                  <a:srgbClr val="FFFFFF"/>
                </a:solidFill>
                <a:latin typeface="Carlito"/>
                <a:cs typeface="Carlito"/>
              </a:rPr>
              <a:t> </a:t>
            </a:r>
            <a:r>
              <a:rPr sz="2000" spc="-10" smtClean="0">
                <a:solidFill>
                  <a:srgbClr val="FFFFFF"/>
                </a:solidFill>
                <a:latin typeface="Carlito"/>
                <a:cs typeface="Carlito"/>
              </a:rPr>
              <a:t>form </a:t>
            </a:r>
            <a:r>
              <a:rPr sz="2000" b="1" spc="-10" dirty="0">
                <a:solidFill>
                  <a:srgbClr val="FFFFFF"/>
                </a:solidFill>
                <a:latin typeface="Carlito"/>
                <a:cs typeface="Carlito"/>
              </a:rPr>
              <a:t>defence </a:t>
            </a:r>
            <a:r>
              <a:rPr sz="2000" b="1" dirty="0">
                <a:solidFill>
                  <a:srgbClr val="FFFFFF"/>
                </a:solidFill>
                <a:latin typeface="Carlito"/>
                <a:cs typeface="Carlito"/>
              </a:rPr>
              <a:t>mechanism of the</a:t>
            </a:r>
            <a:r>
              <a:rPr sz="2000" b="1" spc="-65" dirty="0">
                <a:solidFill>
                  <a:srgbClr val="FFFFFF"/>
                </a:solidFill>
                <a:latin typeface="Carlito"/>
                <a:cs typeface="Carlito"/>
              </a:rPr>
              <a:t> </a:t>
            </a:r>
            <a:r>
              <a:rPr sz="2000" b="1" spc="-25" dirty="0">
                <a:solidFill>
                  <a:srgbClr val="FFFFFF"/>
                </a:solidFill>
                <a:latin typeface="Carlito"/>
                <a:cs typeface="Carlito"/>
              </a:rPr>
              <a:t>body.</a:t>
            </a:r>
            <a:endParaRPr sz="2000">
              <a:latin typeface="Carlito"/>
              <a:cs typeface="Carlito"/>
            </a:endParaRPr>
          </a:p>
        </p:txBody>
      </p:sp>
      <p:sp>
        <p:nvSpPr>
          <p:cNvPr id="8" name="object 8"/>
          <p:cNvSpPr/>
          <p:nvPr/>
        </p:nvSpPr>
        <p:spPr>
          <a:xfrm>
            <a:off x="5257800" y="914400"/>
            <a:ext cx="3599688" cy="541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40172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862934" cy="391795"/>
          </a:xfrm>
          <a:prstGeom prst="rect">
            <a:avLst/>
          </a:prstGeom>
        </p:spPr>
        <p:txBody>
          <a:bodyPr vert="horz" wrap="square" lIns="0" tIns="12700" rIns="0" bIns="0" rtlCol="0">
            <a:spAutoFit/>
          </a:bodyPr>
          <a:lstStyle/>
          <a:p>
            <a:pPr marL="12700" algn="ctr">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4377691" y="457454"/>
            <a:ext cx="422909" cy="134620"/>
          </a:xfrm>
          <a:custGeom>
            <a:avLst/>
            <a:gdLst/>
            <a:ahLst/>
            <a:cxnLst/>
            <a:rect l="l" t="t" r="r" b="b"/>
            <a:pathLst>
              <a:path w="422910" h="134620">
                <a:moveTo>
                  <a:pt x="397269" y="49530"/>
                </a:moveTo>
                <a:lnTo>
                  <a:pt x="393191" y="49530"/>
                </a:lnTo>
                <a:lnTo>
                  <a:pt x="394207" y="78486"/>
                </a:lnTo>
                <a:lnTo>
                  <a:pt x="340796" y="80435"/>
                </a:lnTo>
                <a:lnTo>
                  <a:pt x="300989" y="105663"/>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3"/>
                </a:lnTo>
                <a:lnTo>
                  <a:pt x="291210" y="25526"/>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22194" y="320750"/>
            <a:ext cx="5940806"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Ca</a:t>
            </a:r>
            <a:r>
              <a:rPr sz="2200" u="heavy"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tila</a:t>
            </a:r>
            <a:r>
              <a:rPr sz="2200" u="heavy" spc="-30"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txBox="1"/>
          <p:nvPr/>
        </p:nvSpPr>
        <p:spPr>
          <a:xfrm>
            <a:off x="304800" y="990600"/>
            <a:ext cx="8610600" cy="830580"/>
          </a:xfrm>
          <a:prstGeom prst="rect">
            <a:avLst/>
          </a:prstGeom>
          <a:ln w="9144">
            <a:solidFill>
              <a:srgbClr val="FFFFFF"/>
            </a:solidFill>
          </a:ln>
        </p:spPr>
        <p:txBody>
          <a:bodyPr vert="horz" wrap="square" lIns="0" tIns="33020" rIns="0" bIns="0" rtlCol="0">
            <a:spAutoFit/>
          </a:bodyPr>
          <a:lstStyle/>
          <a:p>
            <a:pPr marL="90805" marR="812800">
              <a:lnSpc>
                <a:spcPct val="100000"/>
              </a:lnSpc>
              <a:spcBef>
                <a:spcPts val="260"/>
              </a:spcBef>
            </a:pPr>
            <a:r>
              <a:rPr sz="1600" spc="-5" dirty="0">
                <a:solidFill>
                  <a:srgbClr val="FFFFFF"/>
                </a:solidFill>
                <a:latin typeface="Carlito"/>
                <a:cs typeface="Carlito"/>
              </a:rPr>
              <a:t>The cartilage is a solid, semi-rigid </a:t>
            </a:r>
            <a:r>
              <a:rPr sz="1600" spc="-10" dirty="0">
                <a:solidFill>
                  <a:srgbClr val="FFFFFF"/>
                </a:solidFill>
                <a:latin typeface="Carlito"/>
                <a:cs typeface="Carlito"/>
              </a:rPr>
              <a:t>connective </a:t>
            </a:r>
            <a:r>
              <a:rPr sz="1600" spc="-5" dirty="0">
                <a:solidFill>
                  <a:srgbClr val="FFFFFF"/>
                </a:solidFill>
                <a:latin typeface="Carlito"/>
                <a:cs typeface="Carlito"/>
              </a:rPr>
              <a:t>tissue. It is </a:t>
            </a:r>
            <a:r>
              <a:rPr sz="1600" spc="-10" dirty="0">
                <a:solidFill>
                  <a:srgbClr val="FFFFFF"/>
                </a:solidFill>
                <a:latin typeface="Carlito"/>
                <a:cs typeface="Carlito"/>
              </a:rPr>
              <a:t>tough, flexible </a:t>
            </a:r>
            <a:r>
              <a:rPr sz="1600" spc="-5" dirty="0">
                <a:solidFill>
                  <a:srgbClr val="FFFFFF"/>
                </a:solidFill>
                <a:latin typeface="Carlito"/>
                <a:cs typeface="Carlito"/>
              </a:rPr>
              <a:t>tissue which </a:t>
            </a:r>
            <a:r>
              <a:rPr sz="1600" spc="-15" dirty="0">
                <a:solidFill>
                  <a:srgbClr val="FFFFFF"/>
                </a:solidFill>
                <a:latin typeface="Carlito"/>
                <a:cs typeface="Carlito"/>
              </a:rPr>
              <a:t>forms </a:t>
            </a:r>
            <a:r>
              <a:rPr sz="1600" spc="-10" dirty="0">
                <a:solidFill>
                  <a:srgbClr val="FFFFFF"/>
                </a:solidFill>
                <a:latin typeface="Carlito"/>
                <a:cs typeface="Carlito"/>
              </a:rPr>
              <a:t>the  endoskeleton </a:t>
            </a:r>
            <a:r>
              <a:rPr sz="1600" spc="-5" dirty="0">
                <a:solidFill>
                  <a:srgbClr val="FFFFFF"/>
                </a:solidFill>
                <a:latin typeface="Carlito"/>
                <a:cs typeface="Carlito"/>
              </a:rPr>
              <a:t>in </a:t>
            </a:r>
            <a:r>
              <a:rPr sz="1600" spc="-10" dirty="0">
                <a:solidFill>
                  <a:srgbClr val="FFFFFF"/>
                </a:solidFill>
                <a:latin typeface="Carlito"/>
                <a:cs typeface="Carlito"/>
              </a:rPr>
              <a:t>large number </a:t>
            </a:r>
            <a:r>
              <a:rPr sz="1600" spc="-5" dirty="0">
                <a:solidFill>
                  <a:srgbClr val="FFFFFF"/>
                </a:solidFill>
                <a:latin typeface="Carlito"/>
                <a:cs typeface="Carlito"/>
              </a:rPr>
              <a:t>of</a:t>
            </a:r>
            <a:r>
              <a:rPr sz="1600" spc="50" dirty="0">
                <a:solidFill>
                  <a:srgbClr val="FFFFFF"/>
                </a:solidFill>
                <a:latin typeface="Carlito"/>
                <a:cs typeface="Carlito"/>
              </a:rPr>
              <a:t> </a:t>
            </a:r>
            <a:r>
              <a:rPr sz="1600" spc="-10" dirty="0">
                <a:solidFill>
                  <a:srgbClr val="FFFFFF"/>
                </a:solidFill>
                <a:latin typeface="Carlito"/>
                <a:cs typeface="Carlito"/>
              </a:rPr>
              <a:t>vertebrates.</a:t>
            </a:r>
            <a:endParaRPr sz="1600">
              <a:latin typeface="Carlito"/>
              <a:cs typeface="Carlito"/>
            </a:endParaRPr>
          </a:p>
        </p:txBody>
      </p:sp>
      <p:sp>
        <p:nvSpPr>
          <p:cNvPr id="7" name="object 7"/>
          <p:cNvSpPr/>
          <p:nvPr/>
        </p:nvSpPr>
        <p:spPr>
          <a:xfrm>
            <a:off x="326136" y="1929383"/>
            <a:ext cx="5465445" cy="3785870"/>
          </a:xfrm>
          <a:custGeom>
            <a:avLst/>
            <a:gdLst/>
            <a:ahLst/>
            <a:cxnLst/>
            <a:rect l="l" t="t" r="r" b="b"/>
            <a:pathLst>
              <a:path w="5465445" h="3785870">
                <a:moveTo>
                  <a:pt x="0" y="3785616"/>
                </a:moveTo>
                <a:lnTo>
                  <a:pt x="5465064" y="3785616"/>
                </a:lnTo>
                <a:lnTo>
                  <a:pt x="5465064" y="0"/>
                </a:lnTo>
                <a:lnTo>
                  <a:pt x="0" y="0"/>
                </a:lnTo>
                <a:lnTo>
                  <a:pt x="0" y="3785616"/>
                </a:lnTo>
                <a:close/>
              </a:path>
            </a:pathLst>
          </a:custGeom>
          <a:ln w="9144">
            <a:solidFill>
              <a:srgbClr val="FFFFFF"/>
            </a:solidFill>
          </a:ln>
        </p:spPr>
        <p:txBody>
          <a:bodyPr wrap="square" lIns="0" tIns="0" rIns="0" bIns="0" rtlCol="0"/>
          <a:lstStyle/>
          <a:p>
            <a:endParaRPr/>
          </a:p>
        </p:txBody>
      </p:sp>
      <p:sp>
        <p:nvSpPr>
          <p:cNvPr id="8" name="object 8"/>
          <p:cNvSpPr txBox="1"/>
          <p:nvPr/>
        </p:nvSpPr>
        <p:spPr>
          <a:xfrm>
            <a:off x="404266" y="1950466"/>
            <a:ext cx="5273040" cy="3683635"/>
          </a:xfrm>
          <a:prstGeom prst="rect">
            <a:avLst/>
          </a:prstGeom>
        </p:spPr>
        <p:txBody>
          <a:bodyPr vert="horz" wrap="square" lIns="0" tIns="12065" rIns="0" bIns="0" rtlCol="0">
            <a:spAutoFit/>
          </a:bodyPr>
          <a:lstStyle/>
          <a:p>
            <a:pPr marL="12700" algn="just">
              <a:lnSpc>
                <a:spcPct val="100000"/>
              </a:lnSpc>
              <a:spcBef>
                <a:spcPts val="95"/>
              </a:spcBef>
            </a:pPr>
            <a:r>
              <a:rPr sz="1600" b="1" spc="-10" dirty="0">
                <a:solidFill>
                  <a:srgbClr val="FFFFFF"/>
                </a:solidFill>
                <a:latin typeface="Carlito"/>
                <a:cs typeface="Carlito"/>
              </a:rPr>
              <a:t>Structure</a:t>
            </a:r>
            <a:r>
              <a:rPr sz="1600" spc="-10" dirty="0">
                <a:solidFill>
                  <a:srgbClr val="FFFFFF"/>
                </a:solidFill>
                <a:latin typeface="Carlito"/>
                <a:cs typeface="Carlito"/>
              </a:rPr>
              <a:t>:</a:t>
            </a:r>
            <a:endParaRPr sz="1600">
              <a:latin typeface="Carlito"/>
              <a:cs typeface="Carlito"/>
            </a:endParaRPr>
          </a:p>
          <a:p>
            <a:pPr marL="299085" marR="34290" indent="-287020" algn="just">
              <a:lnSpc>
                <a:spcPct val="100000"/>
              </a:lnSpc>
              <a:buChar char="-"/>
              <a:tabLst>
                <a:tab pos="299085" algn="l"/>
                <a:tab pos="299720" algn="l"/>
              </a:tabLst>
            </a:pPr>
            <a:r>
              <a:rPr sz="1600" spc="-5" dirty="0">
                <a:solidFill>
                  <a:srgbClr val="FFFFFF"/>
                </a:solidFill>
                <a:latin typeface="Carlito"/>
                <a:cs typeface="Carlito"/>
              </a:rPr>
              <a:t>The cartilage is enclosed in a </a:t>
            </a:r>
            <a:r>
              <a:rPr sz="1600" spc="-10" dirty="0">
                <a:solidFill>
                  <a:srgbClr val="FFFFFF"/>
                </a:solidFill>
                <a:latin typeface="Carlito"/>
                <a:cs typeface="Carlito"/>
              </a:rPr>
              <a:t>sheath </a:t>
            </a:r>
            <a:r>
              <a:rPr sz="1600" spc="-5" dirty="0">
                <a:solidFill>
                  <a:srgbClr val="FFFFFF"/>
                </a:solidFill>
                <a:latin typeface="Carlito"/>
                <a:cs typeface="Carlito"/>
              </a:rPr>
              <a:t>of white </a:t>
            </a:r>
            <a:r>
              <a:rPr sz="1600" spc="-10" dirty="0">
                <a:solidFill>
                  <a:srgbClr val="FFFFFF"/>
                </a:solidFill>
                <a:latin typeface="Carlito"/>
                <a:cs typeface="Carlito"/>
              </a:rPr>
              <a:t>fibrous </a:t>
            </a:r>
            <a:r>
              <a:rPr sz="1600" spc="-5" dirty="0">
                <a:solidFill>
                  <a:srgbClr val="FFFFFF"/>
                </a:solidFill>
                <a:latin typeface="Carlito"/>
                <a:cs typeface="Carlito"/>
              </a:rPr>
              <a:t>tissue  called </a:t>
            </a:r>
            <a:r>
              <a:rPr sz="1600" b="1" spc="-10" dirty="0">
                <a:solidFill>
                  <a:srgbClr val="FFFFFF"/>
                </a:solidFill>
                <a:latin typeface="Carlito"/>
                <a:cs typeface="Carlito"/>
              </a:rPr>
              <a:t>perichondrium. </a:t>
            </a:r>
            <a:r>
              <a:rPr sz="1600" spc="-5" dirty="0">
                <a:solidFill>
                  <a:srgbClr val="FFFFFF"/>
                </a:solidFill>
                <a:latin typeface="Carlito"/>
                <a:cs typeface="Carlito"/>
              </a:rPr>
              <a:t>It consists of blood vessels and nerve  </a:t>
            </a:r>
            <a:r>
              <a:rPr sz="1600" spc="-10" dirty="0">
                <a:solidFill>
                  <a:srgbClr val="FFFFFF"/>
                </a:solidFill>
                <a:latin typeface="Carlito"/>
                <a:cs typeface="Carlito"/>
              </a:rPr>
              <a:t>fibres.</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 perichondrium encloses a semi-solid </a:t>
            </a:r>
            <a:r>
              <a:rPr sz="1600" spc="-10" dirty="0">
                <a:solidFill>
                  <a:srgbClr val="FFFFFF"/>
                </a:solidFill>
                <a:latin typeface="Carlito"/>
                <a:cs typeface="Carlito"/>
              </a:rPr>
              <a:t>matrix</a:t>
            </a:r>
            <a:r>
              <a:rPr sz="1600" spc="5" dirty="0">
                <a:solidFill>
                  <a:srgbClr val="FFFFFF"/>
                </a:solidFill>
                <a:latin typeface="Carlito"/>
                <a:cs typeface="Carlito"/>
              </a:rPr>
              <a:t> </a:t>
            </a:r>
            <a:r>
              <a:rPr sz="1600" spc="-5" dirty="0">
                <a:solidFill>
                  <a:srgbClr val="FFFFFF"/>
                </a:solidFill>
                <a:latin typeface="Carlito"/>
                <a:cs typeface="Carlito"/>
              </a:rPr>
              <a:t>called</a:t>
            </a:r>
            <a:endParaRPr sz="1600">
              <a:latin typeface="Carlito"/>
              <a:cs typeface="Carlito"/>
            </a:endParaRPr>
          </a:p>
          <a:p>
            <a:pPr marL="299085" algn="just">
              <a:lnSpc>
                <a:spcPct val="100000"/>
              </a:lnSpc>
            </a:pPr>
            <a:r>
              <a:rPr sz="1600" b="1" spc="-5" dirty="0">
                <a:solidFill>
                  <a:srgbClr val="FFFFFF"/>
                </a:solidFill>
                <a:latin typeface="Carlito"/>
                <a:cs typeface="Carlito"/>
              </a:rPr>
              <a:t>chondrin.</a:t>
            </a:r>
            <a:endParaRPr sz="1600">
              <a:latin typeface="Carlito"/>
              <a:cs typeface="Carlito"/>
            </a:endParaRPr>
          </a:p>
          <a:p>
            <a:pPr marL="299085" marR="28575" indent="-287020" algn="just">
              <a:lnSpc>
                <a:spcPct val="100000"/>
              </a:lnSpc>
              <a:buChar char="-"/>
              <a:tabLst>
                <a:tab pos="299085" algn="l"/>
                <a:tab pos="299720" algn="l"/>
              </a:tabLst>
            </a:pPr>
            <a:r>
              <a:rPr sz="1600" spc="-35" dirty="0">
                <a:solidFill>
                  <a:srgbClr val="FFFFFF"/>
                </a:solidFill>
                <a:latin typeface="Carlito"/>
                <a:cs typeface="Carlito"/>
              </a:rPr>
              <a:t>Towards </a:t>
            </a:r>
            <a:r>
              <a:rPr sz="1600" spc="-5" dirty="0">
                <a:solidFill>
                  <a:srgbClr val="FFFFFF"/>
                </a:solidFill>
                <a:latin typeface="Carlito"/>
                <a:cs typeface="Carlito"/>
              </a:rPr>
              <a:t>the </a:t>
            </a:r>
            <a:r>
              <a:rPr sz="1600" spc="-10" dirty="0">
                <a:solidFill>
                  <a:srgbClr val="FFFFFF"/>
                </a:solidFill>
                <a:latin typeface="Carlito"/>
                <a:cs typeface="Carlito"/>
              </a:rPr>
              <a:t>periphery </a:t>
            </a:r>
            <a:r>
              <a:rPr sz="1600" spc="-5" dirty="0">
                <a:solidFill>
                  <a:srgbClr val="FFFFFF"/>
                </a:solidFill>
                <a:latin typeface="Carlito"/>
                <a:cs typeface="Carlito"/>
              </a:rPr>
              <a:t>or the inner </a:t>
            </a:r>
            <a:r>
              <a:rPr sz="1600" spc="-10" dirty="0">
                <a:solidFill>
                  <a:srgbClr val="FFFFFF"/>
                </a:solidFill>
                <a:latin typeface="Carlito"/>
                <a:cs typeface="Carlito"/>
              </a:rPr>
              <a:t>margin </a:t>
            </a:r>
            <a:r>
              <a:rPr sz="1600" spc="-5" dirty="0">
                <a:solidFill>
                  <a:srgbClr val="FFFFFF"/>
                </a:solidFill>
                <a:latin typeface="Carlito"/>
                <a:cs typeface="Carlito"/>
              </a:rPr>
              <a:t>of </a:t>
            </a:r>
            <a:r>
              <a:rPr sz="1600" spc="-10" dirty="0">
                <a:solidFill>
                  <a:srgbClr val="FFFFFF"/>
                </a:solidFill>
                <a:latin typeface="Carlito"/>
                <a:cs typeface="Carlito"/>
              </a:rPr>
              <a:t>the  </a:t>
            </a:r>
            <a:r>
              <a:rPr sz="1600" spc="-5" dirty="0">
                <a:solidFill>
                  <a:srgbClr val="FFFFFF"/>
                </a:solidFill>
                <a:latin typeface="Carlito"/>
                <a:cs typeface="Carlito"/>
              </a:rPr>
              <a:t>perichondrium, a </a:t>
            </a:r>
            <a:r>
              <a:rPr sz="1600" spc="-15" dirty="0">
                <a:solidFill>
                  <a:srgbClr val="FFFFFF"/>
                </a:solidFill>
                <a:latin typeface="Carlito"/>
                <a:cs typeface="Carlito"/>
              </a:rPr>
              <a:t>layer </a:t>
            </a:r>
            <a:r>
              <a:rPr sz="1600" spc="-5" dirty="0">
                <a:solidFill>
                  <a:srgbClr val="FFFFFF"/>
                </a:solidFill>
                <a:latin typeface="Carlito"/>
                <a:cs typeface="Carlito"/>
              </a:rPr>
              <a:t>of small </a:t>
            </a:r>
            <a:r>
              <a:rPr sz="1600" spc="-10" dirty="0">
                <a:solidFill>
                  <a:srgbClr val="FFFFFF"/>
                </a:solidFill>
                <a:latin typeface="Carlito"/>
                <a:cs typeface="Carlito"/>
              </a:rPr>
              <a:t>immature </a:t>
            </a:r>
            <a:r>
              <a:rPr sz="1600" spc="-5" dirty="0">
                <a:solidFill>
                  <a:srgbClr val="FFFFFF"/>
                </a:solidFill>
                <a:latin typeface="Carlito"/>
                <a:cs typeface="Carlito"/>
              </a:rPr>
              <a:t>cartilage cells  called </a:t>
            </a:r>
            <a:r>
              <a:rPr sz="1600" b="1" spc="-10" dirty="0">
                <a:solidFill>
                  <a:srgbClr val="FFFFFF"/>
                </a:solidFill>
                <a:latin typeface="Carlito"/>
                <a:cs typeface="Carlito"/>
              </a:rPr>
              <a:t>chondroblasts </a:t>
            </a:r>
            <a:r>
              <a:rPr sz="1600" spc="-15" dirty="0">
                <a:solidFill>
                  <a:srgbClr val="FFFFFF"/>
                </a:solidFill>
                <a:latin typeface="Carlito"/>
                <a:cs typeface="Carlito"/>
              </a:rPr>
              <a:t>are </a:t>
            </a:r>
            <a:r>
              <a:rPr sz="1600" spc="-10" dirty="0">
                <a:solidFill>
                  <a:srgbClr val="FFFFFF"/>
                </a:solidFill>
                <a:latin typeface="Carlito"/>
                <a:cs typeface="Carlito"/>
              </a:rPr>
              <a:t>seen. </a:t>
            </a:r>
            <a:r>
              <a:rPr sz="1600" spc="-5" dirty="0">
                <a:solidFill>
                  <a:srgbClr val="FFFFFF"/>
                </a:solidFill>
                <a:latin typeface="Carlito"/>
                <a:cs typeface="Carlito"/>
              </a:rPr>
              <a:t>The </a:t>
            </a:r>
            <a:r>
              <a:rPr sz="1600" spc="-10" dirty="0">
                <a:solidFill>
                  <a:srgbClr val="FFFFFF"/>
                </a:solidFill>
                <a:latin typeface="Carlito"/>
                <a:cs typeface="Carlito"/>
              </a:rPr>
              <a:t>matrix </a:t>
            </a:r>
            <a:r>
              <a:rPr sz="1600" spc="-5" dirty="0">
                <a:solidFill>
                  <a:srgbClr val="FFFFFF"/>
                </a:solidFill>
                <a:latin typeface="Carlito"/>
                <a:cs typeface="Carlito"/>
              </a:rPr>
              <a:t>is </a:t>
            </a:r>
            <a:r>
              <a:rPr sz="1600" spc="-15" dirty="0">
                <a:solidFill>
                  <a:srgbClr val="FFFFFF"/>
                </a:solidFill>
                <a:latin typeface="Carlito"/>
                <a:cs typeface="Carlito"/>
              </a:rPr>
              <a:t>secreted </a:t>
            </a:r>
            <a:r>
              <a:rPr sz="1600" spc="-10" dirty="0">
                <a:solidFill>
                  <a:srgbClr val="FFFFFF"/>
                </a:solidFill>
                <a:latin typeface="Carlito"/>
                <a:cs typeface="Carlito"/>
              </a:rPr>
              <a:t>by the  chondroblasts.</a:t>
            </a:r>
            <a:endParaRPr sz="1600">
              <a:latin typeface="Carlito"/>
              <a:cs typeface="Carlito"/>
            </a:endParaRPr>
          </a:p>
          <a:p>
            <a:pPr marL="299085" indent="-287020" algn="just">
              <a:lnSpc>
                <a:spcPct val="100000"/>
              </a:lnSpc>
              <a:spcBef>
                <a:spcPts val="5"/>
              </a:spcBef>
              <a:buChar char="-"/>
              <a:tabLst>
                <a:tab pos="299085" algn="l"/>
                <a:tab pos="299720" algn="l"/>
              </a:tabLst>
            </a:pPr>
            <a:r>
              <a:rPr sz="1600" spc="-5" dirty="0">
                <a:solidFill>
                  <a:srgbClr val="FFFFFF"/>
                </a:solidFill>
                <a:latin typeface="Carlito"/>
                <a:cs typeface="Carlito"/>
              </a:rPr>
              <a:t>A </a:t>
            </a:r>
            <a:r>
              <a:rPr sz="1600" spc="-10" dirty="0">
                <a:solidFill>
                  <a:srgbClr val="FFFFFF"/>
                </a:solidFill>
                <a:latin typeface="Carlito"/>
                <a:cs typeface="Carlito"/>
              </a:rPr>
              <a:t>chondroblast </a:t>
            </a:r>
            <a:r>
              <a:rPr sz="1600" spc="-5" dirty="0">
                <a:solidFill>
                  <a:srgbClr val="FFFFFF"/>
                </a:solidFill>
                <a:latin typeface="Carlito"/>
                <a:cs typeface="Carlito"/>
              </a:rPr>
              <a:t>lies in a fluid-filled space, the cartilage</a:t>
            </a:r>
            <a:endParaRPr sz="1600">
              <a:latin typeface="Carlito"/>
              <a:cs typeface="Carlito"/>
            </a:endParaRPr>
          </a:p>
          <a:p>
            <a:pPr marL="299085" algn="just">
              <a:lnSpc>
                <a:spcPct val="100000"/>
              </a:lnSpc>
            </a:pPr>
            <a:r>
              <a:rPr sz="1600" b="1" spc="-5" dirty="0">
                <a:solidFill>
                  <a:srgbClr val="FFFFFF"/>
                </a:solidFill>
                <a:latin typeface="Carlito"/>
                <a:cs typeface="Carlito"/>
              </a:rPr>
              <a:t>lacuna</a:t>
            </a:r>
            <a:r>
              <a:rPr sz="1600" spc="-5" dirty="0">
                <a:solidFill>
                  <a:srgbClr val="FFFFFF"/>
                </a:solidFill>
                <a:latin typeface="Carlito"/>
                <a:cs typeface="Carlito"/>
              </a:rPr>
              <a:t>, in the</a:t>
            </a:r>
            <a:r>
              <a:rPr sz="1600" dirty="0">
                <a:solidFill>
                  <a:srgbClr val="FFFFFF"/>
                </a:solidFill>
                <a:latin typeface="Carlito"/>
                <a:cs typeface="Carlito"/>
              </a:rPr>
              <a:t> </a:t>
            </a:r>
            <a:r>
              <a:rPr sz="1600" spc="-5" dirty="0">
                <a:solidFill>
                  <a:srgbClr val="FFFFFF"/>
                </a:solidFill>
                <a:latin typeface="Carlito"/>
                <a:cs typeface="Carlito"/>
              </a:rPr>
              <a:t>matrix.</a:t>
            </a:r>
            <a:endParaRPr sz="1600">
              <a:latin typeface="Carlito"/>
              <a:cs typeface="Carlito"/>
            </a:endParaRPr>
          </a:p>
          <a:p>
            <a:pPr marL="299085" marR="5080" indent="-287020" algn="just">
              <a:lnSpc>
                <a:spcPct val="100000"/>
              </a:lnSpc>
              <a:buChar char="-"/>
              <a:tabLst>
                <a:tab pos="299085" algn="l"/>
                <a:tab pos="299720" algn="l"/>
              </a:tabLst>
            </a:pPr>
            <a:r>
              <a:rPr sz="1600" spc="-10" dirty="0">
                <a:solidFill>
                  <a:srgbClr val="FFFFFF"/>
                </a:solidFill>
                <a:latin typeface="Carlito"/>
                <a:cs typeface="Carlito"/>
              </a:rPr>
              <a:t>During growth </a:t>
            </a:r>
            <a:r>
              <a:rPr sz="1600" spc="-5" dirty="0">
                <a:solidFill>
                  <a:srgbClr val="FFFFFF"/>
                </a:solidFill>
                <a:latin typeface="Carlito"/>
                <a:cs typeface="Carlito"/>
              </a:rPr>
              <a:t>of the cartilage, the </a:t>
            </a:r>
            <a:r>
              <a:rPr sz="1600" spc="-10" dirty="0">
                <a:solidFill>
                  <a:srgbClr val="FFFFFF"/>
                </a:solidFill>
                <a:latin typeface="Carlito"/>
                <a:cs typeface="Carlito"/>
              </a:rPr>
              <a:t>chondroblasts </a:t>
            </a:r>
            <a:r>
              <a:rPr sz="1600" spc="-5" dirty="0">
                <a:solidFill>
                  <a:srgbClr val="FFFFFF"/>
                </a:solidFill>
                <a:latin typeface="Carlito"/>
                <a:cs typeface="Carlito"/>
              </a:rPr>
              <a:t>divide and  the cells </a:t>
            </a:r>
            <a:r>
              <a:rPr sz="1600" spc="-15" dirty="0">
                <a:solidFill>
                  <a:srgbClr val="FFFFFF"/>
                </a:solidFill>
                <a:latin typeface="Carlito"/>
                <a:cs typeface="Carlito"/>
              </a:rPr>
              <a:t>formed </a:t>
            </a:r>
            <a:r>
              <a:rPr sz="1600" spc="-10" dirty="0">
                <a:solidFill>
                  <a:srgbClr val="FFFFFF"/>
                </a:solidFill>
                <a:latin typeface="Carlito"/>
                <a:cs typeface="Carlito"/>
              </a:rPr>
              <a:t>by </a:t>
            </a:r>
            <a:r>
              <a:rPr sz="1600" spc="-5" dirty="0">
                <a:solidFill>
                  <a:srgbClr val="FFFFFF"/>
                </a:solidFill>
                <a:latin typeface="Carlito"/>
                <a:cs typeface="Carlito"/>
              </a:rPr>
              <a:t>division </a:t>
            </a:r>
            <a:r>
              <a:rPr sz="1600" spc="-20" dirty="0">
                <a:solidFill>
                  <a:srgbClr val="FFFFFF"/>
                </a:solidFill>
                <a:latin typeface="Carlito"/>
                <a:cs typeface="Carlito"/>
              </a:rPr>
              <a:t>keep </a:t>
            </a:r>
            <a:r>
              <a:rPr sz="1600" spc="-5" dirty="0">
                <a:solidFill>
                  <a:srgbClr val="FFFFFF"/>
                </a:solidFill>
                <a:latin typeface="Carlito"/>
                <a:cs typeface="Carlito"/>
              </a:rPr>
              <a:t>lying in </a:t>
            </a:r>
            <a:r>
              <a:rPr sz="1600" spc="-15" dirty="0">
                <a:solidFill>
                  <a:srgbClr val="FFFFFF"/>
                </a:solidFill>
                <a:latin typeface="Carlito"/>
                <a:cs typeface="Carlito"/>
              </a:rPr>
              <a:t>groups </a:t>
            </a:r>
            <a:r>
              <a:rPr sz="1600" spc="-5" dirty="0">
                <a:solidFill>
                  <a:srgbClr val="FFFFFF"/>
                </a:solidFill>
                <a:latin typeface="Carlito"/>
                <a:cs typeface="Carlito"/>
              </a:rPr>
              <a:t>of </a:t>
            </a:r>
            <a:r>
              <a:rPr sz="1600" spc="-10" dirty="0">
                <a:solidFill>
                  <a:srgbClr val="FFFFFF"/>
                </a:solidFill>
                <a:latin typeface="Carlito"/>
                <a:cs typeface="Carlito"/>
              </a:rPr>
              <a:t>two or  </a:t>
            </a:r>
            <a:r>
              <a:rPr sz="1600" spc="-15" dirty="0">
                <a:solidFill>
                  <a:srgbClr val="FFFFFF"/>
                </a:solidFill>
                <a:latin typeface="Carlito"/>
                <a:cs typeface="Carlito"/>
              </a:rPr>
              <a:t>more </a:t>
            </a:r>
            <a:r>
              <a:rPr sz="1600" spc="-5" dirty="0">
                <a:solidFill>
                  <a:srgbClr val="FFFFFF"/>
                </a:solidFill>
                <a:latin typeface="Carlito"/>
                <a:cs typeface="Carlito"/>
              </a:rPr>
              <a:t>in the same</a:t>
            </a:r>
            <a:r>
              <a:rPr sz="1600" spc="35" dirty="0">
                <a:solidFill>
                  <a:srgbClr val="FFFFFF"/>
                </a:solidFill>
                <a:latin typeface="Carlito"/>
                <a:cs typeface="Carlito"/>
              </a:rPr>
              <a:t> </a:t>
            </a:r>
            <a:r>
              <a:rPr sz="1600" dirty="0">
                <a:solidFill>
                  <a:srgbClr val="FFFFFF"/>
                </a:solidFill>
                <a:latin typeface="Carlito"/>
                <a:cs typeface="Carlito"/>
              </a:rPr>
              <a:t>lacuna</a:t>
            </a:r>
            <a:endParaRPr sz="1600">
              <a:latin typeface="Carlito"/>
              <a:cs typeface="Carlito"/>
            </a:endParaRPr>
          </a:p>
        </p:txBody>
      </p:sp>
      <p:sp>
        <p:nvSpPr>
          <p:cNvPr id="9" name="object 9"/>
          <p:cNvSpPr/>
          <p:nvPr/>
        </p:nvSpPr>
        <p:spPr>
          <a:xfrm>
            <a:off x="6019800" y="2002535"/>
            <a:ext cx="2895600" cy="363626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331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1009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3768091" y="457454"/>
            <a:ext cx="422909" cy="134620"/>
          </a:xfrm>
          <a:custGeom>
            <a:avLst/>
            <a:gdLst/>
            <a:ahLst/>
            <a:cxnLst/>
            <a:rect l="l" t="t" r="r" b="b"/>
            <a:pathLst>
              <a:path w="422910" h="134620">
                <a:moveTo>
                  <a:pt x="397269" y="49530"/>
                </a:moveTo>
                <a:lnTo>
                  <a:pt x="393191" y="49530"/>
                </a:lnTo>
                <a:lnTo>
                  <a:pt x="394207" y="78486"/>
                </a:lnTo>
                <a:lnTo>
                  <a:pt x="340796" y="80435"/>
                </a:lnTo>
                <a:lnTo>
                  <a:pt x="300989" y="105663"/>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3"/>
                </a:lnTo>
                <a:lnTo>
                  <a:pt x="291210" y="25526"/>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4495800" y="320750"/>
            <a:ext cx="4191000"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Ca</a:t>
            </a:r>
            <a:r>
              <a:rPr sz="2200" u="heavy"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tila</a:t>
            </a:r>
            <a:r>
              <a:rPr sz="2200" u="heavy" spc="-30"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txBox="1"/>
          <p:nvPr/>
        </p:nvSpPr>
        <p:spPr>
          <a:xfrm>
            <a:off x="533400" y="1373124"/>
            <a:ext cx="4572000" cy="3264354"/>
          </a:xfrm>
          <a:prstGeom prst="rect">
            <a:avLst/>
          </a:prstGeom>
          <a:ln w="9144">
            <a:solidFill>
              <a:srgbClr val="FFFFFF"/>
            </a:solidFill>
          </a:ln>
        </p:spPr>
        <p:txBody>
          <a:bodyPr vert="horz" wrap="square" lIns="0" tIns="32384" rIns="0" bIns="0" rtlCol="0">
            <a:spAutoFit/>
          </a:bodyPr>
          <a:lstStyle/>
          <a:p>
            <a:pPr marL="377825" marR="212725" indent="-287020" algn="just">
              <a:lnSpc>
                <a:spcPct val="100000"/>
              </a:lnSpc>
              <a:spcBef>
                <a:spcPts val="254"/>
              </a:spcBef>
              <a:buChar char="-"/>
              <a:tabLst>
                <a:tab pos="377825" algn="l"/>
                <a:tab pos="378460" algn="l"/>
              </a:tabLst>
            </a:pPr>
            <a:r>
              <a:rPr sz="1600" spc="-5" smtClean="0">
                <a:solidFill>
                  <a:srgbClr val="FFFFFF"/>
                </a:solidFill>
                <a:latin typeface="Carlito"/>
                <a:cs typeface="Carlito"/>
              </a:rPr>
              <a:t> </a:t>
            </a:r>
            <a:r>
              <a:rPr sz="1600" spc="-5" dirty="0">
                <a:solidFill>
                  <a:srgbClr val="FFFFFF"/>
                </a:solidFill>
                <a:latin typeface="Carlito"/>
                <a:cs typeface="Carlito"/>
              </a:rPr>
              <a:t>In the matrix near the perichondrium, the  chondroblasts </a:t>
            </a:r>
            <a:r>
              <a:rPr sz="1600" spc="-15" dirty="0">
                <a:solidFill>
                  <a:srgbClr val="FFFFFF"/>
                </a:solidFill>
                <a:latin typeface="Carlito"/>
                <a:cs typeface="Carlito"/>
              </a:rPr>
              <a:t>are </a:t>
            </a:r>
            <a:r>
              <a:rPr sz="1600" spc="-5" dirty="0">
                <a:solidFill>
                  <a:srgbClr val="FFFFFF"/>
                </a:solidFill>
                <a:latin typeface="Carlito"/>
                <a:cs typeface="Carlito"/>
              </a:rPr>
              <a:t>small and </a:t>
            </a:r>
            <a:r>
              <a:rPr sz="1600" spc="-10" dirty="0">
                <a:solidFill>
                  <a:srgbClr val="FFFFFF"/>
                </a:solidFill>
                <a:latin typeface="Carlito"/>
                <a:cs typeface="Carlito"/>
              </a:rPr>
              <a:t>young </a:t>
            </a:r>
            <a:r>
              <a:rPr sz="1600" spc="-5" dirty="0">
                <a:solidFill>
                  <a:srgbClr val="FFFFFF"/>
                </a:solidFill>
                <a:latin typeface="Carlito"/>
                <a:cs typeface="Carlito"/>
              </a:rPr>
              <a:t>and </a:t>
            </a:r>
            <a:r>
              <a:rPr sz="1600" spc="-10" dirty="0">
                <a:solidFill>
                  <a:srgbClr val="FFFFFF"/>
                </a:solidFill>
                <a:latin typeface="Carlito"/>
                <a:cs typeface="Carlito"/>
              </a:rPr>
              <a:t>they </a:t>
            </a:r>
            <a:r>
              <a:rPr sz="1600" spc="-5" dirty="0">
                <a:solidFill>
                  <a:srgbClr val="FFFFFF"/>
                </a:solidFill>
                <a:latin typeface="Carlito"/>
                <a:cs typeface="Carlito"/>
              </a:rPr>
              <a:t>lie  close </a:t>
            </a:r>
            <a:r>
              <a:rPr sz="1600" spc="-25" dirty="0">
                <a:solidFill>
                  <a:srgbClr val="FFFFFF"/>
                </a:solidFill>
                <a:latin typeface="Carlito"/>
                <a:cs typeface="Carlito"/>
              </a:rPr>
              <a:t>together. </a:t>
            </a:r>
            <a:r>
              <a:rPr sz="1600" spc="-30" dirty="0">
                <a:solidFill>
                  <a:srgbClr val="FFFFFF"/>
                </a:solidFill>
                <a:latin typeface="Carlito"/>
                <a:cs typeface="Carlito"/>
              </a:rPr>
              <a:t>Later, </a:t>
            </a:r>
            <a:r>
              <a:rPr sz="1600" spc="-5" dirty="0">
                <a:solidFill>
                  <a:srgbClr val="FFFFFF"/>
                </a:solidFill>
                <a:latin typeface="Carlito"/>
                <a:cs typeface="Carlito"/>
              </a:rPr>
              <a:t>they </a:t>
            </a:r>
            <a:r>
              <a:rPr sz="1600" spc="-10" dirty="0">
                <a:solidFill>
                  <a:srgbClr val="FFFFFF"/>
                </a:solidFill>
                <a:latin typeface="Carlito"/>
                <a:cs typeface="Carlito"/>
              </a:rPr>
              <a:t>become large,  rounded, </a:t>
            </a:r>
            <a:r>
              <a:rPr sz="1600" spc="-5" dirty="0">
                <a:solidFill>
                  <a:srgbClr val="FFFFFF"/>
                </a:solidFill>
                <a:latin typeface="Carlito"/>
                <a:cs typeface="Carlito"/>
              </a:rPr>
              <a:t>and </a:t>
            </a:r>
            <a:r>
              <a:rPr sz="1600" spc="-10" dirty="0">
                <a:solidFill>
                  <a:srgbClr val="FFFFFF"/>
                </a:solidFill>
                <a:latin typeface="Carlito"/>
                <a:cs typeface="Carlito"/>
              </a:rPr>
              <a:t>mature </a:t>
            </a:r>
            <a:r>
              <a:rPr sz="1600" spc="-5" dirty="0">
                <a:solidFill>
                  <a:srgbClr val="FFFFFF"/>
                </a:solidFill>
                <a:latin typeface="Carlito"/>
                <a:cs typeface="Carlito"/>
              </a:rPr>
              <a:t>and </a:t>
            </a:r>
            <a:r>
              <a:rPr sz="1600" spc="-10" dirty="0">
                <a:solidFill>
                  <a:srgbClr val="FFFFFF"/>
                </a:solidFill>
                <a:latin typeface="Carlito"/>
                <a:cs typeface="Carlito"/>
              </a:rPr>
              <a:t>occur </a:t>
            </a:r>
            <a:r>
              <a:rPr sz="1600" spc="-5" dirty="0">
                <a:solidFill>
                  <a:srgbClr val="FFFFFF"/>
                </a:solidFill>
                <a:latin typeface="Carlito"/>
                <a:cs typeface="Carlito"/>
              </a:rPr>
              <a:t>in </a:t>
            </a:r>
            <a:r>
              <a:rPr sz="1600" spc="-10" dirty="0">
                <a:solidFill>
                  <a:srgbClr val="FFFFFF"/>
                </a:solidFill>
                <a:latin typeface="Carlito"/>
                <a:cs typeface="Carlito"/>
              </a:rPr>
              <a:t>groups. Here,  </a:t>
            </a:r>
            <a:r>
              <a:rPr sz="1600" spc="-5"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called</a:t>
            </a:r>
            <a:r>
              <a:rPr sz="1600" dirty="0">
                <a:solidFill>
                  <a:srgbClr val="FFFFFF"/>
                </a:solidFill>
                <a:latin typeface="Carlito"/>
                <a:cs typeface="Carlito"/>
              </a:rPr>
              <a:t> </a:t>
            </a:r>
            <a:r>
              <a:rPr sz="1600" b="1" spc="-10" dirty="0">
                <a:solidFill>
                  <a:srgbClr val="FFFFFF"/>
                </a:solidFill>
                <a:latin typeface="Carlito"/>
                <a:cs typeface="Carlito"/>
              </a:rPr>
              <a:t>chondrocytes.</a:t>
            </a:r>
            <a:endParaRPr sz="1600">
              <a:latin typeface="Carlito"/>
              <a:cs typeface="Carlito"/>
            </a:endParaRPr>
          </a:p>
          <a:p>
            <a:pPr marL="377825" marR="137160" indent="-287020" algn="just">
              <a:lnSpc>
                <a:spcPct val="100000"/>
              </a:lnSpc>
              <a:spcBef>
                <a:spcPts val="5"/>
              </a:spcBef>
              <a:buClr>
                <a:srgbClr val="FFFFFF"/>
              </a:buClr>
              <a:buFont typeface="Carlito"/>
              <a:buChar char="-"/>
              <a:tabLst>
                <a:tab pos="423545" algn="l"/>
                <a:tab pos="424180" algn="l"/>
              </a:tabLst>
            </a:pPr>
            <a:r>
              <a:rPr dirty="0"/>
              <a:t>	</a:t>
            </a:r>
            <a:r>
              <a:rPr sz="1600" spc="-5" dirty="0">
                <a:solidFill>
                  <a:srgbClr val="FFFFFF"/>
                </a:solidFill>
                <a:latin typeface="Carlito"/>
                <a:cs typeface="Carlito"/>
              </a:rPr>
              <a:t>These chondrocytes </a:t>
            </a:r>
            <a:r>
              <a:rPr sz="1600" spc="-15" dirty="0">
                <a:solidFill>
                  <a:srgbClr val="FFFFFF"/>
                </a:solidFill>
                <a:latin typeface="Carlito"/>
                <a:cs typeface="Carlito"/>
              </a:rPr>
              <a:t>are </a:t>
            </a:r>
            <a:r>
              <a:rPr sz="1600" spc="-5" dirty="0">
                <a:solidFill>
                  <a:srgbClr val="FFFFFF"/>
                </a:solidFill>
                <a:latin typeface="Carlito"/>
                <a:cs typeface="Carlito"/>
              </a:rPr>
              <a:t>enclosed </a:t>
            </a:r>
            <a:r>
              <a:rPr sz="1600" dirty="0">
                <a:solidFill>
                  <a:srgbClr val="FFFFFF"/>
                </a:solidFill>
                <a:latin typeface="Carlito"/>
                <a:cs typeface="Carlito"/>
              </a:rPr>
              <a:t>within </a:t>
            </a:r>
            <a:r>
              <a:rPr sz="1600" spc="-5" dirty="0">
                <a:solidFill>
                  <a:srgbClr val="FFFFFF"/>
                </a:solidFill>
                <a:latin typeface="Carlito"/>
                <a:cs typeface="Carlito"/>
              </a:rPr>
              <a:t>lacunae  and </a:t>
            </a:r>
            <a:r>
              <a:rPr sz="1600" spc="-15" dirty="0">
                <a:solidFill>
                  <a:srgbClr val="FFFFFF"/>
                </a:solidFill>
                <a:latin typeface="Carlito"/>
                <a:cs typeface="Carlito"/>
              </a:rPr>
              <a:t>are </a:t>
            </a:r>
            <a:r>
              <a:rPr sz="1600" spc="-10" dirty="0">
                <a:solidFill>
                  <a:srgbClr val="FFFFFF"/>
                </a:solidFill>
                <a:latin typeface="Carlito"/>
                <a:cs typeface="Carlito"/>
              </a:rPr>
              <a:t>seen </a:t>
            </a:r>
            <a:r>
              <a:rPr sz="1600" spc="-15" dirty="0">
                <a:solidFill>
                  <a:srgbClr val="FFFFFF"/>
                </a:solidFill>
                <a:latin typeface="Carlito"/>
                <a:cs typeface="Carlito"/>
              </a:rPr>
              <a:t>scattered </a:t>
            </a:r>
            <a:r>
              <a:rPr sz="1600" spc="-5" dirty="0">
                <a:solidFill>
                  <a:srgbClr val="FFFFFF"/>
                </a:solidFill>
                <a:latin typeface="Carlito"/>
                <a:cs typeface="Carlito"/>
              </a:rPr>
              <a:t>in the</a:t>
            </a:r>
            <a:r>
              <a:rPr sz="1600" spc="75" dirty="0">
                <a:solidFill>
                  <a:srgbClr val="FFFFFF"/>
                </a:solidFill>
                <a:latin typeface="Carlito"/>
                <a:cs typeface="Carlito"/>
              </a:rPr>
              <a:t> </a:t>
            </a:r>
            <a:r>
              <a:rPr sz="1600" spc="-5" dirty="0">
                <a:solidFill>
                  <a:srgbClr val="FFFFFF"/>
                </a:solidFill>
                <a:latin typeface="Carlito"/>
                <a:cs typeface="Carlito"/>
              </a:rPr>
              <a:t>matrix.</a:t>
            </a:r>
            <a:endParaRPr sz="1600">
              <a:latin typeface="Carlito"/>
              <a:cs typeface="Carlito"/>
            </a:endParaRPr>
          </a:p>
          <a:p>
            <a:pPr marL="377825" indent="-287020" algn="just">
              <a:lnSpc>
                <a:spcPct val="100000"/>
              </a:lnSpc>
              <a:buChar char="-"/>
              <a:tabLst>
                <a:tab pos="377825" algn="l"/>
                <a:tab pos="378460" algn="l"/>
              </a:tabLst>
            </a:pPr>
            <a:r>
              <a:rPr sz="1600" spc="-10" dirty="0">
                <a:solidFill>
                  <a:srgbClr val="FFFFFF"/>
                </a:solidFill>
                <a:latin typeface="Carlito"/>
                <a:cs typeface="Carlito"/>
              </a:rPr>
              <a:t>Each </a:t>
            </a:r>
            <a:r>
              <a:rPr sz="1600" dirty="0">
                <a:solidFill>
                  <a:srgbClr val="FFFFFF"/>
                </a:solidFill>
                <a:latin typeface="Carlito"/>
                <a:cs typeface="Carlito"/>
              </a:rPr>
              <a:t>lacuna </a:t>
            </a:r>
            <a:r>
              <a:rPr sz="1600" spc="-10" dirty="0">
                <a:solidFill>
                  <a:srgbClr val="FFFFFF"/>
                </a:solidFill>
                <a:latin typeface="Carlito"/>
                <a:cs typeface="Carlito"/>
              </a:rPr>
              <a:t>contains </a:t>
            </a:r>
            <a:r>
              <a:rPr sz="1600" spc="-5" dirty="0">
                <a:solidFill>
                  <a:srgbClr val="FFFFFF"/>
                </a:solidFill>
                <a:latin typeface="Carlito"/>
                <a:cs typeface="Carlito"/>
              </a:rPr>
              <a:t>2 </a:t>
            </a:r>
            <a:r>
              <a:rPr sz="1600" spc="-10" dirty="0">
                <a:solidFill>
                  <a:srgbClr val="FFFFFF"/>
                </a:solidFill>
                <a:latin typeface="Carlito"/>
                <a:cs typeface="Carlito"/>
              </a:rPr>
              <a:t>to </a:t>
            </a:r>
            <a:r>
              <a:rPr sz="1600" spc="-5" dirty="0">
                <a:solidFill>
                  <a:srgbClr val="FFFFFF"/>
                </a:solidFill>
                <a:latin typeface="Carlito"/>
                <a:cs typeface="Carlito"/>
              </a:rPr>
              <a:t>8</a:t>
            </a:r>
            <a:r>
              <a:rPr sz="1600" spc="-10" dirty="0">
                <a:solidFill>
                  <a:srgbClr val="FFFFFF"/>
                </a:solidFill>
                <a:latin typeface="Carlito"/>
                <a:cs typeface="Carlito"/>
              </a:rPr>
              <a:t> chondrocytes.</a:t>
            </a:r>
            <a:endParaRPr sz="1600">
              <a:latin typeface="Carlito"/>
              <a:cs typeface="Carlito"/>
            </a:endParaRPr>
          </a:p>
          <a:p>
            <a:pPr marL="377825" marR="116839" indent="-287020" algn="just">
              <a:lnSpc>
                <a:spcPct val="100000"/>
              </a:lnSpc>
              <a:buChar char="-"/>
              <a:tabLst>
                <a:tab pos="377825" algn="l"/>
                <a:tab pos="378460" algn="l"/>
              </a:tabLst>
            </a:pPr>
            <a:r>
              <a:rPr sz="1600" spc="-5" dirty="0">
                <a:solidFill>
                  <a:srgbClr val="FFFFFF"/>
                </a:solidFill>
                <a:latin typeface="Carlito"/>
                <a:cs typeface="Carlito"/>
              </a:rPr>
              <a:t>The </a:t>
            </a:r>
            <a:r>
              <a:rPr sz="1600" spc="-15" dirty="0">
                <a:solidFill>
                  <a:srgbClr val="FFFFFF"/>
                </a:solidFill>
                <a:latin typeface="Carlito"/>
                <a:cs typeface="Carlito"/>
              </a:rPr>
              <a:t>exchange </a:t>
            </a:r>
            <a:r>
              <a:rPr sz="1600" spc="-5" dirty="0">
                <a:solidFill>
                  <a:srgbClr val="FFFFFF"/>
                </a:solidFill>
                <a:latin typeface="Carlito"/>
                <a:cs typeface="Carlito"/>
              </a:rPr>
              <a:t>of materials </a:t>
            </a:r>
            <a:r>
              <a:rPr sz="1600" spc="-10" dirty="0">
                <a:solidFill>
                  <a:srgbClr val="FFFFFF"/>
                </a:solidFill>
                <a:latin typeface="Carlito"/>
                <a:cs typeface="Carlito"/>
              </a:rPr>
              <a:t>(nutrients) between  </a:t>
            </a:r>
            <a:r>
              <a:rPr sz="1600" spc="-5" dirty="0">
                <a:solidFill>
                  <a:srgbClr val="FFFFFF"/>
                </a:solidFill>
                <a:latin typeface="Carlito"/>
                <a:cs typeface="Carlito"/>
              </a:rPr>
              <a:t>the chondrocytes and the matrix </a:t>
            </a:r>
            <a:r>
              <a:rPr sz="1600" spc="-20" dirty="0">
                <a:solidFill>
                  <a:srgbClr val="FFFFFF"/>
                </a:solidFill>
                <a:latin typeface="Carlito"/>
                <a:cs typeface="Carlito"/>
              </a:rPr>
              <a:t>takes </a:t>
            </a:r>
            <a:r>
              <a:rPr sz="1600" spc="-5" dirty="0">
                <a:solidFill>
                  <a:srgbClr val="FFFFFF"/>
                </a:solidFill>
                <a:latin typeface="Carlito"/>
                <a:cs typeface="Carlito"/>
              </a:rPr>
              <a:t>place </a:t>
            </a:r>
            <a:r>
              <a:rPr sz="1600" dirty="0">
                <a:solidFill>
                  <a:srgbClr val="FFFFFF"/>
                </a:solidFill>
                <a:latin typeface="Carlito"/>
                <a:cs typeface="Carlito"/>
              </a:rPr>
              <a:t>with  </a:t>
            </a:r>
            <a:r>
              <a:rPr sz="1600" b="1" spc="-5" dirty="0">
                <a:solidFill>
                  <a:srgbClr val="FFFFFF"/>
                </a:solidFill>
                <a:latin typeface="Carlito"/>
                <a:cs typeface="Carlito"/>
              </a:rPr>
              <a:t>simple diffusion </a:t>
            </a:r>
            <a:r>
              <a:rPr sz="1600" spc="-15" dirty="0">
                <a:solidFill>
                  <a:srgbClr val="FFFFFF"/>
                </a:solidFill>
                <a:latin typeface="Carlito"/>
                <a:cs typeface="Carlito"/>
              </a:rPr>
              <a:t>from </a:t>
            </a:r>
            <a:r>
              <a:rPr sz="1600" spc="-5" dirty="0">
                <a:solidFill>
                  <a:srgbClr val="FFFFFF"/>
                </a:solidFill>
                <a:latin typeface="Carlito"/>
                <a:cs typeface="Carlito"/>
              </a:rPr>
              <a:t>blood </a:t>
            </a:r>
            <a:r>
              <a:rPr sz="1600" spc="-10" dirty="0">
                <a:solidFill>
                  <a:srgbClr val="FFFFFF"/>
                </a:solidFill>
                <a:latin typeface="Carlito"/>
                <a:cs typeface="Carlito"/>
              </a:rPr>
              <a:t>vessels </a:t>
            </a:r>
            <a:r>
              <a:rPr sz="1600" spc="-15" dirty="0">
                <a:solidFill>
                  <a:srgbClr val="FFFFFF"/>
                </a:solidFill>
                <a:latin typeface="Carlito"/>
                <a:cs typeface="Carlito"/>
              </a:rPr>
              <a:t>present </a:t>
            </a:r>
            <a:r>
              <a:rPr sz="1600" spc="-5" dirty="0">
                <a:solidFill>
                  <a:srgbClr val="FFFFFF"/>
                </a:solidFill>
                <a:latin typeface="Carlito"/>
                <a:cs typeface="Carlito"/>
              </a:rPr>
              <a:t>in  the</a:t>
            </a:r>
            <a:r>
              <a:rPr sz="1600" spc="-10" dirty="0">
                <a:solidFill>
                  <a:srgbClr val="FFFFFF"/>
                </a:solidFill>
                <a:latin typeface="Carlito"/>
                <a:cs typeface="Carlito"/>
              </a:rPr>
              <a:t> </a:t>
            </a:r>
            <a:r>
              <a:rPr sz="1600" spc="-5" dirty="0">
                <a:solidFill>
                  <a:srgbClr val="FFFFFF"/>
                </a:solidFill>
                <a:latin typeface="Carlito"/>
                <a:cs typeface="Carlito"/>
              </a:rPr>
              <a:t>perichondrium.</a:t>
            </a:r>
            <a:endParaRPr sz="1600">
              <a:latin typeface="Carlito"/>
              <a:cs typeface="Carlito"/>
            </a:endParaRPr>
          </a:p>
        </p:txBody>
      </p:sp>
      <p:sp>
        <p:nvSpPr>
          <p:cNvPr id="7" name="object 7"/>
          <p:cNvSpPr/>
          <p:nvPr/>
        </p:nvSpPr>
        <p:spPr>
          <a:xfrm>
            <a:off x="5334000" y="1110995"/>
            <a:ext cx="2895600" cy="3636264"/>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33400" y="4805171"/>
            <a:ext cx="7696200" cy="1264449"/>
          </a:xfrm>
          <a:prstGeom prst="rect">
            <a:avLst/>
          </a:prstGeom>
          <a:ln w="9144">
            <a:solidFill>
              <a:srgbClr val="FFFFFF"/>
            </a:solidFill>
          </a:ln>
        </p:spPr>
        <p:txBody>
          <a:bodyPr vert="horz" wrap="square" lIns="0" tIns="33020" rIns="0" bIns="0" rtlCol="0">
            <a:spAutoFit/>
          </a:bodyPr>
          <a:lstStyle/>
          <a:p>
            <a:pPr marL="91440">
              <a:lnSpc>
                <a:spcPct val="100000"/>
              </a:lnSpc>
              <a:spcBef>
                <a:spcPts val="260"/>
              </a:spcBef>
            </a:pPr>
            <a:r>
              <a:rPr sz="1600" spc="-10" dirty="0">
                <a:solidFill>
                  <a:srgbClr val="FFFFFF"/>
                </a:solidFill>
                <a:latin typeface="Carlito"/>
                <a:cs typeface="Carlito"/>
              </a:rPr>
              <a:t>Depending </a:t>
            </a:r>
            <a:r>
              <a:rPr sz="1600" spc="-5" dirty="0">
                <a:solidFill>
                  <a:srgbClr val="FFFFFF"/>
                </a:solidFill>
                <a:latin typeface="Carlito"/>
                <a:cs typeface="Carlito"/>
              </a:rPr>
              <a:t>on the </a:t>
            </a:r>
            <a:r>
              <a:rPr sz="1600" spc="-15" dirty="0">
                <a:solidFill>
                  <a:srgbClr val="FFFFFF"/>
                </a:solidFill>
                <a:latin typeface="Carlito"/>
                <a:cs typeface="Carlito"/>
              </a:rPr>
              <a:t>nature </a:t>
            </a:r>
            <a:r>
              <a:rPr sz="1600" spc="-5">
                <a:solidFill>
                  <a:srgbClr val="FFFFFF"/>
                </a:solidFill>
                <a:latin typeface="Carlito"/>
                <a:cs typeface="Carlito"/>
              </a:rPr>
              <a:t>of </a:t>
            </a:r>
            <a:r>
              <a:rPr lang="en-US" sz="1600" spc="-5" dirty="0" smtClean="0">
                <a:solidFill>
                  <a:srgbClr val="FFFFFF"/>
                </a:solidFill>
                <a:latin typeface="Carlito"/>
                <a:cs typeface="Carlito"/>
              </a:rPr>
              <a:t> </a:t>
            </a:r>
            <a:r>
              <a:rPr sz="1600" spc="-5" smtClean="0">
                <a:solidFill>
                  <a:srgbClr val="FFFFFF"/>
                </a:solidFill>
                <a:latin typeface="Carlito"/>
                <a:cs typeface="Carlito"/>
              </a:rPr>
              <a:t>the </a:t>
            </a:r>
            <a:r>
              <a:rPr sz="1600" spc="-5" dirty="0">
                <a:solidFill>
                  <a:srgbClr val="FFFFFF"/>
                </a:solidFill>
                <a:latin typeface="Carlito"/>
                <a:cs typeface="Carlito"/>
              </a:rPr>
              <a:t>matrix, cartilage is classified</a:t>
            </a:r>
            <a:r>
              <a:rPr sz="1600" spc="-20" dirty="0">
                <a:solidFill>
                  <a:srgbClr val="FFFFFF"/>
                </a:solidFill>
                <a:latin typeface="Carlito"/>
                <a:cs typeface="Carlito"/>
              </a:rPr>
              <a:t> </a:t>
            </a:r>
            <a:r>
              <a:rPr sz="1600" spc="-5" dirty="0">
                <a:solidFill>
                  <a:srgbClr val="FFFFFF"/>
                </a:solidFill>
                <a:latin typeface="Carlito"/>
                <a:cs typeface="Carlito"/>
              </a:rPr>
              <a:t>as:</a:t>
            </a:r>
            <a:endParaRPr sz="1600">
              <a:latin typeface="Carlito"/>
              <a:cs typeface="Carlito"/>
            </a:endParaRPr>
          </a:p>
          <a:p>
            <a:pPr marL="290830" indent="-200025">
              <a:lnSpc>
                <a:spcPct val="100000"/>
              </a:lnSpc>
              <a:buAutoNum type="arabicPeriod"/>
              <a:tabLst>
                <a:tab pos="291465" algn="l"/>
              </a:tabLst>
            </a:pPr>
            <a:r>
              <a:rPr sz="1600" spc="-10" dirty="0">
                <a:solidFill>
                  <a:srgbClr val="FFFFFF"/>
                </a:solidFill>
                <a:latin typeface="Carlito"/>
                <a:cs typeface="Carlito"/>
              </a:rPr>
              <a:t>Hyaline</a:t>
            </a:r>
            <a:r>
              <a:rPr sz="1600" spc="-60" dirty="0">
                <a:solidFill>
                  <a:srgbClr val="FFFFFF"/>
                </a:solidFill>
                <a:latin typeface="Carlito"/>
                <a:cs typeface="Carlito"/>
              </a:rPr>
              <a:t> </a:t>
            </a:r>
            <a:r>
              <a:rPr sz="1600" spc="-5" dirty="0">
                <a:solidFill>
                  <a:srgbClr val="FFFFFF"/>
                </a:solidFill>
                <a:latin typeface="Carlito"/>
                <a:cs typeface="Carlito"/>
              </a:rPr>
              <a:t>Cartilage</a:t>
            </a:r>
            <a:endParaRPr sz="1600">
              <a:latin typeface="Carlito"/>
              <a:cs typeface="Carlito"/>
            </a:endParaRPr>
          </a:p>
          <a:p>
            <a:pPr marL="290830" indent="-200025">
              <a:lnSpc>
                <a:spcPct val="100000"/>
              </a:lnSpc>
              <a:spcBef>
                <a:spcPts val="5"/>
              </a:spcBef>
              <a:buAutoNum type="arabicPeriod"/>
              <a:tabLst>
                <a:tab pos="291465" algn="l"/>
              </a:tabLst>
            </a:pPr>
            <a:r>
              <a:rPr sz="1600" spc="-10" dirty="0">
                <a:solidFill>
                  <a:srgbClr val="FFFFFF"/>
                </a:solidFill>
                <a:latin typeface="Carlito"/>
                <a:cs typeface="Carlito"/>
              </a:rPr>
              <a:t>Fibrous</a:t>
            </a:r>
            <a:r>
              <a:rPr sz="1600" spc="-60" dirty="0">
                <a:solidFill>
                  <a:srgbClr val="FFFFFF"/>
                </a:solidFill>
                <a:latin typeface="Carlito"/>
                <a:cs typeface="Carlito"/>
              </a:rPr>
              <a:t> </a:t>
            </a:r>
            <a:r>
              <a:rPr sz="1600" spc="-5" dirty="0">
                <a:solidFill>
                  <a:srgbClr val="FFFFFF"/>
                </a:solidFill>
                <a:latin typeface="Carlito"/>
                <a:cs typeface="Carlito"/>
              </a:rPr>
              <a:t>Cartilage</a:t>
            </a:r>
            <a:endParaRPr sz="1600">
              <a:latin typeface="Carlito"/>
              <a:cs typeface="Carlito"/>
            </a:endParaRPr>
          </a:p>
          <a:p>
            <a:pPr marL="290830" indent="-200025">
              <a:lnSpc>
                <a:spcPct val="100000"/>
              </a:lnSpc>
              <a:buAutoNum type="arabicPeriod"/>
              <a:tabLst>
                <a:tab pos="291465" algn="l"/>
              </a:tabLst>
            </a:pPr>
            <a:r>
              <a:rPr sz="1600" spc="-5" dirty="0">
                <a:solidFill>
                  <a:srgbClr val="FFFFFF"/>
                </a:solidFill>
                <a:latin typeface="Carlito"/>
                <a:cs typeface="Carlito"/>
              </a:rPr>
              <a:t>Elastic</a:t>
            </a:r>
            <a:r>
              <a:rPr sz="1600" spc="-15" dirty="0">
                <a:solidFill>
                  <a:srgbClr val="FFFFFF"/>
                </a:solidFill>
                <a:latin typeface="Carlito"/>
                <a:cs typeface="Carlito"/>
              </a:rPr>
              <a:t> </a:t>
            </a:r>
            <a:r>
              <a:rPr sz="1600" spc="-5" dirty="0">
                <a:solidFill>
                  <a:srgbClr val="FFFFFF"/>
                </a:solidFill>
                <a:latin typeface="Carlito"/>
                <a:cs typeface="Carlito"/>
              </a:rPr>
              <a:t>Cartilage</a:t>
            </a:r>
            <a:endParaRPr sz="1600">
              <a:latin typeface="Carlito"/>
              <a:cs typeface="Carlito"/>
            </a:endParaRPr>
          </a:p>
          <a:p>
            <a:pPr marL="290830" indent="-200025">
              <a:lnSpc>
                <a:spcPct val="100000"/>
              </a:lnSpc>
              <a:buAutoNum type="arabicPeriod"/>
              <a:tabLst>
                <a:tab pos="291465" algn="l"/>
              </a:tabLst>
            </a:pPr>
            <a:r>
              <a:rPr sz="1600" spc="-5" dirty="0">
                <a:solidFill>
                  <a:srgbClr val="FFFFFF"/>
                </a:solidFill>
                <a:latin typeface="Carlito"/>
                <a:cs typeface="Carlito"/>
              </a:rPr>
              <a:t>Calcified</a:t>
            </a:r>
            <a:r>
              <a:rPr sz="1600" spc="-25" dirty="0">
                <a:solidFill>
                  <a:srgbClr val="FFFFFF"/>
                </a:solidFill>
                <a:latin typeface="Carlito"/>
                <a:cs typeface="Carlito"/>
              </a:rPr>
              <a:t> </a:t>
            </a:r>
            <a:r>
              <a:rPr sz="1600" spc="-5" dirty="0">
                <a:solidFill>
                  <a:srgbClr val="FFFFFF"/>
                </a:solidFill>
                <a:latin typeface="Carlito"/>
                <a:cs typeface="Carlito"/>
              </a:rPr>
              <a:t>Cartilage</a:t>
            </a:r>
            <a:endParaRPr sz="16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569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4151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2777491" y="457454"/>
            <a:ext cx="422909" cy="134620"/>
          </a:xfrm>
          <a:custGeom>
            <a:avLst/>
            <a:gdLst/>
            <a:ahLst/>
            <a:cxnLst/>
            <a:rect l="l" t="t" r="r" b="b"/>
            <a:pathLst>
              <a:path w="422910" h="134620">
                <a:moveTo>
                  <a:pt x="397269" y="49530"/>
                </a:moveTo>
                <a:lnTo>
                  <a:pt x="393191" y="49530"/>
                </a:lnTo>
                <a:lnTo>
                  <a:pt x="394207" y="78486"/>
                </a:lnTo>
                <a:lnTo>
                  <a:pt x="340796" y="80435"/>
                </a:lnTo>
                <a:lnTo>
                  <a:pt x="300989" y="105663"/>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3"/>
                </a:lnTo>
                <a:lnTo>
                  <a:pt x="291210" y="25526"/>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22194" y="320750"/>
            <a:ext cx="2435606"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Ca</a:t>
            </a:r>
            <a:r>
              <a:rPr sz="2200" u="heavy"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tila</a:t>
            </a:r>
            <a:r>
              <a:rPr sz="2200" u="heavy" spc="-30"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p:nvPr/>
        </p:nvSpPr>
        <p:spPr>
          <a:xfrm>
            <a:off x="326136" y="1066800"/>
            <a:ext cx="4170045" cy="5181600"/>
          </a:xfrm>
          <a:custGeom>
            <a:avLst/>
            <a:gdLst/>
            <a:ahLst/>
            <a:cxnLst/>
            <a:rect l="l" t="t" r="r" b="b"/>
            <a:pathLst>
              <a:path w="4170045" h="4678680">
                <a:moveTo>
                  <a:pt x="0" y="4678680"/>
                </a:moveTo>
                <a:lnTo>
                  <a:pt x="4169664" y="4678680"/>
                </a:lnTo>
                <a:lnTo>
                  <a:pt x="4169664" y="0"/>
                </a:lnTo>
                <a:lnTo>
                  <a:pt x="0" y="0"/>
                </a:lnTo>
                <a:lnTo>
                  <a:pt x="0" y="4678680"/>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1084834"/>
            <a:ext cx="3958590" cy="4952638"/>
          </a:xfrm>
          <a:prstGeom prst="rect">
            <a:avLst/>
          </a:prstGeom>
        </p:spPr>
        <p:txBody>
          <a:bodyPr vert="horz" wrap="square" lIns="0" tIns="12700" rIns="0" bIns="0" rtlCol="0">
            <a:spAutoFit/>
          </a:bodyPr>
          <a:lstStyle/>
          <a:p>
            <a:pPr marL="12700" algn="just">
              <a:lnSpc>
                <a:spcPct val="100000"/>
              </a:lnSpc>
              <a:spcBef>
                <a:spcPts val="100"/>
              </a:spcBef>
            </a:pPr>
            <a:r>
              <a:rPr sz="1800" b="1" u="heavy" spc="-5" smtClean="0">
                <a:solidFill>
                  <a:srgbClr val="FFFFFF"/>
                </a:solidFill>
                <a:uFill>
                  <a:solidFill>
                    <a:srgbClr val="FFFFFF"/>
                  </a:solidFill>
                </a:uFill>
                <a:latin typeface="Carlito"/>
                <a:cs typeface="Carlito"/>
              </a:rPr>
              <a:t>Hyaline</a:t>
            </a:r>
            <a:r>
              <a:rPr sz="1800" b="1" u="heavy" spc="-15" smtClean="0">
                <a:solidFill>
                  <a:srgbClr val="FFFFFF"/>
                </a:solidFill>
                <a:uFill>
                  <a:solidFill>
                    <a:srgbClr val="FFFFFF"/>
                  </a:solidFill>
                </a:uFill>
                <a:latin typeface="Carlito"/>
                <a:cs typeface="Carlito"/>
              </a:rPr>
              <a:t> </a:t>
            </a:r>
            <a:r>
              <a:rPr sz="1800" b="1" u="heavy" spc="-10" smtClean="0">
                <a:solidFill>
                  <a:srgbClr val="FFFFFF"/>
                </a:solidFill>
                <a:uFill>
                  <a:solidFill>
                    <a:srgbClr val="FFFFFF"/>
                  </a:solidFill>
                </a:uFill>
                <a:latin typeface="Carlito"/>
                <a:cs typeface="Carlito"/>
              </a:rPr>
              <a:t>Cartilage:</a:t>
            </a:r>
            <a:endParaRPr sz="1800" smtClean="0">
              <a:latin typeface="Carlito"/>
              <a:cs typeface="Carlito"/>
            </a:endParaRPr>
          </a:p>
          <a:p>
            <a:pPr algn="just">
              <a:lnSpc>
                <a:spcPct val="100000"/>
              </a:lnSpc>
              <a:spcBef>
                <a:spcPts val="45"/>
              </a:spcBef>
            </a:pPr>
            <a:endParaRPr sz="1550" smtClean="0">
              <a:latin typeface="Carlito"/>
              <a:cs typeface="Carlito"/>
            </a:endParaRPr>
          </a:p>
          <a:p>
            <a:pPr marL="12700" algn="just">
              <a:lnSpc>
                <a:spcPct val="100000"/>
              </a:lnSpc>
            </a:pPr>
            <a:r>
              <a:rPr sz="1600" spc="-5" smtClean="0">
                <a:solidFill>
                  <a:srgbClr val="FFFFFF"/>
                </a:solidFill>
                <a:latin typeface="Carlito"/>
                <a:cs typeface="Carlito"/>
              </a:rPr>
              <a:t>It is the </a:t>
            </a:r>
            <a:r>
              <a:rPr sz="1600" spc="-15" smtClean="0">
                <a:solidFill>
                  <a:srgbClr val="FFFFFF"/>
                </a:solidFill>
                <a:latin typeface="Carlito"/>
                <a:cs typeface="Carlito"/>
              </a:rPr>
              <a:t>weakest </a:t>
            </a:r>
            <a:r>
              <a:rPr sz="1600" spc="-5" smtClean="0">
                <a:solidFill>
                  <a:srgbClr val="FFFFFF"/>
                </a:solidFill>
                <a:latin typeface="Carlito"/>
                <a:cs typeface="Carlito"/>
              </a:rPr>
              <a:t>of the </a:t>
            </a:r>
            <a:r>
              <a:rPr sz="1600" spc="-15" smtClean="0">
                <a:solidFill>
                  <a:srgbClr val="FFFFFF"/>
                </a:solidFill>
                <a:latin typeface="Carlito"/>
                <a:cs typeface="Carlito"/>
              </a:rPr>
              <a:t>four </a:t>
            </a:r>
            <a:r>
              <a:rPr sz="1600" spc="-5" smtClean="0">
                <a:solidFill>
                  <a:srgbClr val="FFFFFF"/>
                </a:solidFill>
                <a:latin typeface="Carlito"/>
                <a:cs typeface="Carlito"/>
              </a:rPr>
              <a:t>types or</a:t>
            </a:r>
            <a:r>
              <a:rPr sz="1600" spc="50" smtClean="0">
                <a:solidFill>
                  <a:srgbClr val="FFFFFF"/>
                </a:solidFill>
                <a:latin typeface="Carlito"/>
                <a:cs typeface="Carlito"/>
              </a:rPr>
              <a:t> </a:t>
            </a:r>
            <a:r>
              <a:rPr sz="1600" spc="-5" smtClean="0">
                <a:solidFill>
                  <a:srgbClr val="FFFFFF"/>
                </a:solidFill>
                <a:latin typeface="Carlito"/>
                <a:cs typeface="Carlito"/>
              </a:rPr>
              <a:t>cartilages.</a:t>
            </a:r>
            <a:endParaRPr sz="1600" smtClean="0">
              <a:latin typeface="Carlito"/>
              <a:cs typeface="Carlito"/>
            </a:endParaRPr>
          </a:p>
          <a:p>
            <a:pPr algn="just">
              <a:lnSpc>
                <a:spcPct val="100000"/>
              </a:lnSpc>
              <a:spcBef>
                <a:spcPts val="30"/>
              </a:spcBef>
            </a:pPr>
            <a:endParaRPr sz="1550" smtClean="0">
              <a:latin typeface="Carlito"/>
              <a:cs typeface="Carlito"/>
            </a:endParaRPr>
          </a:p>
          <a:p>
            <a:pPr marL="12700" marR="143510" algn="just">
              <a:lnSpc>
                <a:spcPct val="100000"/>
              </a:lnSpc>
            </a:pPr>
            <a:r>
              <a:rPr sz="1600" b="1" u="heavy" spc="-10" smtClean="0">
                <a:solidFill>
                  <a:srgbClr val="FFFFFF"/>
                </a:solidFill>
                <a:uFill>
                  <a:solidFill>
                    <a:srgbClr val="FFFFFF"/>
                  </a:solidFill>
                </a:uFill>
                <a:latin typeface="Carlito"/>
                <a:cs typeface="Carlito"/>
              </a:rPr>
              <a:t>Origin: </a:t>
            </a:r>
            <a:r>
              <a:rPr sz="1600" spc="-5" smtClean="0">
                <a:solidFill>
                  <a:srgbClr val="FFFFFF"/>
                </a:solidFill>
                <a:latin typeface="Carlito"/>
                <a:cs typeface="Carlito"/>
              </a:rPr>
              <a:t>It is </a:t>
            </a:r>
            <a:r>
              <a:rPr sz="1600" spc="-15" smtClean="0">
                <a:solidFill>
                  <a:srgbClr val="FFFFFF"/>
                </a:solidFill>
                <a:latin typeface="Carlito"/>
                <a:cs typeface="Carlito"/>
              </a:rPr>
              <a:t>found </a:t>
            </a:r>
            <a:r>
              <a:rPr sz="1600" spc="-10" smtClean="0">
                <a:solidFill>
                  <a:srgbClr val="FFFFFF"/>
                </a:solidFill>
                <a:latin typeface="Carlito"/>
                <a:cs typeface="Carlito"/>
              </a:rPr>
              <a:t>at </a:t>
            </a:r>
            <a:r>
              <a:rPr sz="1600" spc="-5" smtClean="0">
                <a:solidFill>
                  <a:srgbClr val="FFFFFF"/>
                </a:solidFill>
                <a:latin typeface="Carlito"/>
                <a:cs typeface="Carlito"/>
              </a:rPr>
              <a:t>the </a:t>
            </a:r>
            <a:r>
              <a:rPr sz="1600" spc="-10" smtClean="0">
                <a:solidFill>
                  <a:srgbClr val="FFFFFF"/>
                </a:solidFill>
                <a:latin typeface="Carlito"/>
                <a:cs typeface="Carlito"/>
              </a:rPr>
              <a:t>ends </a:t>
            </a:r>
            <a:r>
              <a:rPr sz="1600" spc="-5" smtClean="0">
                <a:solidFill>
                  <a:srgbClr val="FFFFFF"/>
                </a:solidFill>
                <a:latin typeface="Carlito"/>
                <a:cs typeface="Carlito"/>
              </a:rPr>
              <a:t>of long </a:t>
            </a:r>
            <a:r>
              <a:rPr sz="1600" spc="-10" smtClean="0">
                <a:solidFill>
                  <a:srgbClr val="FFFFFF"/>
                </a:solidFill>
                <a:latin typeface="Carlito"/>
                <a:cs typeface="Carlito"/>
              </a:rPr>
              <a:t>bones,  anterior </a:t>
            </a:r>
            <a:r>
              <a:rPr sz="1600" spc="-5" smtClean="0">
                <a:solidFill>
                  <a:srgbClr val="FFFFFF"/>
                </a:solidFill>
                <a:latin typeface="Carlito"/>
                <a:cs typeface="Carlito"/>
              </a:rPr>
              <a:t>ends of ribs, </a:t>
            </a:r>
            <a:r>
              <a:rPr sz="1600" spc="-10" smtClean="0">
                <a:solidFill>
                  <a:srgbClr val="FFFFFF"/>
                </a:solidFill>
                <a:latin typeface="Carlito"/>
                <a:cs typeface="Carlito"/>
              </a:rPr>
              <a:t>nose </a:t>
            </a:r>
            <a:r>
              <a:rPr sz="1600" spc="-5" smtClean="0">
                <a:solidFill>
                  <a:srgbClr val="FFFFFF"/>
                </a:solidFill>
                <a:latin typeface="Carlito"/>
                <a:cs typeface="Carlito"/>
              </a:rPr>
              <a:t>tip, larynx, and  </a:t>
            </a:r>
            <a:r>
              <a:rPr sz="1600" spc="-10" smtClean="0">
                <a:solidFill>
                  <a:srgbClr val="FFFFFF"/>
                </a:solidFill>
                <a:latin typeface="Carlito"/>
                <a:cs typeface="Carlito"/>
              </a:rPr>
              <a:t>bronchial tree, </a:t>
            </a:r>
            <a:r>
              <a:rPr sz="1600" spc="-15" smtClean="0">
                <a:solidFill>
                  <a:srgbClr val="FFFFFF"/>
                </a:solidFill>
                <a:latin typeface="Carlito"/>
                <a:cs typeface="Carlito"/>
              </a:rPr>
              <a:t>foetal </a:t>
            </a:r>
            <a:r>
              <a:rPr sz="1600" spc="-5" smtClean="0">
                <a:solidFill>
                  <a:srgbClr val="FFFFFF"/>
                </a:solidFill>
                <a:latin typeface="Carlito"/>
                <a:cs typeface="Carlito"/>
              </a:rPr>
              <a:t>and </a:t>
            </a:r>
            <a:r>
              <a:rPr sz="1600" spc="-10" smtClean="0">
                <a:solidFill>
                  <a:srgbClr val="FFFFFF"/>
                </a:solidFill>
                <a:latin typeface="Carlito"/>
                <a:cs typeface="Carlito"/>
              </a:rPr>
              <a:t>embryonic</a:t>
            </a:r>
            <a:r>
              <a:rPr sz="1600" spc="55" smtClean="0">
                <a:solidFill>
                  <a:srgbClr val="FFFFFF"/>
                </a:solidFill>
                <a:latin typeface="Carlito"/>
                <a:cs typeface="Carlito"/>
              </a:rPr>
              <a:t> </a:t>
            </a:r>
            <a:r>
              <a:rPr sz="1600" spc="-15" smtClean="0">
                <a:solidFill>
                  <a:srgbClr val="FFFFFF"/>
                </a:solidFill>
                <a:latin typeface="Carlito"/>
                <a:cs typeface="Carlito"/>
              </a:rPr>
              <a:t>skeleton.</a:t>
            </a:r>
            <a:endParaRPr sz="1600" smtClean="0">
              <a:latin typeface="Carlito"/>
              <a:cs typeface="Carlito"/>
            </a:endParaRPr>
          </a:p>
          <a:p>
            <a:pPr marL="12700" marR="5080" algn="just">
              <a:lnSpc>
                <a:spcPct val="100000"/>
              </a:lnSpc>
            </a:pPr>
            <a:r>
              <a:rPr sz="1600" b="1" u="heavy" spc="-10" smtClean="0">
                <a:solidFill>
                  <a:srgbClr val="FFFFFF"/>
                </a:solidFill>
                <a:uFill>
                  <a:solidFill>
                    <a:srgbClr val="FFFFFF"/>
                  </a:solidFill>
                </a:uFill>
                <a:latin typeface="Carlito"/>
                <a:cs typeface="Carlito"/>
              </a:rPr>
              <a:t>Structure: </a:t>
            </a:r>
            <a:r>
              <a:rPr sz="1600" spc="-5" smtClean="0">
                <a:solidFill>
                  <a:srgbClr val="FFFFFF"/>
                </a:solidFill>
                <a:latin typeface="Carlito"/>
                <a:cs typeface="Carlito"/>
              </a:rPr>
              <a:t>It is </a:t>
            </a:r>
            <a:r>
              <a:rPr sz="1600" spc="-10" smtClean="0">
                <a:solidFill>
                  <a:srgbClr val="FFFFFF"/>
                </a:solidFill>
                <a:latin typeface="Carlito"/>
                <a:cs typeface="Carlito"/>
              </a:rPr>
              <a:t>compressible </a:t>
            </a:r>
            <a:r>
              <a:rPr sz="1600" spc="-5" smtClean="0">
                <a:solidFill>
                  <a:srgbClr val="FFFFFF"/>
                </a:solidFill>
                <a:latin typeface="Carlito"/>
                <a:cs typeface="Carlito"/>
              </a:rPr>
              <a:t>and elastic in  </a:t>
            </a:r>
            <a:r>
              <a:rPr sz="1600" spc="-10" smtClean="0">
                <a:solidFill>
                  <a:srgbClr val="FFFFFF"/>
                </a:solidFill>
                <a:latin typeface="Carlito"/>
                <a:cs typeface="Carlito"/>
              </a:rPr>
              <a:t>nature. </a:t>
            </a:r>
            <a:r>
              <a:rPr sz="1600" smtClean="0">
                <a:solidFill>
                  <a:srgbClr val="FFFFFF"/>
                </a:solidFill>
                <a:latin typeface="Carlito"/>
                <a:cs typeface="Carlito"/>
              </a:rPr>
              <a:t>It </a:t>
            </a:r>
            <a:r>
              <a:rPr sz="1600" spc="-5" smtClean="0">
                <a:solidFill>
                  <a:srgbClr val="FFFFFF"/>
                </a:solidFill>
                <a:latin typeface="Carlito"/>
                <a:cs typeface="Carlito"/>
              </a:rPr>
              <a:t>is </a:t>
            </a:r>
            <a:r>
              <a:rPr sz="1600" spc="-10" smtClean="0">
                <a:solidFill>
                  <a:srgbClr val="FFFFFF"/>
                </a:solidFill>
                <a:latin typeface="Carlito"/>
                <a:cs typeface="Carlito"/>
              </a:rPr>
              <a:t>surrounded by </a:t>
            </a:r>
            <a:r>
              <a:rPr sz="1600" spc="-5" smtClean="0">
                <a:solidFill>
                  <a:srgbClr val="FFFFFF"/>
                </a:solidFill>
                <a:latin typeface="Carlito"/>
                <a:cs typeface="Carlito"/>
              </a:rPr>
              <a:t>perichondrium. The  matrix, </a:t>
            </a:r>
            <a:r>
              <a:rPr sz="1600" smtClean="0">
                <a:solidFill>
                  <a:srgbClr val="FFFFFF"/>
                </a:solidFill>
                <a:latin typeface="Carlito"/>
                <a:cs typeface="Carlito"/>
              </a:rPr>
              <a:t>i.e. </a:t>
            </a:r>
            <a:r>
              <a:rPr sz="1600" spc="-5" smtClean="0">
                <a:solidFill>
                  <a:srgbClr val="FFFFFF"/>
                </a:solidFill>
                <a:latin typeface="Carlito"/>
                <a:cs typeface="Carlito"/>
              </a:rPr>
              <a:t>chondrin, is bluish-white and </a:t>
            </a:r>
            <a:r>
              <a:rPr sz="1600" spc="-10" smtClean="0">
                <a:solidFill>
                  <a:srgbClr val="FFFFFF"/>
                </a:solidFill>
                <a:latin typeface="Carlito"/>
                <a:cs typeface="Carlito"/>
              </a:rPr>
              <a:t>gel-like  (transparent). </a:t>
            </a:r>
            <a:r>
              <a:rPr sz="1600" spc="-5" smtClean="0">
                <a:solidFill>
                  <a:srgbClr val="FFFFFF"/>
                </a:solidFill>
                <a:latin typeface="Carlito"/>
                <a:cs typeface="Carlito"/>
              </a:rPr>
              <a:t>It </a:t>
            </a:r>
            <a:r>
              <a:rPr sz="1600" spc="-10" smtClean="0">
                <a:solidFill>
                  <a:srgbClr val="FFFFFF"/>
                </a:solidFill>
                <a:latin typeface="Carlito"/>
                <a:cs typeface="Carlito"/>
              </a:rPr>
              <a:t>contains very </a:t>
            </a:r>
            <a:r>
              <a:rPr sz="1600" spc="-5" smtClean="0">
                <a:solidFill>
                  <a:srgbClr val="FFFFFF"/>
                </a:solidFill>
                <a:latin typeface="Carlito"/>
                <a:cs typeface="Carlito"/>
              </a:rPr>
              <a:t>fine </a:t>
            </a:r>
            <a:r>
              <a:rPr sz="1600" spc="-10" smtClean="0">
                <a:solidFill>
                  <a:srgbClr val="FFFFFF"/>
                </a:solidFill>
                <a:latin typeface="Carlito"/>
                <a:cs typeface="Carlito"/>
              </a:rPr>
              <a:t>collagen  fibres </a:t>
            </a:r>
            <a:r>
              <a:rPr sz="1600" spc="-5" smtClean="0">
                <a:solidFill>
                  <a:srgbClr val="FFFFFF"/>
                </a:solidFill>
                <a:latin typeface="Carlito"/>
                <a:cs typeface="Carlito"/>
              </a:rPr>
              <a:t>and </a:t>
            </a:r>
            <a:r>
              <a:rPr sz="1600" spc="-10" smtClean="0">
                <a:solidFill>
                  <a:srgbClr val="FFFFFF"/>
                </a:solidFill>
                <a:latin typeface="Carlito"/>
                <a:cs typeface="Carlito"/>
              </a:rPr>
              <a:t>chondrocytes </a:t>
            </a:r>
            <a:r>
              <a:rPr sz="1600" spc="-5" smtClean="0">
                <a:solidFill>
                  <a:srgbClr val="FFFFFF"/>
                </a:solidFill>
                <a:latin typeface="Carlito"/>
                <a:cs typeface="Carlito"/>
              </a:rPr>
              <a:t>(2 </a:t>
            </a:r>
            <a:r>
              <a:rPr sz="1600" spc="-10" smtClean="0">
                <a:solidFill>
                  <a:srgbClr val="FFFFFF"/>
                </a:solidFill>
                <a:latin typeface="Carlito"/>
                <a:cs typeface="Carlito"/>
              </a:rPr>
              <a:t>to </a:t>
            </a:r>
            <a:r>
              <a:rPr sz="1600" spc="-5" smtClean="0">
                <a:solidFill>
                  <a:srgbClr val="FFFFFF"/>
                </a:solidFill>
                <a:latin typeface="Carlito"/>
                <a:cs typeface="Carlito"/>
              </a:rPr>
              <a:t>8 in each</a:t>
            </a:r>
            <a:r>
              <a:rPr sz="1600" spc="90" smtClean="0">
                <a:solidFill>
                  <a:srgbClr val="FFFFFF"/>
                </a:solidFill>
                <a:latin typeface="Carlito"/>
                <a:cs typeface="Carlito"/>
              </a:rPr>
              <a:t> </a:t>
            </a:r>
            <a:r>
              <a:rPr sz="1600" spc="-5" smtClean="0">
                <a:solidFill>
                  <a:srgbClr val="FFFFFF"/>
                </a:solidFill>
                <a:latin typeface="Carlito"/>
                <a:cs typeface="Carlito"/>
              </a:rPr>
              <a:t>lacuna).</a:t>
            </a:r>
            <a:endParaRPr sz="1600" smtClean="0">
              <a:latin typeface="Carlito"/>
              <a:cs typeface="Carlito"/>
            </a:endParaRPr>
          </a:p>
          <a:p>
            <a:pPr marL="12700" algn="just">
              <a:lnSpc>
                <a:spcPct val="100000"/>
              </a:lnSpc>
            </a:pPr>
            <a:r>
              <a:rPr sz="1600" b="1" u="heavy" spc="-5" smtClean="0">
                <a:solidFill>
                  <a:srgbClr val="FFFFFF"/>
                </a:solidFill>
                <a:uFill>
                  <a:solidFill>
                    <a:srgbClr val="FFFFFF"/>
                  </a:solidFill>
                </a:uFill>
                <a:latin typeface="Carlito"/>
                <a:cs typeface="Carlito"/>
              </a:rPr>
              <a:t>Functions:</a:t>
            </a:r>
            <a:endParaRPr sz="1600" smtClean="0">
              <a:latin typeface="Carlito"/>
              <a:cs typeface="Carlito"/>
            </a:endParaRPr>
          </a:p>
          <a:p>
            <a:pPr marL="299085" indent="-287020" algn="just">
              <a:lnSpc>
                <a:spcPct val="100000"/>
              </a:lnSpc>
              <a:buChar char="-"/>
              <a:tabLst>
                <a:tab pos="299085" algn="l"/>
                <a:tab pos="299720" algn="l"/>
              </a:tabLst>
            </a:pPr>
            <a:r>
              <a:rPr sz="1600" smtClean="0">
                <a:solidFill>
                  <a:srgbClr val="FFFFFF"/>
                </a:solidFill>
                <a:latin typeface="Carlito"/>
                <a:cs typeface="Carlito"/>
              </a:rPr>
              <a:t>It </a:t>
            </a:r>
            <a:r>
              <a:rPr sz="1600" spc="-10" smtClean="0">
                <a:solidFill>
                  <a:srgbClr val="FFFFFF"/>
                </a:solidFill>
                <a:latin typeface="Carlito"/>
                <a:cs typeface="Carlito"/>
              </a:rPr>
              <a:t>provides flexibility </a:t>
            </a:r>
            <a:r>
              <a:rPr sz="1600" spc="-5" smtClean="0">
                <a:solidFill>
                  <a:srgbClr val="FFFFFF"/>
                </a:solidFill>
                <a:latin typeface="Carlito"/>
                <a:cs typeface="Carlito"/>
              </a:rPr>
              <a:t>and </a:t>
            </a:r>
            <a:r>
              <a:rPr sz="1600" spc="-10" smtClean="0">
                <a:solidFill>
                  <a:srgbClr val="FFFFFF"/>
                </a:solidFill>
                <a:latin typeface="Carlito"/>
                <a:cs typeface="Carlito"/>
              </a:rPr>
              <a:t>supports </a:t>
            </a:r>
            <a:r>
              <a:rPr sz="1600" spc="-5" smtClean="0">
                <a:solidFill>
                  <a:srgbClr val="FFFFFF"/>
                </a:solidFill>
                <a:latin typeface="Carlito"/>
                <a:cs typeface="Carlito"/>
              </a:rPr>
              <a:t>the</a:t>
            </a:r>
            <a:r>
              <a:rPr sz="1600" spc="55" smtClean="0">
                <a:solidFill>
                  <a:srgbClr val="FFFFFF"/>
                </a:solidFill>
                <a:latin typeface="Carlito"/>
                <a:cs typeface="Carlito"/>
              </a:rPr>
              <a:t> </a:t>
            </a:r>
            <a:r>
              <a:rPr sz="1600" spc="-30" smtClean="0">
                <a:solidFill>
                  <a:srgbClr val="FFFFFF"/>
                </a:solidFill>
                <a:latin typeface="Carlito"/>
                <a:cs typeface="Carlito"/>
              </a:rPr>
              <a:t>body.</a:t>
            </a:r>
            <a:endParaRPr sz="1600" smtClean="0">
              <a:latin typeface="Carlito"/>
              <a:cs typeface="Carlito"/>
            </a:endParaRPr>
          </a:p>
          <a:p>
            <a:pPr marL="299085" indent="-287020" algn="just">
              <a:lnSpc>
                <a:spcPct val="100000"/>
              </a:lnSpc>
              <a:buChar char="-"/>
              <a:tabLst>
                <a:tab pos="299085" algn="l"/>
                <a:tab pos="299720" algn="l"/>
              </a:tabLst>
            </a:pPr>
            <a:r>
              <a:rPr sz="1600" smtClean="0">
                <a:solidFill>
                  <a:srgbClr val="FFFFFF"/>
                </a:solidFill>
                <a:latin typeface="Carlito"/>
                <a:cs typeface="Carlito"/>
              </a:rPr>
              <a:t>It </a:t>
            </a:r>
            <a:r>
              <a:rPr sz="1600" spc="-10" smtClean="0">
                <a:solidFill>
                  <a:srgbClr val="FFFFFF"/>
                </a:solidFill>
                <a:latin typeface="Carlito"/>
                <a:cs typeface="Carlito"/>
              </a:rPr>
              <a:t>helps </a:t>
            </a:r>
            <a:r>
              <a:rPr sz="1600" spc="-5" smtClean="0">
                <a:solidFill>
                  <a:srgbClr val="FFFFFF"/>
                </a:solidFill>
                <a:latin typeface="Carlito"/>
                <a:cs typeface="Carlito"/>
              </a:rPr>
              <a:t>in </a:t>
            </a:r>
            <a:r>
              <a:rPr sz="1600" spc="-10" smtClean="0">
                <a:solidFill>
                  <a:srgbClr val="FFFFFF"/>
                </a:solidFill>
                <a:latin typeface="Carlito"/>
                <a:cs typeface="Carlito"/>
              </a:rPr>
              <a:t>reducing </a:t>
            </a:r>
            <a:r>
              <a:rPr sz="1600" spc="-5" smtClean="0">
                <a:solidFill>
                  <a:srgbClr val="FFFFFF"/>
                </a:solidFill>
                <a:latin typeface="Carlito"/>
                <a:cs typeface="Carlito"/>
              </a:rPr>
              <a:t>friction.</a:t>
            </a:r>
            <a:endParaRPr sz="1600" smtClean="0">
              <a:latin typeface="Carlito"/>
              <a:cs typeface="Carlito"/>
            </a:endParaRPr>
          </a:p>
          <a:p>
            <a:pPr marL="299085" indent="-287020" algn="just">
              <a:lnSpc>
                <a:spcPct val="100000"/>
              </a:lnSpc>
              <a:spcBef>
                <a:spcPts val="5"/>
              </a:spcBef>
              <a:buChar char="-"/>
              <a:tabLst>
                <a:tab pos="299085" algn="l"/>
                <a:tab pos="299720" algn="l"/>
              </a:tabLst>
            </a:pPr>
            <a:r>
              <a:rPr sz="1600" smtClean="0">
                <a:solidFill>
                  <a:srgbClr val="FFFFFF"/>
                </a:solidFill>
                <a:latin typeface="Carlito"/>
                <a:cs typeface="Carlito"/>
              </a:rPr>
              <a:t>It </a:t>
            </a:r>
            <a:r>
              <a:rPr sz="1600" spc="-5" smtClean="0">
                <a:solidFill>
                  <a:srgbClr val="FFFFFF"/>
                </a:solidFill>
                <a:latin typeface="Carlito"/>
                <a:cs typeface="Carlito"/>
              </a:rPr>
              <a:t>also acts as a </a:t>
            </a:r>
            <a:r>
              <a:rPr sz="1600" spc="-10" smtClean="0">
                <a:solidFill>
                  <a:srgbClr val="FFFFFF"/>
                </a:solidFill>
                <a:latin typeface="Carlito"/>
                <a:cs typeface="Carlito"/>
              </a:rPr>
              <a:t>good shock</a:t>
            </a:r>
            <a:r>
              <a:rPr sz="1600" spc="5" smtClean="0">
                <a:solidFill>
                  <a:srgbClr val="FFFFFF"/>
                </a:solidFill>
                <a:latin typeface="Carlito"/>
                <a:cs typeface="Carlito"/>
              </a:rPr>
              <a:t> </a:t>
            </a:r>
            <a:r>
              <a:rPr sz="1600" spc="-25" smtClean="0">
                <a:solidFill>
                  <a:srgbClr val="FFFFFF"/>
                </a:solidFill>
                <a:latin typeface="Carlito"/>
                <a:cs typeface="Carlito"/>
              </a:rPr>
              <a:t>absorber.</a:t>
            </a:r>
            <a:endParaRPr sz="1600">
              <a:latin typeface="Carlito"/>
              <a:cs typeface="Carlito"/>
            </a:endParaRPr>
          </a:p>
        </p:txBody>
      </p:sp>
      <p:sp>
        <p:nvSpPr>
          <p:cNvPr id="8" name="object 8"/>
          <p:cNvSpPr/>
          <p:nvPr/>
        </p:nvSpPr>
        <p:spPr>
          <a:xfrm>
            <a:off x="5215891" y="455930"/>
            <a:ext cx="422909" cy="134620"/>
          </a:xfrm>
          <a:custGeom>
            <a:avLst/>
            <a:gdLst/>
            <a:ahLst/>
            <a:cxnLst/>
            <a:rect l="l" t="t" r="r" b="b"/>
            <a:pathLst>
              <a:path w="422910" h="134620">
                <a:moveTo>
                  <a:pt x="397269" y="49530"/>
                </a:moveTo>
                <a:lnTo>
                  <a:pt x="393192"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9" name="object 9"/>
          <p:cNvSpPr txBox="1"/>
          <p:nvPr/>
        </p:nvSpPr>
        <p:spPr>
          <a:xfrm>
            <a:off x="5715000" y="340817"/>
            <a:ext cx="3124200"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rlito"/>
                <a:cs typeface="Carlito"/>
              </a:rPr>
              <a:t>Hyaline</a:t>
            </a:r>
            <a:r>
              <a:rPr sz="1800" spc="-25" dirty="0">
                <a:solidFill>
                  <a:srgbClr val="FFFFFF"/>
                </a:solidFill>
                <a:latin typeface="Carlito"/>
                <a:cs typeface="Carlito"/>
              </a:rPr>
              <a:t> </a:t>
            </a:r>
            <a:r>
              <a:rPr sz="1800" spc="-10" dirty="0">
                <a:solidFill>
                  <a:srgbClr val="FFFFFF"/>
                </a:solidFill>
                <a:latin typeface="Carlito"/>
                <a:cs typeface="Carlito"/>
              </a:rPr>
              <a:t>cartilage</a:t>
            </a:r>
            <a:endParaRPr sz="1800">
              <a:latin typeface="Carlito"/>
              <a:cs typeface="Carlito"/>
            </a:endParaRPr>
          </a:p>
        </p:txBody>
      </p:sp>
      <p:sp>
        <p:nvSpPr>
          <p:cNvPr id="10" name="object 10"/>
          <p:cNvSpPr/>
          <p:nvPr/>
        </p:nvSpPr>
        <p:spPr>
          <a:xfrm>
            <a:off x="4607052" y="1066800"/>
            <a:ext cx="4024884" cy="4724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4170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2627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2701291" y="457454"/>
            <a:ext cx="422909" cy="134620"/>
          </a:xfrm>
          <a:custGeom>
            <a:avLst/>
            <a:gdLst/>
            <a:ahLst/>
            <a:cxnLst/>
            <a:rect l="l" t="t" r="r" b="b"/>
            <a:pathLst>
              <a:path w="422910" h="134620">
                <a:moveTo>
                  <a:pt x="397269" y="49530"/>
                </a:moveTo>
                <a:lnTo>
                  <a:pt x="393191" y="49530"/>
                </a:lnTo>
                <a:lnTo>
                  <a:pt x="394207" y="78486"/>
                </a:lnTo>
                <a:lnTo>
                  <a:pt x="340796" y="80435"/>
                </a:lnTo>
                <a:lnTo>
                  <a:pt x="300989" y="105663"/>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3"/>
                </a:lnTo>
                <a:lnTo>
                  <a:pt x="291210" y="25526"/>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22194" y="320750"/>
            <a:ext cx="1902206"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Ca</a:t>
            </a:r>
            <a:r>
              <a:rPr sz="2200" u="heavy"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tila</a:t>
            </a:r>
            <a:r>
              <a:rPr sz="2200" u="heavy" spc="-30"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p:nvPr/>
        </p:nvSpPr>
        <p:spPr>
          <a:xfrm>
            <a:off x="402336" y="1295400"/>
            <a:ext cx="5541645" cy="4953000"/>
          </a:xfrm>
          <a:custGeom>
            <a:avLst/>
            <a:gdLst/>
            <a:ahLst/>
            <a:cxnLst/>
            <a:rect l="l" t="t" r="r" b="b"/>
            <a:pathLst>
              <a:path w="5541645" h="4525010">
                <a:moveTo>
                  <a:pt x="0" y="4524756"/>
                </a:moveTo>
                <a:lnTo>
                  <a:pt x="5541264" y="4524756"/>
                </a:lnTo>
                <a:lnTo>
                  <a:pt x="5541264" y="0"/>
                </a:lnTo>
                <a:lnTo>
                  <a:pt x="0" y="0"/>
                </a:lnTo>
                <a:lnTo>
                  <a:pt x="0" y="4524756"/>
                </a:lnTo>
                <a:close/>
              </a:path>
            </a:pathLst>
          </a:custGeom>
          <a:ln w="9143">
            <a:solidFill>
              <a:srgbClr val="FFFFFF"/>
            </a:solidFill>
          </a:ln>
        </p:spPr>
        <p:txBody>
          <a:bodyPr wrap="square" lIns="0" tIns="0" rIns="0" bIns="0" rtlCol="0"/>
          <a:lstStyle/>
          <a:p>
            <a:endParaRPr/>
          </a:p>
        </p:txBody>
      </p:sp>
      <p:sp>
        <p:nvSpPr>
          <p:cNvPr id="7" name="object 7"/>
          <p:cNvSpPr txBox="1"/>
          <p:nvPr/>
        </p:nvSpPr>
        <p:spPr>
          <a:xfrm>
            <a:off x="480466" y="1313434"/>
            <a:ext cx="5377180" cy="4698722"/>
          </a:xfrm>
          <a:prstGeom prst="rect">
            <a:avLst/>
          </a:prstGeom>
        </p:spPr>
        <p:txBody>
          <a:bodyPr vert="horz" wrap="square" lIns="0" tIns="12700" rIns="0" bIns="0" rtlCol="0">
            <a:spAutoFit/>
          </a:bodyPr>
          <a:lstStyle/>
          <a:p>
            <a:pPr marL="12700" algn="just">
              <a:lnSpc>
                <a:spcPct val="100000"/>
              </a:lnSpc>
              <a:spcBef>
                <a:spcPts val="100"/>
              </a:spcBef>
            </a:pPr>
            <a:r>
              <a:rPr sz="1800" b="1" u="heavy" spc="-5" dirty="0">
                <a:solidFill>
                  <a:srgbClr val="FFFFFF"/>
                </a:solidFill>
                <a:uFill>
                  <a:solidFill>
                    <a:srgbClr val="FFFFFF"/>
                  </a:solidFill>
                </a:uFill>
                <a:latin typeface="Carlito"/>
                <a:cs typeface="Carlito"/>
              </a:rPr>
              <a:t>Fibrous</a:t>
            </a:r>
            <a:r>
              <a:rPr sz="1800" b="1" u="heavy" spc="-15" dirty="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Cartilage:</a:t>
            </a:r>
            <a:endParaRPr sz="1800">
              <a:latin typeface="Carlito"/>
              <a:cs typeface="Carlito"/>
            </a:endParaRPr>
          </a:p>
          <a:p>
            <a:pPr marL="12700" algn="just">
              <a:lnSpc>
                <a:spcPct val="100000"/>
              </a:lnSpc>
            </a:pPr>
            <a:r>
              <a:rPr sz="1800" dirty="0">
                <a:solidFill>
                  <a:srgbClr val="FFFFFF"/>
                </a:solidFill>
                <a:latin typeface="Carlito"/>
                <a:cs typeface="Carlito"/>
              </a:rPr>
              <a:t>It is the </a:t>
            </a:r>
            <a:r>
              <a:rPr sz="1800" spc="-10" dirty="0">
                <a:solidFill>
                  <a:srgbClr val="FFFFFF"/>
                </a:solidFill>
                <a:latin typeface="Carlito"/>
                <a:cs typeface="Carlito"/>
              </a:rPr>
              <a:t>strongest </a:t>
            </a:r>
            <a:r>
              <a:rPr sz="1800" dirty="0">
                <a:solidFill>
                  <a:srgbClr val="FFFFFF"/>
                </a:solidFill>
                <a:latin typeface="Carlito"/>
                <a:cs typeface="Carlito"/>
              </a:rPr>
              <a:t>and the </a:t>
            </a:r>
            <a:r>
              <a:rPr sz="1800" spc="-5" dirty="0">
                <a:solidFill>
                  <a:srgbClr val="FFFFFF"/>
                </a:solidFill>
                <a:latin typeface="Carlito"/>
                <a:cs typeface="Carlito"/>
              </a:rPr>
              <a:t>most rigid cartilage in </a:t>
            </a:r>
            <a:r>
              <a:rPr sz="1800" dirty="0">
                <a:solidFill>
                  <a:srgbClr val="FFFFFF"/>
                </a:solidFill>
                <a:latin typeface="Carlito"/>
                <a:cs typeface="Carlito"/>
              </a:rPr>
              <a:t>the</a:t>
            </a:r>
            <a:r>
              <a:rPr sz="1800" spc="60" dirty="0">
                <a:solidFill>
                  <a:srgbClr val="FFFFFF"/>
                </a:solidFill>
                <a:latin typeface="Carlito"/>
                <a:cs typeface="Carlito"/>
              </a:rPr>
              <a:t> </a:t>
            </a:r>
            <a:r>
              <a:rPr sz="1800" spc="-40" dirty="0">
                <a:solidFill>
                  <a:srgbClr val="FFFFFF"/>
                </a:solidFill>
                <a:latin typeface="Carlito"/>
                <a:cs typeface="Carlito"/>
              </a:rPr>
              <a:t>body.</a:t>
            </a:r>
            <a:endParaRPr sz="1800">
              <a:latin typeface="Carlito"/>
              <a:cs typeface="Carlito"/>
            </a:endParaRPr>
          </a:p>
          <a:p>
            <a:pPr algn="just">
              <a:lnSpc>
                <a:spcPct val="100000"/>
              </a:lnSpc>
              <a:spcBef>
                <a:spcPts val="25"/>
              </a:spcBef>
            </a:pPr>
            <a:endParaRPr sz="1750">
              <a:latin typeface="Carlito"/>
              <a:cs typeface="Carlito"/>
            </a:endParaRPr>
          </a:p>
          <a:p>
            <a:pPr marL="12700" marR="203835" algn="just">
              <a:lnSpc>
                <a:spcPct val="100000"/>
              </a:lnSpc>
            </a:pPr>
            <a:r>
              <a:rPr sz="1800" b="1" u="heavy" spc="-5" dirty="0">
                <a:solidFill>
                  <a:srgbClr val="FFFFFF"/>
                </a:solidFill>
                <a:uFill>
                  <a:solidFill>
                    <a:srgbClr val="FFFFFF"/>
                  </a:solidFill>
                </a:uFill>
                <a:latin typeface="Carlito"/>
                <a:cs typeface="Carlito"/>
              </a:rPr>
              <a:t>Origin</a:t>
            </a:r>
            <a:r>
              <a:rPr sz="1800" b="1" spc="-5" dirty="0">
                <a:solidFill>
                  <a:srgbClr val="FFFFFF"/>
                </a:solidFill>
                <a:latin typeface="Carlito"/>
                <a:cs typeface="Carlito"/>
              </a:rPr>
              <a:t>: </a:t>
            </a:r>
            <a:r>
              <a:rPr sz="1800" dirty="0">
                <a:solidFill>
                  <a:srgbClr val="FFFFFF"/>
                </a:solidFill>
                <a:latin typeface="Carlito"/>
                <a:cs typeface="Carlito"/>
              </a:rPr>
              <a:t>It is </a:t>
            </a:r>
            <a:r>
              <a:rPr sz="1800" spc="-10" dirty="0">
                <a:solidFill>
                  <a:srgbClr val="FFFFFF"/>
                </a:solidFill>
                <a:latin typeface="Carlito"/>
                <a:cs typeface="Carlito"/>
              </a:rPr>
              <a:t>found </a:t>
            </a:r>
            <a:r>
              <a:rPr sz="1800" spc="-5" dirty="0">
                <a:solidFill>
                  <a:srgbClr val="FFFFFF"/>
                </a:solidFill>
                <a:latin typeface="Carlito"/>
                <a:cs typeface="Carlito"/>
              </a:rPr>
              <a:t>in </a:t>
            </a:r>
            <a:r>
              <a:rPr sz="1800" dirty="0">
                <a:solidFill>
                  <a:srgbClr val="FFFFFF"/>
                </a:solidFill>
                <a:latin typeface="Carlito"/>
                <a:cs typeface="Carlito"/>
              </a:rPr>
              <a:t>the </a:t>
            </a:r>
            <a:r>
              <a:rPr sz="1800" spc="-5" dirty="0">
                <a:solidFill>
                  <a:srgbClr val="FFFFFF"/>
                </a:solidFill>
                <a:latin typeface="Carlito"/>
                <a:cs typeface="Carlito"/>
              </a:rPr>
              <a:t>pubic </a:t>
            </a:r>
            <a:r>
              <a:rPr sz="1800" spc="-10" dirty="0">
                <a:solidFill>
                  <a:srgbClr val="FFFFFF"/>
                </a:solidFill>
                <a:latin typeface="Carlito"/>
                <a:cs typeface="Carlito"/>
              </a:rPr>
              <a:t>symphysis, intervertebral  </a:t>
            </a:r>
            <a:r>
              <a:rPr sz="1800" dirty="0">
                <a:solidFill>
                  <a:srgbClr val="FFFFFF"/>
                </a:solidFill>
                <a:latin typeface="Carlito"/>
                <a:cs typeface="Carlito"/>
              </a:rPr>
              <a:t>discs, </a:t>
            </a:r>
            <a:r>
              <a:rPr sz="1800" spc="-10" dirty="0">
                <a:solidFill>
                  <a:srgbClr val="FFFFFF"/>
                </a:solidFill>
                <a:latin typeface="Carlito"/>
                <a:cs typeface="Carlito"/>
              </a:rPr>
              <a:t>etc.</a:t>
            </a:r>
            <a:endParaRPr sz="1800">
              <a:latin typeface="Carlito"/>
              <a:cs typeface="Carlito"/>
            </a:endParaRPr>
          </a:p>
          <a:p>
            <a:pPr algn="just">
              <a:lnSpc>
                <a:spcPct val="100000"/>
              </a:lnSpc>
              <a:spcBef>
                <a:spcPts val="25"/>
              </a:spcBef>
            </a:pPr>
            <a:endParaRPr sz="1750">
              <a:latin typeface="Carlito"/>
              <a:cs typeface="Carlito"/>
            </a:endParaRPr>
          </a:p>
          <a:p>
            <a:pPr marL="12700" marR="64769" algn="just">
              <a:lnSpc>
                <a:spcPct val="100000"/>
              </a:lnSpc>
            </a:pPr>
            <a:r>
              <a:rPr sz="1800" b="1" u="heavy" spc="-5" dirty="0">
                <a:solidFill>
                  <a:srgbClr val="FFFFFF"/>
                </a:solidFill>
                <a:uFill>
                  <a:solidFill>
                    <a:srgbClr val="FFFFFF"/>
                  </a:solidFill>
                </a:uFill>
                <a:latin typeface="Carlito"/>
                <a:cs typeface="Carlito"/>
              </a:rPr>
              <a:t>Structure</a:t>
            </a:r>
            <a:r>
              <a:rPr sz="1800" b="1" spc="-5" dirty="0">
                <a:solidFill>
                  <a:srgbClr val="FFFFFF"/>
                </a:solidFill>
                <a:latin typeface="Carlito"/>
                <a:cs typeface="Carlito"/>
              </a:rPr>
              <a:t>: </a:t>
            </a:r>
            <a:r>
              <a:rPr sz="1800" dirty="0">
                <a:solidFill>
                  <a:srgbClr val="FFFFFF"/>
                </a:solidFill>
                <a:latin typeface="Carlito"/>
                <a:cs typeface="Carlito"/>
              </a:rPr>
              <a:t>It </a:t>
            </a:r>
            <a:r>
              <a:rPr sz="1800" spc="-5" dirty="0">
                <a:solidFill>
                  <a:srgbClr val="FFFFFF"/>
                </a:solidFill>
                <a:latin typeface="Carlito"/>
                <a:cs typeface="Carlito"/>
              </a:rPr>
              <a:t>is not surrounded by </a:t>
            </a:r>
            <a:r>
              <a:rPr sz="1800" dirty="0">
                <a:solidFill>
                  <a:srgbClr val="FFFFFF"/>
                </a:solidFill>
                <a:latin typeface="Carlito"/>
                <a:cs typeface="Carlito"/>
              </a:rPr>
              <a:t>the </a:t>
            </a:r>
            <a:r>
              <a:rPr sz="1800" spc="-5" dirty="0">
                <a:solidFill>
                  <a:srgbClr val="FFFFFF"/>
                </a:solidFill>
                <a:latin typeface="Carlito"/>
                <a:cs typeface="Carlito"/>
              </a:rPr>
              <a:t>perichondrium. </a:t>
            </a:r>
            <a:r>
              <a:rPr sz="1800" dirty="0">
                <a:solidFill>
                  <a:srgbClr val="FFFFFF"/>
                </a:solidFill>
                <a:latin typeface="Carlito"/>
                <a:cs typeface="Carlito"/>
              </a:rPr>
              <a:t>It  has </a:t>
            </a:r>
            <a:r>
              <a:rPr sz="1800" spc="-10" dirty="0">
                <a:solidFill>
                  <a:srgbClr val="FFFFFF"/>
                </a:solidFill>
                <a:latin typeface="Carlito"/>
                <a:cs typeface="Carlito"/>
              </a:rPr>
              <a:t>little </a:t>
            </a:r>
            <a:r>
              <a:rPr sz="1800" spc="-5" dirty="0">
                <a:solidFill>
                  <a:srgbClr val="FFFFFF"/>
                </a:solidFill>
                <a:latin typeface="Carlito"/>
                <a:cs typeface="Carlito"/>
              </a:rPr>
              <a:t>matrix </a:t>
            </a:r>
            <a:r>
              <a:rPr sz="1800" dirty="0">
                <a:solidFill>
                  <a:srgbClr val="FFFFFF"/>
                </a:solidFill>
                <a:latin typeface="Carlito"/>
                <a:cs typeface="Carlito"/>
              </a:rPr>
              <a:t>and abundant </a:t>
            </a:r>
            <a:r>
              <a:rPr sz="1800" spc="-5" dirty="0">
                <a:solidFill>
                  <a:srgbClr val="FFFFFF"/>
                </a:solidFill>
                <a:latin typeface="Carlito"/>
                <a:cs typeface="Carlito"/>
              </a:rPr>
              <a:t>white collagen fibres. This  combines </a:t>
            </a:r>
            <a:r>
              <a:rPr sz="1800" dirty="0">
                <a:solidFill>
                  <a:srgbClr val="FFFFFF"/>
                </a:solidFill>
                <a:latin typeface="Carlito"/>
                <a:cs typeface="Carlito"/>
              </a:rPr>
              <a:t>the </a:t>
            </a:r>
            <a:r>
              <a:rPr sz="1800" spc="-10" dirty="0">
                <a:solidFill>
                  <a:srgbClr val="FFFFFF"/>
                </a:solidFill>
                <a:latin typeface="Carlito"/>
                <a:cs typeface="Carlito"/>
              </a:rPr>
              <a:t>flexibility </a:t>
            </a:r>
            <a:r>
              <a:rPr sz="1800" spc="-5" dirty="0">
                <a:solidFill>
                  <a:srgbClr val="FFFFFF"/>
                </a:solidFill>
                <a:latin typeface="Carlito"/>
                <a:cs typeface="Carlito"/>
              </a:rPr>
              <a:t>of </a:t>
            </a:r>
            <a:r>
              <a:rPr sz="1800" dirty="0">
                <a:solidFill>
                  <a:srgbClr val="FFFFFF"/>
                </a:solidFill>
                <a:latin typeface="Carlito"/>
                <a:cs typeface="Carlito"/>
              </a:rPr>
              <a:t>the </a:t>
            </a:r>
            <a:r>
              <a:rPr sz="1800" spc="-5" dirty="0">
                <a:solidFill>
                  <a:srgbClr val="FFFFFF"/>
                </a:solidFill>
                <a:latin typeface="Carlito"/>
                <a:cs typeface="Carlito"/>
              </a:rPr>
              <a:t>cartilage with </a:t>
            </a:r>
            <a:r>
              <a:rPr sz="1800" dirty="0">
                <a:solidFill>
                  <a:srgbClr val="FFFFFF"/>
                </a:solidFill>
                <a:latin typeface="Carlito"/>
                <a:cs typeface="Carlito"/>
              </a:rPr>
              <a:t>the </a:t>
            </a:r>
            <a:r>
              <a:rPr sz="1800" spc="-5" dirty="0">
                <a:solidFill>
                  <a:srgbClr val="FFFFFF"/>
                </a:solidFill>
                <a:latin typeface="Carlito"/>
                <a:cs typeface="Carlito"/>
              </a:rPr>
              <a:t>firmness  of </a:t>
            </a:r>
            <a:r>
              <a:rPr sz="1800" dirty="0">
                <a:solidFill>
                  <a:srgbClr val="FFFFFF"/>
                </a:solidFill>
                <a:latin typeface="Carlito"/>
                <a:cs typeface="Carlito"/>
              </a:rPr>
              <a:t>the </a:t>
            </a:r>
            <a:r>
              <a:rPr sz="1800" spc="-5" dirty="0">
                <a:solidFill>
                  <a:srgbClr val="FFFFFF"/>
                </a:solidFill>
                <a:latin typeface="Carlito"/>
                <a:cs typeface="Carlito"/>
              </a:rPr>
              <a:t>white</a:t>
            </a:r>
            <a:r>
              <a:rPr sz="1800" spc="30" dirty="0">
                <a:solidFill>
                  <a:srgbClr val="FFFFFF"/>
                </a:solidFill>
                <a:latin typeface="Carlito"/>
                <a:cs typeface="Carlito"/>
              </a:rPr>
              <a:t> </a:t>
            </a:r>
            <a:r>
              <a:rPr sz="1800" spc="-5" dirty="0">
                <a:solidFill>
                  <a:srgbClr val="FFFFFF"/>
                </a:solidFill>
                <a:latin typeface="Carlito"/>
                <a:cs typeface="Carlito"/>
              </a:rPr>
              <a:t>fibres.</a:t>
            </a:r>
            <a:endParaRPr sz="1800">
              <a:latin typeface="Carlito"/>
              <a:cs typeface="Carlito"/>
            </a:endParaRPr>
          </a:p>
          <a:p>
            <a:pPr algn="just">
              <a:lnSpc>
                <a:spcPct val="100000"/>
              </a:lnSpc>
              <a:spcBef>
                <a:spcPts val="25"/>
              </a:spcBef>
            </a:pPr>
            <a:endParaRPr sz="1750">
              <a:latin typeface="Carlito"/>
              <a:cs typeface="Carlito"/>
            </a:endParaRPr>
          </a:p>
          <a:p>
            <a:pPr marL="12700" algn="just">
              <a:lnSpc>
                <a:spcPct val="100000"/>
              </a:lnSpc>
            </a:pPr>
            <a:r>
              <a:rPr sz="1800" b="1" u="heavy" dirty="0">
                <a:solidFill>
                  <a:srgbClr val="FFFFFF"/>
                </a:solidFill>
                <a:uFill>
                  <a:solidFill>
                    <a:srgbClr val="FFFFFF"/>
                  </a:solidFill>
                </a:uFill>
                <a:latin typeface="Carlito"/>
                <a:cs typeface="Carlito"/>
              </a:rPr>
              <a:t>Functions</a:t>
            </a:r>
            <a:r>
              <a:rPr sz="1800" b="1" dirty="0">
                <a:solidFill>
                  <a:srgbClr val="FFFFFF"/>
                </a:solidFill>
                <a:latin typeface="Carlito"/>
                <a:cs typeface="Carlito"/>
              </a:rPr>
              <a:t>:</a:t>
            </a:r>
            <a:endParaRPr sz="18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It </a:t>
            </a:r>
            <a:r>
              <a:rPr sz="1800" spc="-5" dirty="0">
                <a:solidFill>
                  <a:srgbClr val="FFFFFF"/>
                </a:solidFill>
                <a:latin typeface="Carlito"/>
                <a:cs typeface="Carlito"/>
              </a:rPr>
              <a:t>acts </a:t>
            </a:r>
            <a:r>
              <a:rPr sz="1800" dirty="0">
                <a:solidFill>
                  <a:srgbClr val="FFFFFF"/>
                </a:solidFill>
                <a:latin typeface="Carlito"/>
                <a:cs typeface="Carlito"/>
              </a:rPr>
              <a:t>as a </a:t>
            </a:r>
            <a:r>
              <a:rPr sz="1800" spc="-5" dirty="0">
                <a:solidFill>
                  <a:srgbClr val="FFFFFF"/>
                </a:solidFill>
                <a:latin typeface="Carlito"/>
                <a:cs typeface="Carlito"/>
              </a:rPr>
              <a:t>cushion in </a:t>
            </a:r>
            <a:r>
              <a:rPr sz="1800" dirty="0">
                <a:solidFill>
                  <a:srgbClr val="FFFFFF"/>
                </a:solidFill>
                <a:latin typeface="Carlito"/>
                <a:cs typeface="Carlito"/>
              </a:rPr>
              <a:t>the </a:t>
            </a:r>
            <a:r>
              <a:rPr sz="1800" spc="-10" dirty="0">
                <a:solidFill>
                  <a:srgbClr val="FFFFFF"/>
                </a:solidFill>
                <a:latin typeface="Carlito"/>
                <a:cs typeface="Carlito"/>
              </a:rPr>
              <a:t>intervertebral</a:t>
            </a:r>
            <a:r>
              <a:rPr sz="1800" spc="45" dirty="0">
                <a:solidFill>
                  <a:srgbClr val="FFFFFF"/>
                </a:solidFill>
                <a:latin typeface="Carlito"/>
                <a:cs typeface="Carlito"/>
              </a:rPr>
              <a:t> </a:t>
            </a:r>
            <a:r>
              <a:rPr sz="1800" spc="-5" dirty="0">
                <a:solidFill>
                  <a:srgbClr val="FFFFFF"/>
                </a:solidFill>
                <a:latin typeface="Carlito"/>
                <a:cs typeface="Carlito"/>
              </a:rPr>
              <a:t>discs.</a:t>
            </a:r>
            <a:endParaRPr sz="18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In the </a:t>
            </a:r>
            <a:r>
              <a:rPr sz="1800" spc="-5" dirty="0">
                <a:solidFill>
                  <a:srgbClr val="FFFFFF"/>
                </a:solidFill>
                <a:latin typeface="Carlito"/>
                <a:cs typeface="Carlito"/>
              </a:rPr>
              <a:t>pubic</a:t>
            </a:r>
            <a:r>
              <a:rPr sz="1800" spc="15" dirty="0">
                <a:solidFill>
                  <a:srgbClr val="FFFFFF"/>
                </a:solidFill>
                <a:latin typeface="Carlito"/>
                <a:cs typeface="Carlito"/>
              </a:rPr>
              <a:t> </a:t>
            </a:r>
            <a:r>
              <a:rPr sz="1800" spc="-15" dirty="0">
                <a:solidFill>
                  <a:srgbClr val="FFFFFF"/>
                </a:solidFill>
                <a:latin typeface="Carlito"/>
                <a:cs typeface="Carlito"/>
              </a:rPr>
              <a:t>symphysis</a:t>
            </a:r>
            <a:endParaRPr sz="18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It </a:t>
            </a:r>
            <a:r>
              <a:rPr sz="1800" spc="-5" dirty="0">
                <a:solidFill>
                  <a:srgbClr val="FFFFFF"/>
                </a:solidFill>
                <a:latin typeface="Carlito"/>
                <a:cs typeface="Carlito"/>
              </a:rPr>
              <a:t>helps </a:t>
            </a:r>
            <a:r>
              <a:rPr sz="1800" spc="-10" dirty="0">
                <a:solidFill>
                  <a:srgbClr val="FFFFFF"/>
                </a:solidFill>
                <a:latin typeface="Carlito"/>
                <a:cs typeface="Carlito"/>
              </a:rPr>
              <a:t>to </a:t>
            </a:r>
            <a:r>
              <a:rPr sz="1800" spc="-5" dirty="0">
                <a:solidFill>
                  <a:srgbClr val="FFFFFF"/>
                </a:solidFill>
                <a:latin typeface="Carlito"/>
                <a:cs typeface="Carlito"/>
              </a:rPr>
              <a:t>support </a:t>
            </a:r>
            <a:r>
              <a:rPr sz="1800" dirty="0">
                <a:solidFill>
                  <a:srgbClr val="FFFFFF"/>
                </a:solidFill>
                <a:latin typeface="Carlito"/>
                <a:cs typeface="Carlito"/>
              </a:rPr>
              <a:t>and </a:t>
            </a:r>
            <a:r>
              <a:rPr sz="1800" spc="-5" dirty="0">
                <a:solidFill>
                  <a:srgbClr val="FFFFFF"/>
                </a:solidFill>
                <a:latin typeface="Carlito"/>
                <a:cs typeface="Carlito"/>
              </a:rPr>
              <a:t>aids fusion of </a:t>
            </a:r>
            <a:r>
              <a:rPr sz="1800" spc="-15">
                <a:solidFill>
                  <a:srgbClr val="FFFFFF"/>
                </a:solidFill>
                <a:latin typeface="Carlito"/>
                <a:cs typeface="Carlito"/>
              </a:rPr>
              <a:t>different</a:t>
            </a:r>
            <a:r>
              <a:rPr sz="1800" spc="45">
                <a:solidFill>
                  <a:srgbClr val="FFFFFF"/>
                </a:solidFill>
                <a:latin typeface="Carlito"/>
                <a:cs typeface="Carlito"/>
              </a:rPr>
              <a:t> </a:t>
            </a:r>
            <a:r>
              <a:rPr sz="1800" spc="-15" smtClean="0">
                <a:solidFill>
                  <a:srgbClr val="FFFFFF"/>
                </a:solidFill>
                <a:latin typeface="Carlito"/>
                <a:cs typeface="Carlito"/>
              </a:rPr>
              <a:t>organs</a:t>
            </a:r>
            <a:r>
              <a:rPr lang="en-US" sz="1800" spc="-15" dirty="0" smtClean="0">
                <a:solidFill>
                  <a:srgbClr val="FFFFFF"/>
                </a:solidFill>
                <a:latin typeface="Carlito"/>
                <a:cs typeface="Carlito"/>
              </a:rPr>
              <a:t> </a:t>
            </a:r>
            <a:r>
              <a:rPr sz="1800" spc="-5" smtClean="0">
                <a:solidFill>
                  <a:srgbClr val="FFFFFF"/>
                </a:solidFill>
                <a:latin typeface="Carlito"/>
                <a:cs typeface="Carlito"/>
              </a:rPr>
              <a:t>of </a:t>
            </a:r>
            <a:r>
              <a:rPr sz="1800" dirty="0">
                <a:solidFill>
                  <a:srgbClr val="FFFFFF"/>
                </a:solidFill>
                <a:latin typeface="Carlito"/>
                <a:cs typeface="Carlito"/>
              </a:rPr>
              <a:t>the</a:t>
            </a:r>
            <a:r>
              <a:rPr sz="1800" spc="10" dirty="0">
                <a:solidFill>
                  <a:srgbClr val="FFFFFF"/>
                </a:solidFill>
                <a:latin typeface="Carlito"/>
                <a:cs typeface="Carlito"/>
              </a:rPr>
              <a:t> </a:t>
            </a:r>
            <a:r>
              <a:rPr sz="1800" spc="-30" dirty="0">
                <a:solidFill>
                  <a:srgbClr val="FFFFFF"/>
                </a:solidFill>
                <a:latin typeface="Carlito"/>
                <a:cs typeface="Carlito"/>
              </a:rPr>
              <a:t>body.</a:t>
            </a:r>
            <a:endParaRPr sz="1800">
              <a:latin typeface="Carlito"/>
              <a:cs typeface="Carlito"/>
            </a:endParaRPr>
          </a:p>
        </p:txBody>
      </p:sp>
      <p:sp>
        <p:nvSpPr>
          <p:cNvPr id="8" name="object 8"/>
          <p:cNvSpPr/>
          <p:nvPr/>
        </p:nvSpPr>
        <p:spPr>
          <a:xfrm>
            <a:off x="4758691" y="455930"/>
            <a:ext cx="422909" cy="134620"/>
          </a:xfrm>
          <a:custGeom>
            <a:avLst/>
            <a:gdLst/>
            <a:ahLst/>
            <a:cxnLst/>
            <a:rect l="l" t="t" r="r" b="b"/>
            <a:pathLst>
              <a:path w="422910" h="134620">
                <a:moveTo>
                  <a:pt x="397269" y="49530"/>
                </a:moveTo>
                <a:lnTo>
                  <a:pt x="393192"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9" name="object 9"/>
          <p:cNvSpPr txBox="1"/>
          <p:nvPr/>
        </p:nvSpPr>
        <p:spPr>
          <a:xfrm>
            <a:off x="5257800" y="340817"/>
            <a:ext cx="2895600" cy="289823"/>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rlito"/>
                <a:cs typeface="Carlito"/>
              </a:rPr>
              <a:t>Fibrous</a:t>
            </a:r>
            <a:r>
              <a:rPr sz="1800" spc="-35" dirty="0">
                <a:solidFill>
                  <a:srgbClr val="FFFFFF"/>
                </a:solidFill>
                <a:latin typeface="Carlito"/>
                <a:cs typeface="Carlito"/>
              </a:rPr>
              <a:t> </a:t>
            </a:r>
            <a:r>
              <a:rPr sz="1800" spc="-10" dirty="0">
                <a:solidFill>
                  <a:srgbClr val="FFFFFF"/>
                </a:solidFill>
                <a:latin typeface="Carlito"/>
                <a:cs typeface="Carlito"/>
              </a:rPr>
              <a:t>cartilage</a:t>
            </a:r>
            <a:endParaRPr sz="1800">
              <a:latin typeface="Carlito"/>
              <a:cs typeface="Carlito"/>
            </a:endParaRPr>
          </a:p>
        </p:txBody>
      </p:sp>
      <p:sp>
        <p:nvSpPr>
          <p:cNvPr id="10" name="object 10"/>
          <p:cNvSpPr/>
          <p:nvPr/>
        </p:nvSpPr>
        <p:spPr>
          <a:xfrm>
            <a:off x="6147815" y="922019"/>
            <a:ext cx="2538984" cy="2583179"/>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172200" y="3657600"/>
            <a:ext cx="2514600" cy="2514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569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4913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27774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44545" y="320750"/>
            <a:ext cx="195605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Cartila</a:t>
            </a:r>
            <a:r>
              <a:rPr sz="2200" u="heavy" spc="-35"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p:nvPr/>
        </p:nvSpPr>
        <p:spPr>
          <a:xfrm>
            <a:off x="402336" y="1342644"/>
            <a:ext cx="5541645" cy="4555490"/>
          </a:xfrm>
          <a:custGeom>
            <a:avLst/>
            <a:gdLst/>
            <a:ahLst/>
            <a:cxnLst/>
            <a:rect l="l" t="t" r="r" b="b"/>
            <a:pathLst>
              <a:path w="5541645" h="4555490">
                <a:moveTo>
                  <a:pt x="0" y="4555235"/>
                </a:moveTo>
                <a:lnTo>
                  <a:pt x="5541264" y="4555235"/>
                </a:lnTo>
                <a:lnTo>
                  <a:pt x="5541264" y="0"/>
                </a:lnTo>
                <a:lnTo>
                  <a:pt x="0" y="0"/>
                </a:lnTo>
                <a:lnTo>
                  <a:pt x="0" y="4555235"/>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80466" y="1359788"/>
            <a:ext cx="5320030" cy="4191532"/>
          </a:xfrm>
          <a:prstGeom prst="rect">
            <a:avLst/>
          </a:prstGeom>
        </p:spPr>
        <p:txBody>
          <a:bodyPr vert="horz" wrap="square" lIns="0" tIns="13335" rIns="0" bIns="0" rtlCol="0">
            <a:spAutoFit/>
          </a:bodyPr>
          <a:lstStyle/>
          <a:p>
            <a:pPr marL="12700" algn="just">
              <a:lnSpc>
                <a:spcPct val="100000"/>
              </a:lnSpc>
              <a:spcBef>
                <a:spcPts val="105"/>
              </a:spcBef>
            </a:pPr>
            <a:r>
              <a:rPr sz="2000" b="1" u="heavy" spc="-5" dirty="0">
                <a:solidFill>
                  <a:srgbClr val="FFFFFF"/>
                </a:solidFill>
                <a:uFill>
                  <a:solidFill>
                    <a:srgbClr val="FFFFFF"/>
                  </a:solidFill>
                </a:uFill>
                <a:latin typeface="Carlito"/>
                <a:cs typeface="Carlito"/>
              </a:rPr>
              <a:t>Elastic</a:t>
            </a:r>
            <a:r>
              <a:rPr sz="2000" b="1" u="heavy" spc="-20" dirty="0">
                <a:solidFill>
                  <a:srgbClr val="FFFFFF"/>
                </a:solidFill>
                <a:uFill>
                  <a:solidFill>
                    <a:srgbClr val="FFFFFF"/>
                  </a:solidFill>
                </a:uFill>
                <a:latin typeface="Carlito"/>
                <a:cs typeface="Carlito"/>
              </a:rPr>
              <a:t> </a:t>
            </a:r>
            <a:r>
              <a:rPr sz="2000" b="1" u="heavy" spc="-5" dirty="0">
                <a:solidFill>
                  <a:srgbClr val="FFFFFF"/>
                </a:solidFill>
                <a:uFill>
                  <a:solidFill>
                    <a:srgbClr val="FFFFFF"/>
                  </a:solidFill>
                </a:uFill>
                <a:latin typeface="Carlito"/>
                <a:cs typeface="Carlito"/>
              </a:rPr>
              <a:t>Cartilage:</a:t>
            </a:r>
            <a:endParaRPr sz="2000">
              <a:latin typeface="Carlito"/>
              <a:cs typeface="Carlito"/>
            </a:endParaRPr>
          </a:p>
          <a:p>
            <a:pPr algn="just">
              <a:lnSpc>
                <a:spcPct val="100000"/>
              </a:lnSpc>
              <a:spcBef>
                <a:spcPts val="30"/>
              </a:spcBef>
            </a:pPr>
            <a:endParaRPr sz="17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Origin:</a:t>
            </a:r>
            <a:endParaRPr sz="1800">
              <a:latin typeface="Carlito"/>
              <a:cs typeface="Carlito"/>
            </a:endParaRPr>
          </a:p>
          <a:p>
            <a:pPr marL="12700" marR="516890" algn="just">
              <a:lnSpc>
                <a:spcPct val="100000"/>
              </a:lnSpc>
            </a:pPr>
            <a:r>
              <a:rPr sz="1800" dirty="0">
                <a:solidFill>
                  <a:srgbClr val="FFFFFF"/>
                </a:solidFill>
                <a:latin typeface="Carlito"/>
                <a:cs typeface="Carlito"/>
              </a:rPr>
              <a:t>It </a:t>
            </a:r>
            <a:r>
              <a:rPr sz="1800" spc="-5" dirty="0">
                <a:solidFill>
                  <a:srgbClr val="FFFFFF"/>
                </a:solidFill>
                <a:latin typeface="Carlito"/>
                <a:cs typeface="Carlito"/>
              </a:rPr>
              <a:t>is </a:t>
            </a:r>
            <a:r>
              <a:rPr sz="1800" spc="-10" dirty="0">
                <a:solidFill>
                  <a:srgbClr val="FFFFFF"/>
                </a:solidFill>
                <a:latin typeface="Carlito"/>
                <a:cs typeface="Carlito"/>
              </a:rPr>
              <a:t>found </a:t>
            </a:r>
            <a:r>
              <a:rPr sz="1800" spc="-5" dirty="0">
                <a:solidFill>
                  <a:srgbClr val="FFFFFF"/>
                </a:solidFill>
                <a:latin typeface="Carlito"/>
                <a:cs typeface="Carlito"/>
              </a:rPr>
              <a:t>in </a:t>
            </a:r>
            <a:r>
              <a:rPr sz="1800" dirty="0">
                <a:solidFill>
                  <a:srgbClr val="FFFFFF"/>
                </a:solidFill>
                <a:latin typeface="Carlito"/>
                <a:cs typeface="Carlito"/>
              </a:rPr>
              <a:t>the </a:t>
            </a:r>
            <a:r>
              <a:rPr sz="1800" spc="-10" dirty="0">
                <a:solidFill>
                  <a:srgbClr val="FFFFFF"/>
                </a:solidFill>
                <a:latin typeface="Carlito"/>
                <a:cs typeface="Carlito"/>
              </a:rPr>
              <a:t>epiglottis (lid </a:t>
            </a:r>
            <a:r>
              <a:rPr sz="1800" spc="-5" dirty="0">
                <a:solidFill>
                  <a:srgbClr val="FFFFFF"/>
                </a:solidFill>
                <a:latin typeface="Carlito"/>
                <a:cs typeface="Carlito"/>
              </a:rPr>
              <a:t>on </a:t>
            </a:r>
            <a:r>
              <a:rPr sz="1800" spc="-10" dirty="0">
                <a:solidFill>
                  <a:srgbClr val="FFFFFF"/>
                </a:solidFill>
                <a:latin typeface="Carlito"/>
                <a:cs typeface="Carlito"/>
              </a:rPr>
              <a:t>top </a:t>
            </a:r>
            <a:r>
              <a:rPr sz="1800" spc="-5" dirty="0">
                <a:solidFill>
                  <a:srgbClr val="FFFFFF"/>
                </a:solidFill>
                <a:latin typeface="Carlito"/>
                <a:cs typeface="Carlito"/>
              </a:rPr>
              <a:t>of </a:t>
            </a:r>
            <a:r>
              <a:rPr sz="1800" dirty="0">
                <a:solidFill>
                  <a:srgbClr val="FFFFFF"/>
                </a:solidFill>
                <a:latin typeface="Carlito"/>
                <a:cs typeface="Carlito"/>
              </a:rPr>
              <a:t>the </a:t>
            </a:r>
            <a:r>
              <a:rPr sz="1800" spc="-5" dirty="0">
                <a:solidFill>
                  <a:srgbClr val="FFFFFF"/>
                </a:solidFill>
                <a:latin typeface="Carlito"/>
                <a:cs typeface="Carlito"/>
              </a:rPr>
              <a:t>larynx),  </a:t>
            </a:r>
            <a:r>
              <a:rPr sz="1800" spc="-10" dirty="0">
                <a:solidFill>
                  <a:srgbClr val="FFFFFF"/>
                </a:solidFill>
                <a:latin typeface="Carlito"/>
                <a:cs typeface="Carlito"/>
              </a:rPr>
              <a:t>external </a:t>
            </a:r>
            <a:r>
              <a:rPr sz="1800" dirty="0">
                <a:solidFill>
                  <a:srgbClr val="FFFFFF"/>
                </a:solidFill>
                <a:latin typeface="Carlito"/>
                <a:cs typeface="Carlito"/>
              </a:rPr>
              <a:t>ear </a:t>
            </a:r>
            <a:r>
              <a:rPr sz="1800" spc="-5" dirty="0">
                <a:solidFill>
                  <a:srgbClr val="FFFFFF"/>
                </a:solidFill>
                <a:latin typeface="Carlito"/>
                <a:cs typeface="Carlito"/>
              </a:rPr>
              <a:t>(auricle), trachea</a:t>
            </a:r>
            <a:r>
              <a:rPr sz="1800" spc="60" dirty="0">
                <a:solidFill>
                  <a:srgbClr val="FFFFFF"/>
                </a:solidFill>
                <a:latin typeface="Carlito"/>
                <a:cs typeface="Carlito"/>
              </a:rPr>
              <a:t> </a:t>
            </a:r>
            <a:r>
              <a:rPr sz="1800" spc="-10" dirty="0">
                <a:solidFill>
                  <a:srgbClr val="FFFFFF"/>
                </a:solidFill>
                <a:latin typeface="Carlito"/>
                <a:cs typeface="Carlito"/>
              </a:rPr>
              <a:t>etc.</a:t>
            </a:r>
            <a:endParaRPr sz="1800">
              <a:latin typeface="Carlito"/>
              <a:cs typeface="Carlito"/>
            </a:endParaRPr>
          </a:p>
          <a:p>
            <a:pPr marL="12700" algn="just">
              <a:lnSpc>
                <a:spcPct val="100000"/>
              </a:lnSpc>
            </a:pPr>
            <a:r>
              <a:rPr sz="1800" b="1" u="heavy" spc="-5" smtClean="0">
                <a:solidFill>
                  <a:srgbClr val="FFFFFF"/>
                </a:solidFill>
                <a:uFill>
                  <a:solidFill>
                    <a:srgbClr val="FFFFFF"/>
                  </a:solidFill>
                </a:uFill>
                <a:latin typeface="Carlito"/>
                <a:cs typeface="Carlito"/>
              </a:rPr>
              <a:t>Structure</a:t>
            </a:r>
            <a:r>
              <a:rPr sz="1800" u="heavy" spc="-5" dirty="0">
                <a:solidFill>
                  <a:srgbClr val="FFFFFF"/>
                </a:solidFill>
                <a:uFill>
                  <a:solidFill>
                    <a:srgbClr val="FFFFFF"/>
                  </a:solidFill>
                </a:uFill>
                <a:latin typeface="Carlito"/>
                <a:cs typeface="Carlito"/>
              </a:rPr>
              <a:t>:</a:t>
            </a:r>
            <a:endParaRPr sz="1800">
              <a:latin typeface="Carlito"/>
              <a:cs typeface="Carlito"/>
            </a:endParaRPr>
          </a:p>
          <a:p>
            <a:pPr marL="12700" marR="5080" algn="just">
              <a:lnSpc>
                <a:spcPct val="100000"/>
              </a:lnSpc>
            </a:pPr>
            <a:r>
              <a:rPr sz="1800" dirty="0">
                <a:solidFill>
                  <a:srgbClr val="FFFFFF"/>
                </a:solidFill>
                <a:latin typeface="Carlito"/>
                <a:cs typeface="Carlito"/>
              </a:rPr>
              <a:t>It </a:t>
            </a:r>
            <a:r>
              <a:rPr sz="1800" spc="-5" dirty="0">
                <a:solidFill>
                  <a:srgbClr val="FFFFFF"/>
                </a:solidFill>
                <a:latin typeface="Carlito"/>
                <a:cs typeface="Carlito"/>
              </a:rPr>
              <a:t>is surrounded by perichondrium. The matrix (chondrin)  </a:t>
            </a:r>
            <a:r>
              <a:rPr sz="1800" spc="-10" dirty="0">
                <a:solidFill>
                  <a:srgbClr val="FFFFFF"/>
                </a:solidFill>
                <a:latin typeface="Carlito"/>
                <a:cs typeface="Carlito"/>
              </a:rPr>
              <a:t>contains </a:t>
            </a:r>
            <a:r>
              <a:rPr sz="1800" dirty="0">
                <a:solidFill>
                  <a:srgbClr val="FFFFFF"/>
                </a:solidFill>
                <a:latin typeface="Carlito"/>
                <a:cs typeface="Carlito"/>
              </a:rPr>
              <a:t>a </a:t>
            </a:r>
            <a:r>
              <a:rPr sz="1800" spc="-15" dirty="0">
                <a:solidFill>
                  <a:srgbClr val="FFFFFF"/>
                </a:solidFill>
                <a:latin typeface="Carlito"/>
                <a:cs typeface="Carlito"/>
              </a:rPr>
              <a:t>thread-like </a:t>
            </a:r>
            <a:r>
              <a:rPr sz="1800" spc="-10" dirty="0">
                <a:solidFill>
                  <a:srgbClr val="FFFFFF"/>
                </a:solidFill>
                <a:latin typeface="Carlito"/>
                <a:cs typeface="Carlito"/>
              </a:rPr>
              <a:t>network </a:t>
            </a:r>
            <a:r>
              <a:rPr sz="1800" spc="-5" dirty="0">
                <a:solidFill>
                  <a:srgbClr val="FFFFFF"/>
                </a:solidFill>
                <a:latin typeface="Carlito"/>
                <a:cs typeface="Carlito"/>
              </a:rPr>
              <a:t>of elastic </a:t>
            </a:r>
            <a:r>
              <a:rPr sz="1800" spc="-10" dirty="0">
                <a:solidFill>
                  <a:srgbClr val="FFFFFF"/>
                </a:solidFill>
                <a:latin typeface="Carlito"/>
                <a:cs typeface="Carlito"/>
              </a:rPr>
              <a:t>fibres.. </a:t>
            </a:r>
            <a:r>
              <a:rPr sz="1800" dirty="0">
                <a:solidFill>
                  <a:srgbClr val="FFFFFF"/>
                </a:solidFill>
                <a:latin typeface="Carlito"/>
                <a:cs typeface="Carlito"/>
              </a:rPr>
              <a:t>It </a:t>
            </a:r>
            <a:r>
              <a:rPr sz="1800" spc="-5" dirty="0">
                <a:solidFill>
                  <a:srgbClr val="FFFFFF"/>
                </a:solidFill>
                <a:latin typeface="Carlito"/>
                <a:cs typeface="Carlito"/>
              </a:rPr>
              <a:t>has  </a:t>
            </a:r>
            <a:r>
              <a:rPr sz="1800" u="heavy" dirty="0">
                <a:solidFill>
                  <a:srgbClr val="FFFFFF"/>
                </a:solidFill>
                <a:uFill>
                  <a:solidFill>
                    <a:srgbClr val="FFFFFF"/>
                  </a:solidFill>
                </a:uFill>
                <a:latin typeface="Carlito"/>
                <a:cs typeface="Carlito"/>
              </a:rPr>
              <a:t>abundant </a:t>
            </a:r>
            <a:r>
              <a:rPr sz="1800" u="heavy" spc="-5" dirty="0">
                <a:solidFill>
                  <a:srgbClr val="FFFFFF"/>
                </a:solidFill>
                <a:uFill>
                  <a:solidFill>
                    <a:srgbClr val="FFFFFF"/>
                  </a:solidFill>
                </a:uFill>
                <a:latin typeface="Carlito"/>
                <a:cs typeface="Carlito"/>
              </a:rPr>
              <a:t>network of </a:t>
            </a:r>
            <a:r>
              <a:rPr sz="1800" u="heavy" spc="-10" dirty="0">
                <a:solidFill>
                  <a:srgbClr val="FFFFFF"/>
                </a:solidFill>
                <a:uFill>
                  <a:solidFill>
                    <a:srgbClr val="FFFFFF"/>
                  </a:solidFill>
                </a:uFill>
                <a:latin typeface="Carlito"/>
                <a:cs typeface="Carlito"/>
              </a:rPr>
              <a:t>yellow fibres</a:t>
            </a:r>
            <a:r>
              <a:rPr sz="1800" spc="-10" dirty="0">
                <a:solidFill>
                  <a:srgbClr val="FFFFFF"/>
                </a:solidFill>
                <a:latin typeface="Carlito"/>
                <a:cs typeface="Carlito"/>
              </a:rPr>
              <a:t> </a:t>
            </a:r>
            <a:r>
              <a:rPr sz="1800" spc="-5" dirty="0">
                <a:solidFill>
                  <a:srgbClr val="FFFFFF"/>
                </a:solidFill>
                <a:latin typeface="Carlito"/>
                <a:cs typeface="Carlito"/>
              </a:rPr>
              <a:t>in addition </a:t>
            </a:r>
            <a:r>
              <a:rPr sz="1800" spc="-10" dirty="0">
                <a:solidFill>
                  <a:srgbClr val="FFFFFF"/>
                </a:solidFill>
                <a:latin typeface="Carlito"/>
                <a:cs typeface="Carlito"/>
              </a:rPr>
              <a:t>to white  </a:t>
            </a:r>
            <a:r>
              <a:rPr sz="1800" spc="-5" dirty="0">
                <a:solidFill>
                  <a:srgbClr val="FFFFFF"/>
                </a:solidFill>
                <a:latin typeface="Carlito"/>
                <a:cs typeface="Carlito"/>
              </a:rPr>
              <a:t>fibres. Chondrocytes </a:t>
            </a:r>
            <a:r>
              <a:rPr sz="1800" spc="-10" dirty="0">
                <a:solidFill>
                  <a:srgbClr val="FFFFFF"/>
                </a:solidFill>
                <a:latin typeface="Carlito"/>
                <a:cs typeface="Carlito"/>
              </a:rPr>
              <a:t>are </a:t>
            </a:r>
            <a:r>
              <a:rPr sz="1800" spc="-20" dirty="0">
                <a:solidFill>
                  <a:srgbClr val="FFFFFF"/>
                </a:solidFill>
                <a:latin typeface="Carlito"/>
                <a:cs typeface="Carlito"/>
              </a:rPr>
              <a:t>few </a:t>
            </a:r>
            <a:r>
              <a:rPr sz="1800" spc="-5" dirty="0">
                <a:solidFill>
                  <a:srgbClr val="FFFFFF"/>
                </a:solidFill>
                <a:latin typeface="Carlito"/>
                <a:cs typeface="Carlito"/>
              </a:rPr>
              <a:t>in </a:t>
            </a:r>
            <a:r>
              <a:rPr sz="1800" dirty="0">
                <a:solidFill>
                  <a:srgbClr val="FFFFFF"/>
                </a:solidFill>
                <a:latin typeface="Carlito"/>
                <a:cs typeface="Carlito"/>
              </a:rPr>
              <a:t>number and </a:t>
            </a:r>
            <a:r>
              <a:rPr sz="1800" spc="-10" dirty="0">
                <a:solidFill>
                  <a:srgbClr val="FFFFFF"/>
                </a:solidFill>
                <a:latin typeface="Carlito"/>
                <a:cs typeface="Carlito"/>
              </a:rPr>
              <a:t>are </a:t>
            </a:r>
            <a:r>
              <a:rPr sz="1800" dirty="0">
                <a:solidFill>
                  <a:srgbClr val="FFFFFF"/>
                </a:solidFill>
                <a:latin typeface="Carlito"/>
                <a:cs typeface="Carlito"/>
              </a:rPr>
              <a:t>seen  </a:t>
            </a:r>
            <a:r>
              <a:rPr sz="1800" spc="-10" dirty="0">
                <a:solidFill>
                  <a:srgbClr val="FFFFFF"/>
                </a:solidFill>
                <a:latin typeface="Carlito"/>
                <a:cs typeface="Carlito"/>
              </a:rPr>
              <a:t>encircled </a:t>
            </a:r>
            <a:r>
              <a:rPr sz="1800" spc="-5" dirty="0">
                <a:solidFill>
                  <a:srgbClr val="FFFFFF"/>
                </a:solidFill>
                <a:latin typeface="Carlito"/>
                <a:cs typeface="Carlito"/>
              </a:rPr>
              <a:t>with elastic fibres. </a:t>
            </a:r>
            <a:r>
              <a:rPr sz="1800" dirty="0">
                <a:solidFill>
                  <a:srgbClr val="FFFFFF"/>
                </a:solidFill>
                <a:latin typeface="Carlito"/>
                <a:cs typeface="Carlito"/>
              </a:rPr>
              <a:t>It </a:t>
            </a:r>
            <a:r>
              <a:rPr sz="1800" spc="-5" dirty="0">
                <a:solidFill>
                  <a:srgbClr val="FFFFFF"/>
                </a:solidFill>
                <a:latin typeface="Carlito"/>
                <a:cs typeface="Carlito"/>
              </a:rPr>
              <a:t>is opaque </a:t>
            </a:r>
            <a:r>
              <a:rPr sz="1800" dirty="0">
                <a:solidFill>
                  <a:srgbClr val="FFFFFF"/>
                </a:solidFill>
                <a:latin typeface="Carlito"/>
                <a:cs typeface="Carlito"/>
              </a:rPr>
              <a:t>and </a:t>
            </a:r>
            <a:r>
              <a:rPr sz="1800" spc="-10" dirty="0">
                <a:solidFill>
                  <a:srgbClr val="FFFFFF"/>
                </a:solidFill>
                <a:latin typeface="Carlito"/>
                <a:cs typeface="Carlito"/>
              </a:rPr>
              <a:t>yellowish </a:t>
            </a:r>
            <a:r>
              <a:rPr sz="1800" spc="-5" dirty="0">
                <a:solidFill>
                  <a:srgbClr val="FFFFFF"/>
                </a:solidFill>
                <a:latin typeface="Carlito"/>
                <a:cs typeface="Carlito"/>
              </a:rPr>
              <a:t>in  appearance. </a:t>
            </a:r>
            <a:r>
              <a:rPr sz="1800" dirty="0">
                <a:solidFill>
                  <a:srgbClr val="FFFFFF"/>
                </a:solidFill>
                <a:latin typeface="Carlito"/>
                <a:cs typeface="Carlito"/>
              </a:rPr>
              <a:t>It </a:t>
            </a:r>
            <a:r>
              <a:rPr sz="1800" spc="-5" dirty="0">
                <a:solidFill>
                  <a:srgbClr val="FFFFFF"/>
                </a:solidFill>
                <a:latin typeface="Carlito"/>
                <a:cs typeface="Carlito"/>
              </a:rPr>
              <a:t>readily </a:t>
            </a:r>
            <a:r>
              <a:rPr sz="1800" spc="-15" dirty="0">
                <a:solidFill>
                  <a:srgbClr val="FFFFFF"/>
                </a:solidFill>
                <a:latin typeface="Carlito"/>
                <a:cs typeface="Carlito"/>
              </a:rPr>
              <a:t>recovers </a:t>
            </a:r>
            <a:r>
              <a:rPr sz="1800" spc="-5" dirty="0">
                <a:solidFill>
                  <a:srgbClr val="FFFFFF"/>
                </a:solidFill>
                <a:latin typeface="Carlito"/>
                <a:cs typeface="Carlito"/>
              </a:rPr>
              <a:t>its </a:t>
            </a:r>
            <a:r>
              <a:rPr sz="1800" dirty="0">
                <a:solidFill>
                  <a:srgbClr val="FFFFFF"/>
                </a:solidFill>
                <a:latin typeface="Carlito"/>
                <a:cs typeface="Carlito"/>
              </a:rPr>
              <a:t>shape </a:t>
            </a:r>
            <a:r>
              <a:rPr sz="1800" spc="-10" dirty="0">
                <a:solidFill>
                  <a:srgbClr val="FFFFFF"/>
                </a:solidFill>
                <a:latin typeface="Carlito"/>
                <a:cs typeface="Carlito"/>
              </a:rPr>
              <a:t>after</a:t>
            </a:r>
            <a:r>
              <a:rPr sz="1800" spc="70" dirty="0">
                <a:solidFill>
                  <a:srgbClr val="FFFFFF"/>
                </a:solidFill>
                <a:latin typeface="Carlito"/>
                <a:cs typeface="Carlito"/>
              </a:rPr>
              <a:t> </a:t>
            </a:r>
            <a:r>
              <a:rPr sz="1800" spc="-10" dirty="0">
                <a:solidFill>
                  <a:srgbClr val="FFFFFF"/>
                </a:solidFill>
                <a:latin typeface="Carlito"/>
                <a:cs typeface="Carlito"/>
              </a:rPr>
              <a:t>distortion.</a:t>
            </a:r>
            <a:endParaRPr sz="1800">
              <a:latin typeface="Carlito"/>
              <a:cs typeface="Carlito"/>
            </a:endParaRPr>
          </a:p>
          <a:p>
            <a:pPr marL="12700" algn="just">
              <a:lnSpc>
                <a:spcPct val="100000"/>
              </a:lnSpc>
            </a:pPr>
            <a:r>
              <a:rPr sz="1800" b="1" u="heavy" smtClean="0">
                <a:solidFill>
                  <a:srgbClr val="FFFFFF"/>
                </a:solidFill>
                <a:uFill>
                  <a:solidFill>
                    <a:srgbClr val="FFFFFF"/>
                  </a:solidFill>
                </a:uFill>
                <a:latin typeface="Carlito"/>
                <a:cs typeface="Carlito"/>
              </a:rPr>
              <a:t>Functions</a:t>
            </a:r>
            <a:r>
              <a:rPr sz="1800" u="heavy" dirty="0">
                <a:solidFill>
                  <a:srgbClr val="FFFFFF"/>
                </a:solidFill>
                <a:uFill>
                  <a:solidFill>
                    <a:srgbClr val="FFFFFF"/>
                  </a:solidFill>
                </a:uFill>
                <a:latin typeface="Carlito"/>
                <a:cs typeface="Carlito"/>
              </a:rPr>
              <a:t>:</a:t>
            </a:r>
            <a:endParaRPr sz="1800">
              <a:latin typeface="Carlito"/>
              <a:cs typeface="Carlito"/>
            </a:endParaRPr>
          </a:p>
          <a:p>
            <a:pPr marL="12700" algn="just">
              <a:lnSpc>
                <a:spcPct val="100000"/>
              </a:lnSpc>
            </a:pPr>
            <a:r>
              <a:rPr sz="1800" dirty="0">
                <a:solidFill>
                  <a:srgbClr val="FFFFFF"/>
                </a:solidFill>
                <a:latin typeface="Carlito"/>
                <a:cs typeface="Carlito"/>
              </a:rPr>
              <a:t>It </a:t>
            </a:r>
            <a:r>
              <a:rPr sz="1800" spc="-5" dirty="0">
                <a:solidFill>
                  <a:srgbClr val="FFFFFF"/>
                </a:solidFill>
                <a:latin typeface="Carlito"/>
                <a:cs typeface="Carlito"/>
              </a:rPr>
              <a:t>gives support </a:t>
            </a:r>
            <a:r>
              <a:rPr sz="1800" dirty="0">
                <a:solidFill>
                  <a:srgbClr val="FFFFFF"/>
                </a:solidFill>
                <a:latin typeface="Carlito"/>
                <a:cs typeface="Carlito"/>
              </a:rPr>
              <a:t>and </a:t>
            </a:r>
            <a:r>
              <a:rPr sz="1800" spc="-5" dirty="0">
                <a:solidFill>
                  <a:srgbClr val="FFFFFF"/>
                </a:solidFill>
                <a:latin typeface="Carlito"/>
                <a:cs typeface="Carlito"/>
              </a:rPr>
              <a:t>maintains shape of </a:t>
            </a:r>
            <a:r>
              <a:rPr sz="1800" dirty="0">
                <a:solidFill>
                  <a:srgbClr val="FFFFFF"/>
                </a:solidFill>
                <a:latin typeface="Carlito"/>
                <a:cs typeface="Carlito"/>
              </a:rPr>
              <a:t>the</a:t>
            </a:r>
            <a:r>
              <a:rPr sz="1800" spc="20" dirty="0">
                <a:solidFill>
                  <a:srgbClr val="FFFFFF"/>
                </a:solidFill>
                <a:latin typeface="Carlito"/>
                <a:cs typeface="Carlito"/>
              </a:rPr>
              <a:t> </a:t>
            </a:r>
            <a:r>
              <a:rPr sz="1800" spc="-30" dirty="0">
                <a:solidFill>
                  <a:srgbClr val="FFFFFF"/>
                </a:solidFill>
                <a:latin typeface="Carlito"/>
                <a:cs typeface="Carlito"/>
              </a:rPr>
              <a:t>body.</a:t>
            </a:r>
            <a:endParaRPr sz="1800">
              <a:latin typeface="Carlito"/>
              <a:cs typeface="Carlito"/>
            </a:endParaRPr>
          </a:p>
        </p:txBody>
      </p:sp>
      <p:sp>
        <p:nvSpPr>
          <p:cNvPr id="8" name="object 8"/>
          <p:cNvSpPr/>
          <p:nvPr/>
        </p:nvSpPr>
        <p:spPr>
          <a:xfrm>
            <a:off x="4682491" y="455930"/>
            <a:ext cx="422909" cy="134620"/>
          </a:xfrm>
          <a:custGeom>
            <a:avLst/>
            <a:gdLst/>
            <a:ahLst/>
            <a:cxnLst/>
            <a:rect l="l" t="t" r="r" b="b"/>
            <a:pathLst>
              <a:path w="422910" h="134620">
                <a:moveTo>
                  <a:pt x="397269" y="49530"/>
                </a:moveTo>
                <a:lnTo>
                  <a:pt x="393192"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9" name="object 9"/>
          <p:cNvSpPr txBox="1"/>
          <p:nvPr/>
        </p:nvSpPr>
        <p:spPr>
          <a:xfrm>
            <a:off x="4800600" y="381000"/>
            <a:ext cx="3733800" cy="289823"/>
          </a:xfrm>
          <a:prstGeom prst="rect">
            <a:avLst/>
          </a:prstGeom>
        </p:spPr>
        <p:txBody>
          <a:bodyPr vert="horz" wrap="square" lIns="0" tIns="12700" rIns="0" bIns="0" rtlCol="0">
            <a:spAutoFit/>
          </a:bodyPr>
          <a:lstStyle/>
          <a:p>
            <a:pPr marL="12700" algn="ctr">
              <a:lnSpc>
                <a:spcPct val="100000"/>
              </a:lnSpc>
              <a:spcBef>
                <a:spcPts val="100"/>
              </a:spcBef>
            </a:pPr>
            <a:r>
              <a:rPr sz="1800" spc="-10" dirty="0">
                <a:solidFill>
                  <a:srgbClr val="FFFFFF"/>
                </a:solidFill>
                <a:latin typeface="Carlito"/>
                <a:cs typeface="Carlito"/>
              </a:rPr>
              <a:t>Elastic</a:t>
            </a:r>
            <a:r>
              <a:rPr sz="1800" spc="-30" dirty="0">
                <a:solidFill>
                  <a:srgbClr val="FFFFFF"/>
                </a:solidFill>
                <a:latin typeface="Carlito"/>
                <a:cs typeface="Carlito"/>
              </a:rPr>
              <a:t> </a:t>
            </a:r>
            <a:r>
              <a:rPr sz="1800" spc="-10" dirty="0">
                <a:solidFill>
                  <a:srgbClr val="FFFFFF"/>
                </a:solidFill>
                <a:latin typeface="Carlito"/>
                <a:cs typeface="Carlito"/>
              </a:rPr>
              <a:t>Cartilage</a:t>
            </a:r>
            <a:endParaRPr sz="1800">
              <a:latin typeface="Carlito"/>
              <a:cs typeface="Carlito"/>
            </a:endParaRPr>
          </a:p>
        </p:txBody>
      </p:sp>
      <p:sp>
        <p:nvSpPr>
          <p:cNvPr id="10" name="object 10"/>
          <p:cNvSpPr/>
          <p:nvPr/>
        </p:nvSpPr>
        <p:spPr>
          <a:xfrm>
            <a:off x="6096000" y="1219200"/>
            <a:ext cx="2721863" cy="2168652"/>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6096000" y="3621023"/>
            <a:ext cx="2721863" cy="22768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6456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2627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30060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3149345" y="320750"/>
            <a:ext cx="195605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Cartila</a:t>
            </a:r>
            <a:r>
              <a:rPr sz="2200" u="heavy" spc="-35" dirty="0">
                <a:solidFill>
                  <a:srgbClr val="FFFFFF"/>
                </a:solidFill>
                <a:uFill>
                  <a:solidFill>
                    <a:srgbClr val="FFFFFF"/>
                  </a:solidFill>
                </a:uFill>
                <a:latin typeface="Carlito"/>
                <a:cs typeface="Carlito"/>
              </a:rPr>
              <a:t>g</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p:nvPr/>
        </p:nvSpPr>
        <p:spPr>
          <a:xfrm>
            <a:off x="402337" y="1342644"/>
            <a:ext cx="8208264" cy="3610356"/>
          </a:xfrm>
          <a:custGeom>
            <a:avLst/>
            <a:gdLst/>
            <a:ahLst/>
            <a:cxnLst/>
            <a:rect l="l" t="t" r="r" b="b"/>
            <a:pathLst>
              <a:path w="8437245" h="1940560">
                <a:moveTo>
                  <a:pt x="0" y="1940052"/>
                </a:moveTo>
                <a:lnTo>
                  <a:pt x="8436864" y="1940052"/>
                </a:lnTo>
                <a:lnTo>
                  <a:pt x="8436864" y="0"/>
                </a:lnTo>
                <a:lnTo>
                  <a:pt x="0" y="0"/>
                </a:lnTo>
                <a:lnTo>
                  <a:pt x="0" y="1940052"/>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93166" y="1359788"/>
            <a:ext cx="6593434" cy="2783454"/>
          </a:xfrm>
          <a:prstGeom prst="rect">
            <a:avLst/>
          </a:prstGeom>
        </p:spPr>
        <p:txBody>
          <a:bodyPr vert="horz" wrap="square" lIns="0" tIns="13335" rIns="0" bIns="0" rtlCol="0">
            <a:spAutoFit/>
          </a:bodyPr>
          <a:lstStyle/>
          <a:p>
            <a:pPr algn="just">
              <a:lnSpc>
                <a:spcPct val="100000"/>
              </a:lnSpc>
              <a:spcBef>
                <a:spcPts val="105"/>
              </a:spcBef>
            </a:pPr>
            <a:r>
              <a:rPr sz="2000" b="1" u="heavy" spc="-5" dirty="0">
                <a:solidFill>
                  <a:srgbClr val="FFFFFF"/>
                </a:solidFill>
                <a:uFill>
                  <a:solidFill>
                    <a:srgbClr val="FFFFFF"/>
                  </a:solidFill>
                </a:uFill>
                <a:latin typeface="Carlito"/>
                <a:cs typeface="Carlito"/>
              </a:rPr>
              <a:t>Calcified</a:t>
            </a:r>
            <a:r>
              <a:rPr sz="2000" b="1" u="heavy" spc="-10" dirty="0">
                <a:solidFill>
                  <a:srgbClr val="FFFFFF"/>
                </a:solidFill>
                <a:uFill>
                  <a:solidFill>
                    <a:srgbClr val="FFFFFF"/>
                  </a:solidFill>
                </a:uFill>
                <a:latin typeface="Carlito"/>
                <a:cs typeface="Carlito"/>
              </a:rPr>
              <a:t> Cartilage:</a:t>
            </a:r>
            <a:endParaRPr sz="2000">
              <a:latin typeface="Carlito"/>
              <a:cs typeface="Carlito"/>
            </a:endParaRPr>
          </a:p>
          <a:p>
            <a:pPr marL="342900" indent="-343535" algn="just">
              <a:lnSpc>
                <a:spcPct val="100000"/>
              </a:lnSpc>
              <a:buChar char="-"/>
              <a:tabLst>
                <a:tab pos="342900" algn="l"/>
                <a:tab pos="343535" algn="l"/>
              </a:tabLst>
            </a:pPr>
            <a:r>
              <a:rPr sz="2000" dirty="0">
                <a:solidFill>
                  <a:srgbClr val="FFFFFF"/>
                </a:solidFill>
                <a:latin typeface="Carlito"/>
                <a:cs typeface="Carlito"/>
              </a:rPr>
              <a:t>It is </a:t>
            </a:r>
            <a:r>
              <a:rPr sz="2000" spc="-10" dirty="0">
                <a:solidFill>
                  <a:srgbClr val="FFFFFF"/>
                </a:solidFill>
                <a:latin typeface="Carlito"/>
                <a:cs typeface="Carlito"/>
              </a:rPr>
              <a:t>formed </a:t>
            </a:r>
            <a:r>
              <a:rPr sz="2000" dirty="0">
                <a:solidFill>
                  <a:srgbClr val="FFFFFF"/>
                </a:solidFill>
                <a:latin typeface="Carlito"/>
                <a:cs typeface="Carlito"/>
              </a:rPr>
              <a:t>due </a:t>
            </a:r>
            <a:r>
              <a:rPr sz="2000" spc="-15" dirty="0">
                <a:solidFill>
                  <a:srgbClr val="FFFFFF"/>
                </a:solidFill>
                <a:latin typeface="Carlito"/>
                <a:cs typeface="Carlito"/>
              </a:rPr>
              <a:t>to </a:t>
            </a:r>
            <a:r>
              <a:rPr sz="2000" dirty="0">
                <a:solidFill>
                  <a:srgbClr val="FFFFFF"/>
                </a:solidFill>
                <a:latin typeface="Carlito"/>
                <a:cs typeface="Carlito"/>
              </a:rPr>
              <a:t>deposition </a:t>
            </a:r>
            <a:r>
              <a:rPr sz="2000" spc="-5" dirty="0">
                <a:solidFill>
                  <a:srgbClr val="FFFFFF"/>
                </a:solidFill>
                <a:latin typeface="Carlito"/>
                <a:cs typeface="Carlito"/>
              </a:rPr>
              <a:t>of </a:t>
            </a:r>
            <a:r>
              <a:rPr sz="2000" spc="-10" dirty="0">
                <a:solidFill>
                  <a:srgbClr val="FFFFFF"/>
                </a:solidFill>
                <a:latin typeface="Carlito"/>
                <a:cs typeface="Carlito"/>
              </a:rPr>
              <a:t>various </a:t>
            </a:r>
            <a:r>
              <a:rPr sz="2000" spc="-5" dirty="0">
                <a:solidFill>
                  <a:srgbClr val="FFFFFF"/>
                </a:solidFill>
                <a:latin typeface="Carlito"/>
                <a:cs typeface="Carlito"/>
              </a:rPr>
              <a:t>salts </a:t>
            </a:r>
            <a:r>
              <a:rPr sz="2000" dirty="0">
                <a:solidFill>
                  <a:srgbClr val="FFFFFF"/>
                </a:solidFill>
                <a:latin typeface="Carlito"/>
                <a:cs typeface="Carlito"/>
              </a:rPr>
              <a:t>in the </a:t>
            </a:r>
            <a:r>
              <a:rPr sz="2000" spc="-5" dirty="0">
                <a:solidFill>
                  <a:srgbClr val="FFFFFF"/>
                </a:solidFill>
                <a:latin typeface="Carlito"/>
                <a:cs typeface="Carlito"/>
              </a:rPr>
              <a:t>matrix.</a:t>
            </a:r>
            <a:endParaRPr sz="2000">
              <a:latin typeface="Carlito"/>
              <a:cs typeface="Carlito"/>
            </a:endParaRPr>
          </a:p>
          <a:p>
            <a:pPr marL="342900" marR="92075" indent="-343535" algn="just">
              <a:lnSpc>
                <a:spcPct val="100000"/>
              </a:lnSpc>
              <a:buClr>
                <a:srgbClr val="FFFFFF"/>
              </a:buClr>
              <a:buFont typeface="Carlito"/>
              <a:buChar char="-"/>
              <a:tabLst>
                <a:tab pos="399415" algn="l"/>
                <a:tab pos="400050" algn="l"/>
              </a:tabLst>
            </a:pPr>
            <a:r>
              <a:rPr dirty="0"/>
              <a:t>	</a:t>
            </a:r>
            <a:r>
              <a:rPr sz="2000" dirty="0">
                <a:solidFill>
                  <a:srgbClr val="FFFFFF"/>
                </a:solidFill>
                <a:latin typeface="Carlito"/>
                <a:cs typeface="Carlito"/>
              </a:rPr>
              <a:t>Due </a:t>
            </a:r>
            <a:r>
              <a:rPr sz="2000" spc="-15" dirty="0">
                <a:solidFill>
                  <a:srgbClr val="FFFFFF"/>
                </a:solidFill>
                <a:latin typeface="Carlito"/>
                <a:cs typeface="Carlito"/>
              </a:rPr>
              <a:t>to </a:t>
            </a:r>
            <a:r>
              <a:rPr sz="2000" dirty="0">
                <a:solidFill>
                  <a:srgbClr val="FFFFFF"/>
                </a:solidFill>
                <a:latin typeface="Carlito"/>
                <a:cs typeface="Carlito"/>
              </a:rPr>
              <a:t>this deposition, the </a:t>
            </a:r>
            <a:r>
              <a:rPr sz="2000" spc="-5" dirty="0">
                <a:solidFill>
                  <a:srgbClr val="FFFFFF"/>
                </a:solidFill>
                <a:latin typeface="Carlito"/>
                <a:cs typeface="Carlito"/>
              </a:rPr>
              <a:t>cartilage becomes </a:t>
            </a:r>
            <a:r>
              <a:rPr sz="2000" spc="-10" dirty="0">
                <a:solidFill>
                  <a:srgbClr val="FFFFFF"/>
                </a:solidFill>
                <a:latin typeface="Carlito"/>
                <a:cs typeface="Carlito"/>
              </a:rPr>
              <a:t>very hard </a:t>
            </a:r>
            <a:r>
              <a:rPr sz="2000" dirty="0">
                <a:solidFill>
                  <a:srgbClr val="FFFFFF"/>
                </a:solidFill>
                <a:latin typeface="Carlito"/>
                <a:cs typeface="Carlito"/>
              </a:rPr>
              <a:t>and </a:t>
            </a:r>
            <a:r>
              <a:rPr sz="2000" spc="-5" dirty="0">
                <a:solidFill>
                  <a:srgbClr val="FFFFFF"/>
                </a:solidFill>
                <a:latin typeface="Carlito"/>
                <a:cs typeface="Carlito"/>
              </a:rPr>
              <a:t>inelastic </a:t>
            </a:r>
            <a:r>
              <a:rPr sz="2000" dirty="0">
                <a:solidFill>
                  <a:srgbClr val="FFFFFF"/>
                </a:solidFill>
                <a:latin typeface="Carlito"/>
                <a:cs typeface="Carlito"/>
              </a:rPr>
              <a:t>and  </a:t>
            </a:r>
            <a:r>
              <a:rPr sz="2000" spc="-5" dirty="0">
                <a:solidFill>
                  <a:srgbClr val="FFFFFF"/>
                </a:solidFill>
                <a:latin typeface="Carlito"/>
                <a:cs typeface="Carlito"/>
              </a:rPr>
              <a:t>loses </a:t>
            </a:r>
            <a:r>
              <a:rPr sz="2000" dirty="0">
                <a:solidFill>
                  <a:srgbClr val="FFFFFF"/>
                </a:solidFill>
                <a:latin typeface="Carlito"/>
                <a:cs typeface="Carlito"/>
              </a:rPr>
              <a:t>it </a:t>
            </a:r>
            <a:r>
              <a:rPr sz="2000" spc="-20" dirty="0">
                <a:solidFill>
                  <a:srgbClr val="FFFFFF"/>
                </a:solidFill>
                <a:latin typeface="Carlito"/>
                <a:cs typeface="Carlito"/>
              </a:rPr>
              <a:t>flexibility.</a:t>
            </a:r>
            <a:endParaRPr sz="2000">
              <a:latin typeface="Carlito"/>
              <a:cs typeface="Carlito"/>
            </a:endParaRPr>
          </a:p>
          <a:p>
            <a:pPr marL="342900" indent="-343535" algn="just">
              <a:lnSpc>
                <a:spcPct val="100000"/>
              </a:lnSpc>
              <a:buChar char="-"/>
              <a:tabLst>
                <a:tab pos="342900" algn="l"/>
                <a:tab pos="343535" algn="l"/>
              </a:tabLst>
            </a:pPr>
            <a:r>
              <a:rPr sz="2000" spc="-5" dirty="0">
                <a:solidFill>
                  <a:srgbClr val="FFFFFF"/>
                </a:solidFill>
                <a:latin typeface="Carlito"/>
                <a:cs typeface="Carlito"/>
              </a:rPr>
              <a:t>This condition </a:t>
            </a:r>
            <a:r>
              <a:rPr sz="2000" dirty="0">
                <a:solidFill>
                  <a:srgbClr val="FFFFFF"/>
                </a:solidFill>
                <a:latin typeface="Carlito"/>
                <a:cs typeface="Carlito"/>
              </a:rPr>
              <a:t>is </a:t>
            </a:r>
            <a:r>
              <a:rPr sz="2000" spc="-10" dirty="0">
                <a:solidFill>
                  <a:srgbClr val="FFFFFF"/>
                </a:solidFill>
                <a:latin typeface="Carlito"/>
                <a:cs typeface="Carlito"/>
              </a:rPr>
              <a:t>found </a:t>
            </a:r>
            <a:r>
              <a:rPr sz="2000" dirty="0">
                <a:solidFill>
                  <a:srgbClr val="FFFFFF"/>
                </a:solidFill>
                <a:latin typeface="Carlito"/>
                <a:cs typeface="Carlito"/>
              </a:rPr>
              <a:t>in </a:t>
            </a:r>
            <a:r>
              <a:rPr sz="2000" spc="-5" dirty="0">
                <a:solidFill>
                  <a:srgbClr val="FFFFFF"/>
                </a:solidFill>
                <a:latin typeface="Carlito"/>
                <a:cs typeface="Carlito"/>
              </a:rPr>
              <a:t>old </a:t>
            </a:r>
            <a:r>
              <a:rPr sz="2000" dirty="0">
                <a:solidFill>
                  <a:srgbClr val="FFFFFF"/>
                </a:solidFill>
                <a:latin typeface="Carlito"/>
                <a:cs typeface="Carlito"/>
              </a:rPr>
              <a:t>age </a:t>
            </a:r>
            <a:r>
              <a:rPr sz="2000" spc="-5" dirty="0">
                <a:solidFill>
                  <a:srgbClr val="FFFFFF"/>
                </a:solidFill>
                <a:latin typeface="Carlito"/>
                <a:cs typeface="Carlito"/>
              </a:rPr>
              <a:t>where </a:t>
            </a:r>
            <a:r>
              <a:rPr sz="2000" dirty="0">
                <a:solidFill>
                  <a:srgbClr val="FFFFFF"/>
                </a:solidFill>
                <a:latin typeface="Carlito"/>
                <a:cs typeface="Carlito"/>
              </a:rPr>
              <a:t>the </a:t>
            </a:r>
            <a:r>
              <a:rPr sz="2000" spc="-10" dirty="0">
                <a:solidFill>
                  <a:srgbClr val="FFFFFF"/>
                </a:solidFill>
                <a:latin typeface="Carlito"/>
                <a:cs typeface="Carlito"/>
              </a:rPr>
              <a:t>joints </a:t>
            </a:r>
            <a:r>
              <a:rPr sz="2000" spc="-5" dirty="0">
                <a:solidFill>
                  <a:srgbClr val="FFFFFF"/>
                </a:solidFill>
                <a:latin typeface="Carlito"/>
                <a:cs typeface="Carlito"/>
              </a:rPr>
              <a:t>lose </a:t>
            </a:r>
            <a:r>
              <a:rPr sz="2000" dirty="0">
                <a:solidFill>
                  <a:srgbClr val="FFFFFF"/>
                </a:solidFill>
                <a:latin typeface="Carlito"/>
                <a:cs typeface="Carlito"/>
              </a:rPr>
              <a:t>their</a:t>
            </a:r>
            <a:r>
              <a:rPr sz="2000" spc="-10" dirty="0">
                <a:solidFill>
                  <a:srgbClr val="FFFFFF"/>
                </a:solidFill>
                <a:latin typeface="Carlito"/>
                <a:cs typeface="Carlito"/>
              </a:rPr>
              <a:t> </a:t>
            </a:r>
            <a:r>
              <a:rPr sz="2000" spc="-20" dirty="0">
                <a:solidFill>
                  <a:srgbClr val="FFFFFF"/>
                </a:solidFill>
                <a:latin typeface="Carlito"/>
                <a:cs typeface="Carlito"/>
              </a:rPr>
              <a:t>mobility.</a:t>
            </a:r>
            <a:endParaRPr sz="2000">
              <a:latin typeface="Carlito"/>
              <a:cs typeface="Carlito"/>
            </a:endParaRPr>
          </a:p>
          <a:p>
            <a:pPr marL="342900" indent="-343535" algn="just">
              <a:lnSpc>
                <a:spcPct val="100000"/>
              </a:lnSpc>
              <a:buChar char="-"/>
              <a:tabLst>
                <a:tab pos="342900" algn="l"/>
                <a:tab pos="343535" algn="l"/>
              </a:tabLst>
            </a:pPr>
            <a:r>
              <a:rPr sz="2000" dirty="0">
                <a:solidFill>
                  <a:srgbClr val="FFFFFF"/>
                </a:solidFill>
                <a:latin typeface="Carlito"/>
                <a:cs typeface="Carlito"/>
              </a:rPr>
              <a:t>It is </a:t>
            </a:r>
            <a:r>
              <a:rPr sz="2000" spc="-5" dirty="0">
                <a:solidFill>
                  <a:srgbClr val="FFFFFF"/>
                </a:solidFill>
                <a:latin typeface="Carlito"/>
                <a:cs typeface="Carlito"/>
              </a:rPr>
              <a:t>also </a:t>
            </a:r>
            <a:r>
              <a:rPr sz="2000" spc="-10" dirty="0">
                <a:solidFill>
                  <a:srgbClr val="FFFFFF"/>
                </a:solidFill>
                <a:latin typeface="Carlito"/>
                <a:cs typeface="Carlito"/>
              </a:rPr>
              <a:t>found </a:t>
            </a:r>
            <a:r>
              <a:rPr sz="2000" dirty="0">
                <a:solidFill>
                  <a:srgbClr val="FFFFFF"/>
                </a:solidFill>
                <a:latin typeface="Carlito"/>
                <a:cs typeface="Carlito"/>
              </a:rPr>
              <a:t>in the </a:t>
            </a:r>
            <a:r>
              <a:rPr sz="2000" spc="-5" dirty="0">
                <a:solidFill>
                  <a:srgbClr val="FFFFFF"/>
                </a:solidFill>
                <a:latin typeface="Carlito"/>
                <a:cs typeface="Carlito"/>
              </a:rPr>
              <a:t>suprascapula of </a:t>
            </a:r>
            <a:r>
              <a:rPr sz="2000" dirty="0">
                <a:solidFill>
                  <a:srgbClr val="FFFFFF"/>
                </a:solidFill>
                <a:latin typeface="Carlito"/>
                <a:cs typeface="Carlito"/>
              </a:rPr>
              <a:t>the </a:t>
            </a:r>
            <a:r>
              <a:rPr sz="2000" spc="-10" dirty="0">
                <a:solidFill>
                  <a:srgbClr val="FFFFFF"/>
                </a:solidFill>
                <a:latin typeface="Carlito"/>
                <a:cs typeface="Carlito"/>
              </a:rPr>
              <a:t>frog </a:t>
            </a:r>
            <a:r>
              <a:rPr sz="2000" dirty="0">
                <a:solidFill>
                  <a:srgbClr val="FFFFFF"/>
                </a:solidFill>
                <a:latin typeface="Carlito"/>
                <a:cs typeface="Carlito"/>
              </a:rPr>
              <a:t>and the </a:t>
            </a:r>
            <a:r>
              <a:rPr sz="2000" spc="-10" dirty="0">
                <a:solidFill>
                  <a:srgbClr val="FFFFFF"/>
                </a:solidFill>
                <a:latin typeface="Carlito"/>
                <a:cs typeface="Carlito"/>
              </a:rPr>
              <a:t>vertebrae </a:t>
            </a:r>
            <a:r>
              <a:rPr sz="2000" spc="-5" dirty="0">
                <a:solidFill>
                  <a:srgbClr val="FFFFFF"/>
                </a:solidFill>
                <a:latin typeface="Carlito"/>
                <a:cs typeface="Carlito"/>
              </a:rPr>
              <a:t>of</a:t>
            </a:r>
            <a:r>
              <a:rPr sz="2000" spc="-35" dirty="0">
                <a:solidFill>
                  <a:srgbClr val="FFFFFF"/>
                </a:solidFill>
                <a:latin typeface="Carlito"/>
                <a:cs typeface="Carlito"/>
              </a:rPr>
              <a:t> </a:t>
            </a:r>
            <a:r>
              <a:rPr sz="2000" spc="-5" dirty="0">
                <a:solidFill>
                  <a:srgbClr val="FFFFFF"/>
                </a:solidFill>
                <a:latin typeface="Carlito"/>
                <a:cs typeface="Carlito"/>
              </a:rPr>
              <a:t>sharks</a:t>
            </a:r>
            <a:r>
              <a:rPr sz="1800" spc="-5" dirty="0">
                <a:solidFill>
                  <a:srgbClr val="FFFFFF"/>
                </a:solidFill>
                <a:latin typeface="Carlito"/>
                <a:cs typeface="Carlito"/>
              </a:rPr>
              <a:t>.</a:t>
            </a:r>
            <a:endParaRPr sz="1800">
              <a:latin typeface="Carlito"/>
              <a:cs typeface="Carlito"/>
            </a:endParaRPr>
          </a:p>
        </p:txBody>
      </p:sp>
      <p:sp>
        <p:nvSpPr>
          <p:cNvPr id="8" name="object 8"/>
          <p:cNvSpPr/>
          <p:nvPr/>
        </p:nvSpPr>
        <p:spPr>
          <a:xfrm>
            <a:off x="4987291" y="455930"/>
            <a:ext cx="422909" cy="134620"/>
          </a:xfrm>
          <a:custGeom>
            <a:avLst/>
            <a:gdLst/>
            <a:ahLst/>
            <a:cxnLst/>
            <a:rect l="l" t="t" r="r" b="b"/>
            <a:pathLst>
              <a:path w="422910" h="134620">
                <a:moveTo>
                  <a:pt x="397269" y="49530"/>
                </a:moveTo>
                <a:lnTo>
                  <a:pt x="393192"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2" y="76835"/>
                </a:lnTo>
                <a:lnTo>
                  <a:pt x="364969" y="65115"/>
                </a:lnTo>
                <a:close/>
              </a:path>
              <a:path w="422910" h="134620">
                <a:moveTo>
                  <a:pt x="385953" y="51816"/>
                </a:moveTo>
                <a:lnTo>
                  <a:pt x="364969" y="65115"/>
                </a:lnTo>
                <a:lnTo>
                  <a:pt x="386842" y="76835"/>
                </a:lnTo>
                <a:lnTo>
                  <a:pt x="385953" y="51816"/>
                </a:lnTo>
                <a:close/>
              </a:path>
              <a:path w="422910" h="134620">
                <a:moveTo>
                  <a:pt x="393272" y="51816"/>
                </a:moveTo>
                <a:lnTo>
                  <a:pt x="385953" y="51816"/>
                </a:lnTo>
                <a:lnTo>
                  <a:pt x="386842" y="76835"/>
                </a:lnTo>
                <a:lnTo>
                  <a:pt x="394150" y="76835"/>
                </a:lnTo>
                <a:lnTo>
                  <a:pt x="393272" y="51816"/>
                </a:lnTo>
                <a:close/>
              </a:path>
              <a:path w="422910" h="134620">
                <a:moveTo>
                  <a:pt x="393192" y="49530"/>
                </a:moveTo>
                <a:lnTo>
                  <a:pt x="339537" y="51488"/>
                </a:lnTo>
                <a:lnTo>
                  <a:pt x="364969" y="65115"/>
                </a:lnTo>
                <a:lnTo>
                  <a:pt x="385953"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9" name="object 9"/>
          <p:cNvSpPr txBox="1"/>
          <p:nvPr/>
        </p:nvSpPr>
        <p:spPr>
          <a:xfrm>
            <a:off x="4415154" y="340817"/>
            <a:ext cx="4347846" cy="289823"/>
          </a:xfrm>
          <a:prstGeom prst="rect">
            <a:avLst/>
          </a:prstGeom>
        </p:spPr>
        <p:txBody>
          <a:bodyPr vert="horz" wrap="square" lIns="0" tIns="12700" rIns="0" bIns="0" rtlCol="0">
            <a:spAutoFit/>
          </a:bodyPr>
          <a:lstStyle/>
          <a:p>
            <a:pPr marL="12700" algn="ctr">
              <a:lnSpc>
                <a:spcPct val="100000"/>
              </a:lnSpc>
              <a:spcBef>
                <a:spcPts val="100"/>
              </a:spcBef>
            </a:pPr>
            <a:r>
              <a:rPr sz="1800" spc="-10" dirty="0">
                <a:solidFill>
                  <a:srgbClr val="FFFFFF"/>
                </a:solidFill>
                <a:latin typeface="Carlito"/>
                <a:cs typeface="Carlito"/>
              </a:rPr>
              <a:t>Elastic</a:t>
            </a:r>
            <a:r>
              <a:rPr sz="1800" spc="-30" dirty="0">
                <a:solidFill>
                  <a:srgbClr val="FFFFFF"/>
                </a:solidFill>
                <a:latin typeface="Carlito"/>
                <a:cs typeface="Carlito"/>
              </a:rPr>
              <a:t> </a:t>
            </a:r>
            <a:r>
              <a:rPr sz="1800" spc="-10" dirty="0">
                <a:solidFill>
                  <a:srgbClr val="FFFFFF"/>
                </a:solidFill>
                <a:latin typeface="Carlito"/>
                <a:cs typeface="Carlito"/>
              </a:rPr>
              <a:t>Cartilage</a:t>
            </a:r>
            <a:endParaRPr sz="1800">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679450" y="755650"/>
          <a:ext cx="7924164" cy="5562597"/>
        </p:xfrm>
        <a:graphic>
          <a:graphicData uri="http://schemas.openxmlformats.org/drawingml/2006/table">
            <a:tbl>
              <a:tblPr firstRow="1" bandRow="1">
                <a:tableStyleId>{2D5ABB26-0587-4C30-8999-92F81FD0307C}</a:tableStyleId>
              </a:tblPr>
              <a:tblGrid>
                <a:gridCol w="2637155"/>
                <a:gridCol w="2619374"/>
                <a:gridCol w="2667635"/>
              </a:tblGrid>
              <a:tr h="357504">
                <a:tc>
                  <a:txBody>
                    <a:bodyPr/>
                    <a:lstStyle/>
                    <a:p>
                      <a:pPr marL="568960">
                        <a:lnSpc>
                          <a:spcPct val="100000"/>
                        </a:lnSpc>
                        <a:spcBef>
                          <a:spcPts val="60"/>
                        </a:spcBef>
                      </a:pPr>
                      <a:r>
                        <a:rPr sz="1800" b="1" spc="-5" dirty="0">
                          <a:latin typeface="Carlito"/>
                          <a:cs typeface="Carlito"/>
                        </a:rPr>
                        <a:t>Hyaline</a:t>
                      </a:r>
                      <a:r>
                        <a:rPr sz="1800" b="1" spc="-20" dirty="0">
                          <a:latin typeface="Carlito"/>
                          <a:cs typeface="Carlito"/>
                        </a:rPr>
                        <a:t> </a:t>
                      </a:r>
                      <a:r>
                        <a:rPr sz="1800" b="1" spc="-5" dirty="0">
                          <a:latin typeface="Carlito"/>
                          <a:cs typeface="Carlito"/>
                        </a:rPr>
                        <a:t>Cartilage</a:t>
                      </a:r>
                      <a:endParaRPr sz="18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541655">
                        <a:lnSpc>
                          <a:spcPct val="100000"/>
                        </a:lnSpc>
                        <a:spcBef>
                          <a:spcPts val="60"/>
                        </a:spcBef>
                      </a:pPr>
                      <a:r>
                        <a:rPr sz="1800" b="1" spc="-5" dirty="0">
                          <a:latin typeface="Carlito"/>
                          <a:cs typeface="Carlito"/>
                        </a:rPr>
                        <a:t>Fibrous</a:t>
                      </a:r>
                      <a:r>
                        <a:rPr sz="1800" b="1" spc="-45" dirty="0">
                          <a:latin typeface="Carlito"/>
                          <a:cs typeface="Carlito"/>
                        </a:rPr>
                        <a:t> </a:t>
                      </a:r>
                      <a:r>
                        <a:rPr sz="1800" b="1" spc="-10" dirty="0">
                          <a:latin typeface="Carlito"/>
                          <a:cs typeface="Carlito"/>
                        </a:rPr>
                        <a:t>Cartilage</a:t>
                      </a:r>
                      <a:endParaRPr sz="18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666750">
                        <a:lnSpc>
                          <a:spcPct val="100000"/>
                        </a:lnSpc>
                        <a:spcBef>
                          <a:spcPts val="60"/>
                        </a:spcBef>
                      </a:pPr>
                      <a:r>
                        <a:rPr sz="1800" b="1" spc="-5" dirty="0">
                          <a:latin typeface="Carlito"/>
                          <a:cs typeface="Carlito"/>
                        </a:rPr>
                        <a:t>Elastic</a:t>
                      </a:r>
                      <a:r>
                        <a:rPr sz="1800" b="1" spc="-20" dirty="0">
                          <a:latin typeface="Carlito"/>
                          <a:cs typeface="Carlito"/>
                        </a:rPr>
                        <a:t> </a:t>
                      </a:r>
                      <a:r>
                        <a:rPr sz="1800" b="1" spc="-10" dirty="0">
                          <a:latin typeface="Carlito"/>
                          <a:cs typeface="Carlito"/>
                        </a:rPr>
                        <a:t>Cartilage</a:t>
                      </a:r>
                      <a:endParaRPr sz="18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r>
              <a:tr h="1116965">
                <a:tc>
                  <a:txBody>
                    <a:bodyPr/>
                    <a:lstStyle/>
                    <a:p>
                      <a:pPr marL="67945">
                        <a:lnSpc>
                          <a:spcPct val="100000"/>
                        </a:lnSpc>
                        <a:spcBef>
                          <a:spcPts val="55"/>
                        </a:spcBef>
                        <a:tabLst>
                          <a:tab pos="411480" algn="l"/>
                          <a:tab pos="828675" algn="l"/>
                          <a:tab pos="1254125" algn="l"/>
                          <a:tab pos="2042160" algn="l"/>
                        </a:tabLst>
                      </a:pPr>
                      <a:r>
                        <a:rPr sz="1600" spc="-5" dirty="0">
                          <a:latin typeface="Carlito"/>
                          <a:cs typeface="Carlito"/>
                        </a:rPr>
                        <a:t>1)	</a:t>
                      </a:r>
                      <a:r>
                        <a:rPr sz="1600" dirty="0">
                          <a:latin typeface="Carlito"/>
                          <a:cs typeface="Carlito"/>
                        </a:rPr>
                        <a:t>It	is	</a:t>
                      </a:r>
                      <a:r>
                        <a:rPr sz="1600" spc="-10" dirty="0">
                          <a:latin typeface="Carlito"/>
                          <a:cs typeface="Carlito"/>
                        </a:rPr>
                        <a:t>bluish	</a:t>
                      </a:r>
                      <a:r>
                        <a:rPr sz="1600" spc="-5" dirty="0">
                          <a:latin typeface="Carlito"/>
                          <a:cs typeface="Carlito"/>
                        </a:rPr>
                        <a:t>green,</a:t>
                      </a:r>
                      <a:endParaRPr sz="1600">
                        <a:latin typeface="Carlito"/>
                        <a:cs typeface="Carlito"/>
                      </a:endParaRPr>
                    </a:p>
                    <a:p>
                      <a:pPr marL="411480" marR="58419">
                        <a:lnSpc>
                          <a:spcPct val="114999"/>
                        </a:lnSpc>
                        <a:spcBef>
                          <a:spcPts val="5"/>
                        </a:spcBef>
                        <a:tabLst>
                          <a:tab pos="2415540" algn="l"/>
                        </a:tabLst>
                      </a:pPr>
                      <a:r>
                        <a:rPr sz="1600" dirty="0">
                          <a:latin typeface="Carlito"/>
                          <a:cs typeface="Carlito"/>
                        </a:rPr>
                        <a:t>t</a:t>
                      </a:r>
                      <a:r>
                        <a:rPr sz="1600" spc="-45" dirty="0">
                          <a:latin typeface="Carlito"/>
                          <a:cs typeface="Carlito"/>
                        </a:rPr>
                        <a:t>r</a:t>
                      </a:r>
                      <a:r>
                        <a:rPr sz="1600" dirty="0">
                          <a:latin typeface="Carlito"/>
                          <a:cs typeface="Carlito"/>
                        </a:rPr>
                        <a:t>an</a:t>
                      </a:r>
                      <a:r>
                        <a:rPr sz="1600" spc="-5" dirty="0">
                          <a:latin typeface="Carlito"/>
                          <a:cs typeface="Carlito"/>
                        </a:rPr>
                        <a:t>s</a:t>
                      </a:r>
                      <a:r>
                        <a:rPr sz="1600" dirty="0">
                          <a:latin typeface="Carlito"/>
                          <a:cs typeface="Carlito"/>
                        </a:rPr>
                        <a:t>l</a:t>
                      </a:r>
                      <a:r>
                        <a:rPr sz="1600" spc="-5" dirty="0">
                          <a:latin typeface="Carlito"/>
                          <a:cs typeface="Carlito"/>
                        </a:rPr>
                        <a:t>uce</a:t>
                      </a:r>
                      <a:r>
                        <a:rPr sz="1600" spc="-15" dirty="0">
                          <a:latin typeface="Carlito"/>
                          <a:cs typeface="Carlito"/>
                        </a:rPr>
                        <a:t>n</a:t>
                      </a:r>
                      <a:r>
                        <a:rPr sz="1600" dirty="0">
                          <a:latin typeface="Carlito"/>
                          <a:cs typeface="Carlito"/>
                        </a:rPr>
                        <a:t>t	</a:t>
                      </a:r>
                      <a:r>
                        <a:rPr sz="1600" spc="5" dirty="0">
                          <a:latin typeface="Carlito"/>
                          <a:cs typeface="Carlito"/>
                        </a:rPr>
                        <a:t>in  </a:t>
                      </a:r>
                      <a:r>
                        <a:rPr sz="1600" spc="-10" dirty="0">
                          <a:latin typeface="Carlito"/>
                          <a:cs typeface="Carlito"/>
                        </a:rPr>
                        <a:t>appearance.</a:t>
                      </a:r>
                      <a:endParaRPr sz="1600">
                        <a:latin typeface="Carlito"/>
                        <a:cs typeface="Carlito"/>
                      </a:endParaRPr>
                    </a:p>
                  </a:txBody>
                  <a:tcPr marL="0" marR="0" marT="6985"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8580">
                        <a:lnSpc>
                          <a:spcPct val="100000"/>
                        </a:lnSpc>
                        <a:spcBef>
                          <a:spcPts val="55"/>
                        </a:spcBef>
                        <a:tabLst>
                          <a:tab pos="411480" algn="l"/>
                        </a:tabLst>
                      </a:pPr>
                      <a:r>
                        <a:rPr sz="1600" spc="-5" dirty="0">
                          <a:latin typeface="Carlito"/>
                          <a:cs typeface="Carlito"/>
                        </a:rPr>
                        <a:t>1)	</a:t>
                      </a:r>
                      <a:r>
                        <a:rPr sz="1600" dirty="0">
                          <a:latin typeface="Carlito"/>
                          <a:cs typeface="Carlito"/>
                        </a:rPr>
                        <a:t>It is </a:t>
                      </a:r>
                      <a:r>
                        <a:rPr sz="1600" spc="-5" dirty="0">
                          <a:latin typeface="Carlito"/>
                          <a:cs typeface="Carlito"/>
                        </a:rPr>
                        <a:t>whitish, </a:t>
                      </a:r>
                      <a:r>
                        <a:rPr sz="1600" spc="-10" dirty="0">
                          <a:latin typeface="Carlito"/>
                          <a:cs typeface="Carlito"/>
                        </a:rPr>
                        <a:t>opaque</a:t>
                      </a:r>
                      <a:r>
                        <a:rPr sz="1600" dirty="0">
                          <a:latin typeface="Carlito"/>
                          <a:cs typeface="Carlito"/>
                        </a:rPr>
                        <a:t> in</a:t>
                      </a:r>
                      <a:endParaRPr sz="1600">
                        <a:latin typeface="Carlito"/>
                        <a:cs typeface="Carlito"/>
                      </a:endParaRPr>
                    </a:p>
                    <a:p>
                      <a:pPr marL="411480">
                        <a:lnSpc>
                          <a:spcPct val="100000"/>
                        </a:lnSpc>
                        <a:spcBef>
                          <a:spcPts val="290"/>
                        </a:spcBef>
                      </a:pPr>
                      <a:r>
                        <a:rPr sz="1600" spc="-10" dirty="0">
                          <a:latin typeface="Carlito"/>
                          <a:cs typeface="Carlito"/>
                        </a:rPr>
                        <a:t>appearance.</a:t>
                      </a:r>
                      <a:endParaRPr sz="1600">
                        <a:latin typeface="Carlito"/>
                        <a:cs typeface="Carlito"/>
                      </a:endParaRPr>
                    </a:p>
                  </a:txBody>
                  <a:tcPr marL="0" marR="0" marT="6985"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9215">
                        <a:lnSpc>
                          <a:spcPct val="100000"/>
                        </a:lnSpc>
                        <a:spcBef>
                          <a:spcPts val="55"/>
                        </a:spcBef>
                        <a:tabLst>
                          <a:tab pos="412115" algn="l"/>
                          <a:tab pos="697230" algn="l"/>
                          <a:tab pos="1668145" algn="l"/>
                          <a:tab pos="2446655" algn="l"/>
                        </a:tabLst>
                      </a:pPr>
                      <a:r>
                        <a:rPr sz="1600" spc="-5" dirty="0">
                          <a:latin typeface="Carlito"/>
                          <a:cs typeface="Carlito"/>
                        </a:rPr>
                        <a:t>1)	</a:t>
                      </a:r>
                      <a:r>
                        <a:rPr sz="1600" dirty="0">
                          <a:latin typeface="Carlito"/>
                          <a:cs typeface="Carlito"/>
                        </a:rPr>
                        <a:t>Is	</a:t>
                      </a:r>
                      <a:r>
                        <a:rPr sz="1600" spc="-10" dirty="0">
                          <a:latin typeface="Carlito"/>
                          <a:cs typeface="Carlito"/>
                        </a:rPr>
                        <a:t>yellowish,	</a:t>
                      </a:r>
                      <a:r>
                        <a:rPr sz="1600" spc="-5" dirty="0">
                          <a:latin typeface="Carlito"/>
                          <a:cs typeface="Carlito"/>
                        </a:rPr>
                        <a:t>opaque	</a:t>
                      </a:r>
                      <a:r>
                        <a:rPr sz="1600" dirty="0">
                          <a:latin typeface="Carlito"/>
                          <a:cs typeface="Carlito"/>
                        </a:rPr>
                        <a:t>in</a:t>
                      </a:r>
                      <a:endParaRPr sz="1600">
                        <a:latin typeface="Carlito"/>
                        <a:cs typeface="Carlito"/>
                      </a:endParaRPr>
                    </a:p>
                    <a:p>
                      <a:pPr marL="412115">
                        <a:lnSpc>
                          <a:spcPct val="100000"/>
                        </a:lnSpc>
                        <a:spcBef>
                          <a:spcPts val="290"/>
                        </a:spcBef>
                      </a:pPr>
                      <a:r>
                        <a:rPr sz="1600" spc="-10" dirty="0">
                          <a:latin typeface="Carlito"/>
                          <a:cs typeface="Carlito"/>
                        </a:rPr>
                        <a:t>appearance.</a:t>
                      </a:r>
                      <a:endParaRPr sz="1600">
                        <a:latin typeface="Carlito"/>
                        <a:cs typeface="Carlito"/>
                      </a:endParaRPr>
                    </a:p>
                  </a:txBody>
                  <a:tcPr marL="0" marR="0" marT="6985"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r>
              <a:tr h="1116964">
                <a:tc>
                  <a:txBody>
                    <a:bodyPr/>
                    <a:lstStyle/>
                    <a:p>
                      <a:pPr marL="67945">
                        <a:lnSpc>
                          <a:spcPct val="100000"/>
                        </a:lnSpc>
                        <a:spcBef>
                          <a:spcPts val="60"/>
                        </a:spcBef>
                        <a:tabLst>
                          <a:tab pos="411480" algn="l"/>
                        </a:tabLst>
                      </a:pPr>
                      <a:r>
                        <a:rPr sz="1600" spc="-5" dirty="0">
                          <a:latin typeface="Carlito"/>
                          <a:cs typeface="Carlito"/>
                        </a:rPr>
                        <a:t>1)	Has </a:t>
                      </a:r>
                      <a:r>
                        <a:rPr sz="1600" spc="-35" dirty="0">
                          <a:latin typeface="Carlito"/>
                          <a:cs typeface="Carlito"/>
                        </a:rPr>
                        <a:t>fewer, </a:t>
                      </a:r>
                      <a:r>
                        <a:rPr sz="1600" dirty="0">
                          <a:latin typeface="Carlito"/>
                          <a:cs typeface="Carlito"/>
                        </a:rPr>
                        <a:t>very </a:t>
                      </a:r>
                      <a:r>
                        <a:rPr sz="1600" spc="-5" dirty="0">
                          <a:latin typeface="Carlito"/>
                          <a:cs typeface="Carlito"/>
                        </a:rPr>
                        <a:t>thin</a:t>
                      </a:r>
                      <a:r>
                        <a:rPr sz="1600" spc="70" dirty="0">
                          <a:latin typeface="Carlito"/>
                          <a:cs typeface="Carlito"/>
                        </a:rPr>
                        <a:t> </a:t>
                      </a:r>
                      <a:r>
                        <a:rPr sz="1600" spc="-5" dirty="0">
                          <a:latin typeface="Carlito"/>
                          <a:cs typeface="Carlito"/>
                        </a:rPr>
                        <a:t>white</a:t>
                      </a:r>
                      <a:endParaRPr sz="1600">
                        <a:latin typeface="Carlito"/>
                        <a:cs typeface="Carlito"/>
                      </a:endParaRPr>
                    </a:p>
                    <a:p>
                      <a:pPr marL="411480">
                        <a:lnSpc>
                          <a:spcPct val="100000"/>
                        </a:lnSpc>
                        <a:spcBef>
                          <a:spcPts val="285"/>
                        </a:spcBef>
                      </a:pPr>
                      <a:r>
                        <a:rPr sz="1600" spc="-10" dirty="0">
                          <a:latin typeface="Carlito"/>
                          <a:cs typeface="Carlito"/>
                        </a:rPr>
                        <a:t>fibres </a:t>
                      </a:r>
                      <a:r>
                        <a:rPr sz="1600" dirty="0">
                          <a:latin typeface="Carlito"/>
                          <a:cs typeface="Carlito"/>
                        </a:rPr>
                        <a:t>in </a:t>
                      </a:r>
                      <a:r>
                        <a:rPr sz="1600" spc="-5" dirty="0">
                          <a:latin typeface="Carlito"/>
                          <a:cs typeface="Carlito"/>
                        </a:rPr>
                        <a:t>the</a:t>
                      </a:r>
                      <a:r>
                        <a:rPr sz="1600" spc="-10" dirty="0">
                          <a:latin typeface="Carlito"/>
                          <a:cs typeface="Carlito"/>
                        </a:rPr>
                        <a:t> </a:t>
                      </a:r>
                      <a:r>
                        <a:rPr sz="1600" spc="-5" dirty="0">
                          <a:latin typeface="Carlito"/>
                          <a:cs typeface="Carlito"/>
                        </a:rPr>
                        <a:t>matrix.</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68580">
                        <a:lnSpc>
                          <a:spcPct val="100000"/>
                        </a:lnSpc>
                        <a:spcBef>
                          <a:spcPts val="60"/>
                        </a:spcBef>
                        <a:tabLst>
                          <a:tab pos="411480" algn="l"/>
                        </a:tabLst>
                      </a:pPr>
                      <a:r>
                        <a:rPr sz="1600" spc="-5" dirty="0">
                          <a:latin typeface="Carlito"/>
                          <a:cs typeface="Carlito"/>
                        </a:rPr>
                        <a:t>2)	Has </a:t>
                      </a:r>
                      <a:r>
                        <a:rPr sz="1600" dirty="0">
                          <a:latin typeface="Carlito"/>
                          <a:cs typeface="Carlito"/>
                        </a:rPr>
                        <a:t>an </a:t>
                      </a:r>
                      <a:r>
                        <a:rPr sz="1600" spc="-10" dirty="0">
                          <a:latin typeface="Carlito"/>
                          <a:cs typeface="Carlito"/>
                        </a:rPr>
                        <a:t>abundant</a:t>
                      </a:r>
                      <a:r>
                        <a:rPr sz="1600" spc="10" dirty="0">
                          <a:latin typeface="Carlito"/>
                          <a:cs typeface="Carlito"/>
                        </a:rPr>
                        <a:t> </a:t>
                      </a:r>
                      <a:r>
                        <a:rPr sz="1600" spc="-5" dirty="0">
                          <a:latin typeface="Carlito"/>
                          <a:cs typeface="Carlito"/>
                        </a:rPr>
                        <a:t>white</a:t>
                      </a:r>
                      <a:endParaRPr sz="1600">
                        <a:latin typeface="Carlito"/>
                        <a:cs typeface="Carlito"/>
                      </a:endParaRPr>
                    </a:p>
                    <a:p>
                      <a:pPr marL="411480">
                        <a:lnSpc>
                          <a:spcPct val="100000"/>
                        </a:lnSpc>
                        <a:spcBef>
                          <a:spcPts val="285"/>
                        </a:spcBef>
                      </a:pPr>
                      <a:r>
                        <a:rPr sz="1600" spc="-10" dirty="0">
                          <a:latin typeface="Carlito"/>
                          <a:cs typeface="Carlito"/>
                        </a:rPr>
                        <a:t>fibres </a:t>
                      </a:r>
                      <a:r>
                        <a:rPr sz="1600" dirty="0">
                          <a:latin typeface="Carlito"/>
                          <a:cs typeface="Carlito"/>
                        </a:rPr>
                        <a:t>in </a:t>
                      </a:r>
                      <a:r>
                        <a:rPr sz="1600" spc="-5" dirty="0">
                          <a:latin typeface="Carlito"/>
                          <a:cs typeface="Carlito"/>
                        </a:rPr>
                        <a:t>the</a:t>
                      </a:r>
                      <a:r>
                        <a:rPr sz="1600" spc="-10" dirty="0">
                          <a:latin typeface="Carlito"/>
                          <a:cs typeface="Carlito"/>
                        </a:rPr>
                        <a:t> </a:t>
                      </a:r>
                      <a:r>
                        <a:rPr sz="1600" spc="-5" dirty="0">
                          <a:latin typeface="Carlito"/>
                          <a:cs typeface="Carlito"/>
                        </a:rPr>
                        <a:t>matrix.</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69215">
                        <a:lnSpc>
                          <a:spcPct val="100000"/>
                        </a:lnSpc>
                        <a:spcBef>
                          <a:spcPts val="60"/>
                        </a:spcBef>
                        <a:tabLst>
                          <a:tab pos="412115" algn="l"/>
                        </a:tabLst>
                      </a:pPr>
                      <a:r>
                        <a:rPr sz="1600" spc="-5" dirty="0">
                          <a:latin typeface="Carlito"/>
                          <a:cs typeface="Carlito"/>
                        </a:rPr>
                        <a:t>2)	Has an </a:t>
                      </a:r>
                      <a:r>
                        <a:rPr sz="1600" spc="-10" dirty="0">
                          <a:latin typeface="Carlito"/>
                          <a:cs typeface="Carlito"/>
                        </a:rPr>
                        <a:t>abundant</a:t>
                      </a:r>
                      <a:r>
                        <a:rPr sz="1600" spc="225" dirty="0">
                          <a:latin typeface="Carlito"/>
                          <a:cs typeface="Carlito"/>
                        </a:rPr>
                        <a:t> </a:t>
                      </a:r>
                      <a:r>
                        <a:rPr sz="1600" spc="-10" dirty="0">
                          <a:latin typeface="Carlito"/>
                          <a:cs typeface="Carlito"/>
                        </a:rPr>
                        <a:t>yellow</a:t>
                      </a:r>
                      <a:endParaRPr sz="1600">
                        <a:latin typeface="Carlito"/>
                        <a:cs typeface="Carlito"/>
                      </a:endParaRPr>
                    </a:p>
                    <a:p>
                      <a:pPr marL="412115">
                        <a:lnSpc>
                          <a:spcPct val="100000"/>
                        </a:lnSpc>
                        <a:spcBef>
                          <a:spcPts val="285"/>
                        </a:spcBef>
                      </a:pPr>
                      <a:r>
                        <a:rPr sz="1600" spc="-10" dirty="0">
                          <a:latin typeface="Carlito"/>
                          <a:cs typeface="Carlito"/>
                        </a:rPr>
                        <a:t>fibres </a:t>
                      </a:r>
                      <a:r>
                        <a:rPr sz="1600" dirty="0">
                          <a:latin typeface="Carlito"/>
                          <a:cs typeface="Carlito"/>
                        </a:rPr>
                        <a:t>in </a:t>
                      </a:r>
                      <a:r>
                        <a:rPr sz="1600" spc="-5" dirty="0">
                          <a:latin typeface="Carlito"/>
                          <a:cs typeface="Carlito"/>
                        </a:rPr>
                        <a:t>the</a:t>
                      </a:r>
                      <a:r>
                        <a:rPr sz="1600" spc="-10" dirty="0">
                          <a:latin typeface="Carlito"/>
                          <a:cs typeface="Carlito"/>
                        </a:rPr>
                        <a:t> </a:t>
                      </a:r>
                      <a:r>
                        <a:rPr sz="1600" spc="-5" dirty="0">
                          <a:latin typeface="Carlito"/>
                          <a:cs typeface="Carlito"/>
                        </a:rPr>
                        <a:t>matrix.</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r>
              <a:tr h="357504">
                <a:tc>
                  <a:txBody>
                    <a:bodyPr/>
                    <a:lstStyle/>
                    <a:p>
                      <a:pPr marL="67945">
                        <a:lnSpc>
                          <a:spcPct val="100000"/>
                        </a:lnSpc>
                        <a:spcBef>
                          <a:spcPts val="60"/>
                        </a:spcBef>
                        <a:tabLst>
                          <a:tab pos="411480" algn="l"/>
                        </a:tabLst>
                      </a:pPr>
                      <a:r>
                        <a:rPr sz="1600" spc="-10" dirty="0">
                          <a:latin typeface="Carlito"/>
                          <a:cs typeface="Carlito"/>
                        </a:rPr>
                        <a:t>2)	</a:t>
                      </a:r>
                      <a:r>
                        <a:rPr sz="1600" dirty="0">
                          <a:latin typeface="Carlito"/>
                          <a:cs typeface="Carlito"/>
                        </a:rPr>
                        <a:t>It is</a:t>
                      </a:r>
                      <a:r>
                        <a:rPr sz="1600" spc="-25" dirty="0">
                          <a:latin typeface="Carlito"/>
                          <a:cs typeface="Carlito"/>
                        </a:rPr>
                        <a:t> </a:t>
                      </a:r>
                      <a:r>
                        <a:rPr sz="1600" spc="-5" dirty="0">
                          <a:latin typeface="Carlito"/>
                          <a:cs typeface="Carlito"/>
                        </a:rPr>
                        <a:t>flexible.</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8580">
                        <a:lnSpc>
                          <a:spcPct val="100000"/>
                        </a:lnSpc>
                        <a:spcBef>
                          <a:spcPts val="60"/>
                        </a:spcBef>
                        <a:tabLst>
                          <a:tab pos="411480" algn="l"/>
                        </a:tabLst>
                      </a:pPr>
                      <a:r>
                        <a:rPr sz="1600" spc="-10" dirty="0">
                          <a:latin typeface="Carlito"/>
                          <a:cs typeface="Carlito"/>
                        </a:rPr>
                        <a:t>3)	</a:t>
                      </a:r>
                      <a:r>
                        <a:rPr sz="1600" dirty="0">
                          <a:latin typeface="Carlito"/>
                          <a:cs typeface="Carlito"/>
                        </a:rPr>
                        <a:t>It is</a:t>
                      </a:r>
                      <a:r>
                        <a:rPr sz="1600" spc="-20" dirty="0">
                          <a:latin typeface="Carlito"/>
                          <a:cs typeface="Carlito"/>
                        </a:rPr>
                        <a:t> </a:t>
                      </a:r>
                      <a:r>
                        <a:rPr sz="1600" spc="-5" dirty="0">
                          <a:latin typeface="Carlito"/>
                          <a:cs typeface="Carlito"/>
                        </a:rPr>
                        <a:t>firm.</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9215">
                        <a:lnSpc>
                          <a:spcPct val="100000"/>
                        </a:lnSpc>
                        <a:spcBef>
                          <a:spcPts val="60"/>
                        </a:spcBef>
                        <a:tabLst>
                          <a:tab pos="412115" algn="l"/>
                        </a:tabLst>
                      </a:pPr>
                      <a:r>
                        <a:rPr sz="1600" spc="-10" dirty="0">
                          <a:latin typeface="Carlito"/>
                          <a:cs typeface="Carlito"/>
                        </a:rPr>
                        <a:t>3)	</a:t>
                      </a:r>
                      <a:r>
                        <a:rPr sz="1600" dirty="0">
                          <a:latin typeface="Carlito"/>
                          <a:cs typeface="Carlito"/>
                        </a:rPr>
                        <a:t>It is </a:t>
                      </a:r>
                      <a:r>
                        <a:rPr sz="1600" spc="-5" dirty="0">
                          <a:latin typeface="Carlito"/>
                          <a:cs typeface="Carlito"/>
                        </a:rPr>
                        <a:t>very</a:t>
                      </a:r>
                      <a:r>
                        <a:rPr sz="1600" spc="-10" dirty="0">
                          <a:latin typeface="Carlito"/>
                          <a:cs typeface="Carlito"/>
                        </a:rPr>
                        <a:t> </a:t>
                      </a:r>
                      <a:r>
                        <a:rPr sz="1600" spc="-5" dirty="0">
                          <a:latin typeface="Carlito"/>
                          <a:cs typeface="Carlito"/>
                        </a:rPr>
                        <a:t>flexible.</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r>
              <a:tr h="737235">
                <a:tc>
                  <a:txBody>
                    <a:bodyPr/>
                    <a:lstStyle/>
                    <a:p>
                      <a:pPr marL="67945">
                        <a:lnSpc>
                          <a:spcPct val="100000"/>
                        </a:lnSpc>
                        <a:spcBef>
                          <a:spcPts val="60"/>
                        </a:spcBef>
                        <a:tabLst>
                          <a:tab pos="411480" algn="l"/>
                        </a:tabLst>
                      </a:pPr>
                      <a:r>
                        <a:rPr sz="1600" spc="-5" dirty="0">
                          <a:latin typeface="Carlito"/>
                          <a:cs typeface="Carlito"/>
                        </a:rPr>
                        <a:t>3)	</a:t>
                      </a:r>
                      <a:r>
                        <a:rPr sz="1600" spc="-10" dirty="0">
                          <a:latin typeface="Carlito"/>
                          <a:cs typeface="Carlito"/>
                        </a:rPr>
                        <a:t>Perichondrium </a:t>
                      </a:r>
                      <a:r>
                        <a:rPr sz="1600" dirty="0">
                          <a:latin typeface="Carlito"/>
                          <a:cs typeface="Carlito"/>
                        </a:rPr>
                        <a:t>is </a:t>
                      </a:r>
                      <a:r>
                        <a:rPr sz="1600" spc="-10" dirty="0">
                          <a:latin typeface="Carlito"/>
                          <a:cs typeface="Carlito"/>
                        </a:rPr>
                        <a:t>present.</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68580">
                        <a:lnSpc>
                          <a:spcPct val="100000"/>
                        </a:lnSpc>
                        <a:spcBef>
                          <a:spcPts val="60"/>
                        </a:spcBef>
                        <a:tabLst>
                          <a:tab pos="411480" algn="l"/>
                        </a:tabLst>
                      </a:pPr>
                      <a:r>
                        <a:rPr sz="1600" spc="-5" dirty="0">
                          <a:latin typeface="Carlito"/>
                          <a:cs typeface="Carlito"/>
                        </a:rPr>
                        <a:t>4)	</a:t>
                      </a:r>
                      <a:r>
                        <a:rPr sz="1600" spc="-10" dirty="0">
                          <a:latin typeface="Carlito"/>
                          <a:cs typeface="Carlito"/>
                        </a:rPr>
                        <a:t>Perichondrium </a:t>
                      </a:r>
                      <a:r>
                        <a:rPr sz="1600" dirty="0">
                          <a:latin typeface="Carlito"/>
                          <a:cs typeface="Carlito"/>
                        </a:rPr>
                        <a:t>is</a:t>
                      </a:r>
                      <a:r>
                        <a:rPr sz="1600" spc="10" dirty="0">
                          <a:latin typeface="Carlito"/>
                          <a:cs typeface="Carlito"/>
                        </a:rPr>
                        <a:t> </a:t>
                      </a:r>
                      <a:r>
                        <a:rPr sz="1600" spc="-10" dirty="0">
                          <a:latin typeface="Carlito"/>
                          <a:cs typeface="Carlito"/>
                        </a:rPr>
                        <a:t>absent.</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c>
                  <a:txBody>
                    <a:bodyPr/>
                    <a:lstStyle/>
                    <a:p>
                      <a:pPr marL="69215">
                        <a:lnSpc>
                          <a:spcPct val="100000"/>
                        </a:lnSpc>
                        <a:spcBef>
                          <a:spcPts val="60"/>
                        </a:spcBef>
                        <a:tabLst>
                          <a:tab pos="412115" algn="l"/>
                        </a:tabLst>
                      </a:pPr>
                      <a:r>
                        <a:rPr sz="1600" spc="-5" dirty="0">
                          <a:latin typeface="Carlito"/>
                          <a:cs typeface="Carlito"/>
                        </a:rPr>
                        <a:t>3)	</a:t>
                      </a:r>
                      <a:r>
                        <a:rPr sz="1600" spc="-10" dirty="0">
                          <a:latin typeface="Carlito"/>
                          <a:cs typeface="Carlito"/>
                        </a:rPr>
                        <a:t>Perichondrium </a:t>
                      </a:r>
                      <a:r>
                        <a:rPr sz="1600" dirty="0">
                          <a:latin typeface="Carlito"/>
                          <a:cs typeface="Carlito"/>
                        </a:rPr>
                        <a:t>is</a:t>
                      </a:r>
                      <a:r>
                        <a:rPr sz="1600" spc="5" dirty="0">
                          <a:latin typeface="Carlito"/>
                          <a:cs typeface="Carlito"/>
                        </a:rPr>
                        <a:t> </a:t>
                      </a:r>
                      <a:r>
                        <a:rPr sz="1600" spc="-10" dirty="0">
                          <a:latin typeface="Carlito"/>
                          <a:cs typeface="Carlito"/>
                        </a:rPr>
                        <a:t>present.</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EEF3EA"/>
                    </a:solidFill>
                  </a:tcPr>
                </a:tc>
              </a:tr>
              <a:tr h="1876425">
                <a:tc>
                  <a:txBody>
                    <a:bodyPr/>
                    <a:lstStyle/>
                    <a:p>
                      <a:pPr marL="67945" algn="just">
                        <a:lnSpc>
                          <a:spcPct val="100000"/>
                        </a:lnSpc>
                        <a:spcBef>
                          <a:spcPts val="60"/>
                        </a:spcBef>
                      </a:pPr>
                      <a:r>
                        <a:rPr sz="1600" spc="-5" dirty="0">
                          <a:latin typeface="Carlito"/>
                          <a:cs typeface="Carlito"/>
                        </a:rPr>
                        <a:t>3) </a:t>
                      </a:r>
                      <a:r>
                        <a:rPr sz="1600" spc="-15" dirty="0">
                          <a:latin typeface="Carlito"/>
                          <a:cs typeface="Carlito"/>
                        </a:rPr>
                        <a:t>Occurs </a:t>
                      </a:r>
                      <a:r>
                        <a:rPr sz="1600" dirty="0">
                          <a:latin typeface="Carlito"/>
                          <a:cs typeface="Carlito"/>
                        </a:rPr>
                        <a:t>in </a:t>
                      </a:r>
                      <a:r>
                        <a:rPr sz="1600" spc="-10" dirty="0">
                          <a:latin typeface="Carlito"/>
                          <a:cs typeface="Carlito"/>
                        </a:rPr>
                        <a:t>sternal</a:t>
                      </a:r>
                      <a:r>
                        <a:rPr sz="1600" spc="180" dirty="0">
                          <a:latin typeface="Carlito"/>
                          <a:cs typeface="Carlito"/>
                        </a:rPr>
                        <a:t> </a:t>
                      </a:r>
                      <a:r>
                        <a:rPr sz="1600" spc="-5" dirty="0">
                          <a:latin typeface="Carlito"/>
                          <a:cs typeface="Carlito"/>
                        </a:rPr>
                        <a:t>ribs,</a:t>
                      </a:r>
                      <a:endParaRPr sz="1600">
                        <a:latin typeface="Carlito"/>
                        <a:cs typeface="Carlito"/>
                      </a:endParaRPr>
                    </a:p>
                    <a:p>
                      <a:pPr marL="411480" marR="60960" algn="just">
                        <a:lnSpc>
                          <a:spcPct val="114999"/>
                        </a:lnSpc>
                        <a:spcBef>
                          <a:spcPts val="5"/>
                        </a:spcBef>
                      </a:pPr>
                      <a:r>
                        <a:rPr sz="1600" spc="-10" dirty="0">
                          <a:latin typeface="Carlito"/>
                          <a:cs typeface="Carlito"/>
                        </a:rPr>
                        <a:t>tracheal </a:t>
                      </a:r>
                      <a:r>
                        <a:rPr sz="1600" spc="-5" dirty="0">
                          <a:latin typeface="Carlito"/>
                          <a:cs typeface="Carlito"/>
                        </a:rPr>
                        <a:t>and </a:t>
                      </a:r>
                      <a:r>
                        <a:rPr sz="1600" spc="-10" dirty="0">
                          <a:latin typeface="Carlito"/>
                          <a:cs typeface="Carlito"/>
                        </a:rPr>
                        <a:t>bronchial  </a:t>
                      </a:r>
                      <a:r>
                        <a:rPr sz="1600" spc="-5" dirty="0">
                          <a:latin typeface="Carlito"/>
                          <a:cs typeface="Carlito"/>
                        </a:rPr>
                        <a:t>rings, laryngeal </a:t>
                      </a:r>
                      <a:r>
                        <a:rPr sz="1600" spc="-10" dirty="0">
                          <a:latin typeface="Carlito"/>
                          <a:cs typeface="Carlito"/>
                        </a:rPr>
                        <a:t>wall and  </a:t>
                      </a:r>
                      <a:r>
                        <a:rPr sz="1600" spc="-5" dirty="0">
                          <a:latin typeface="Carlito"/>
                          <a:cs typeface="Carlito"/>
                        </a:rPr>
                        <a:t>nasal</a:t>
                      </a:r>
                      <a:r>
                        <a:rPr sz="1600" spc="-25" dirty="0">
                          <a:latin typeface="Carlito"/>
                          <a:cs typeface="Carlito"/>
                        </a:rPr>
                        <a:t> </a:t>
                      </a:r>
                      <a:r>
                        <a:rPr sz="1600" spc="-10" dirty="0">
                          <a:latin typeface="Carlito"/>
                          <a:cs typeface="Carlito"/>
                        </a:rPr>
                        <a:t>septum.</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8580">
                        <a:lnSpc>
                          <a:spcPct val="100000"/>
                        </a:lnSpc>
                        <a:spcBef>
                          <a:spcPts val="60"/>
                        </a:spcBef>
                        <a:tabLst>
                          <a:tab pos="411480" algn="l"/>
                          <a:tab pos="1114425" algn="l"/>
                          <a:tab pos="1411605" algn="l"/>
                        </a:tabLst>
                      </a:pPr>
                      <a:r>
                        <a:rPr sz="1600" spc="-5" dirty="0">
                          <a:latin typeface="Carlito"/>
                          <a:cs typeface="Carlito"/>
                        </a:rPr>
                        <a:t>4)	</a:t>
                      </a:r>
                      <a:r>
                        <a:rPr sz="1600" spc="-15" dirty="0">
                          <a:latin typeface="Carlito"/>
                          <a:cs typeface="Carlito"/>
                        </a:rPr>
                        <a:t>Occurs	</a:t>
                      </a:r>
                      <a:r>
                        <a:rPr sz="1600" dirty="0">
                          <a:latin typeface="Carlito"/>
                          <a:cs typeface="Carlito"/>
                        </a:rPr>
                        <a:t>in	</a:t>
                      </a:r>
                      <a:r>
                        <a:rPr sz="1600" spc="-10" dirty="0">
                          <a:latin typeface="Carlito"/>
                          <a:cs typeface="Carlito"/>
                        </a:rPr>
                        <a:t>intervertebral</a:t>
                      </a:r>
                      <a:endParaRPr sz="1600">
                        <a:latin typeface="Carlito"/>
                        <a:cs typeface="Carlito"/>
                      </a:endParaRPr>
                    </a:p>
                    <a:p>
                      <a:pPr marL="411480" marR="60960">
                        <a:lnSpc>
                          <a:spcPct val="114999"/>
                        </a:lnSpc>
                        <a:spcBef>
                          <a:spcPts val="5"/>
                        </a:spcBef>
                        <a:tabLst>
                          <a:tab pos="1300480" algn="l"/>
                          <a:tab pos="2098675" algn="l"/>
                        </a:tabLst>
                      </a:pPr>
                      <a:r>
                        <a:rPr sz="1600" spc="-5" dirty="0">
                          <a:latin typeface="Carlito"/>
                          <a:cs typeface="Carlito"/>
                        </a:rPr>
                        <a:t>d</a:t>
                      </a:r>
                      <a:r>
                        <a:rPr sz="1600" dirty="0">
                          <a:latin typeface="Carlito"/>
                          <a:cs typeface="Carlito"/>
                        </a:rPr>
                        <a:t>i</a:t>
                      </a:r>
                      <a:r>
                        <a:rPr sz="1600" spc="-5" dirty="0">
                          <a:latin typeface="Carlito"/>
                          <a:cs typeface="Carlito"/>
                        </a:rPr>
                        <a:t>sc</a:t>
                      </a:r>
                      <a:r>
                        <a:rPr sz="1600" dirty="0">
                          <a:latin typeface="Carlito"/>
                          <a:cs typeface="Carlito"/>
                        </a:rPr>
                        <a:t>s	a</a:t>
                      </a:r>
                      <a:r>
                        <a:rPr sz="1600" spc="-10" dirty="0">
                          <a:latin typeface="Carlito"/>
                          <a:cs typeface="Carlito"/>
                        </a:rPr>
                        <a:t>n</a:t>
                      </a:r>
                      <a:r>
                        <a:rPr sz="1600" dirty="0">
                          <a:latin typeface="Carlito"/>
                          <a:cs typeface="Carlito"/>
                        </a:rPr>
                        <a:t>d	</a:t>
                      </a:r>
                      <a:r>
                        <a:rPr sz="1600" spc="-5" dirty="0">
                          <a:latin typeface="Carlito"/>
                          <a:cs typeface="Carlito"/>
                        </a:rPr>
                        <a:t>pu</a:t>
                      </a:r>
                      <a:r>
                        <a:rPr sz="1600" spc="-10" dirty="0">
                          <a:latin typeface="Carlito"/>
                          <a:cs typeface="Carlito"/>
                        </a:rPr>
                        <a:t>b</a:t>
                      </a:r>
                      <a:r>
                        <a:rPr sz="1600" dirty="0">
                          <a:latin typeface="Carlito"/>
                          <a:cs typeface="Carlito"/>
                        </a:rPr>
                        <a:t>ic  </a:t>
                      </a:r>
                      <a:r>
                        <a:rPr sz="1600" spc="-10" dirty="0">
                          <a:latin typeface="Carlito"/>
                          <a:cs typeface="Carlito"/>
                        </a:rPr>
                        <a:t>symphysis.</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c>
                  <a:txBody>
                    <a:bodyPr/>
                    <a:lstStyle/>
                    <a:p>
                      <a:pPr marL="69215">
                        <a:lnSpc>
                          <a:spcPct val="100000"/>
                        </a:lnSpc>
                        <a:spcBef>
                          <a:spcPts val="60"/>
                        </a:spcBef>
                        <a:tabLst>
                          <a:tab pos="412115" algn="l"/>
                        </a:tabLst>
                      </a:pPr>
                      <a:r>
                        <a:rPr sz="1600" spc="-5" dirty="0">
                          <a:latin typeface="Carlito"/>
                          <a:cs typeface="Carlito"/>
                        </a:rPr>
                        <a:t>4)	</a:t>
                      </a:r>
                      <a:r>
                        <a:rPr sz="1600" spc="-15" dirty="0">
                          <a:latin typeface="Carlito"/>
                          <a:cs typeface="Carlito"/>
                        </a:rPr>
                        <a:t>Occurs </a:t>
                      </a:r>
                      <a:r>
                        <a:rPr sz="1600" dirty="0">
                          <a:latin typeface="Carlito"/>
                          <a:cs typeface="Carlito"/>
                        </a:rPr>
                        <a:t>in </a:t>
                      </a:r>
                      <a:r>
                        <a:rPr sz="1600" spc="-5" dirty="0">
                          <a:latin typeface="Carlito"/>
                          <a:cs typeface="Carlito"/>
                        </a:rPr>
                        <a:t>pinna,</a:t>
                      </a:r>
                      <a:r>
                        <a:rPr sz="1600" spc="70" dirty="0">
                          <a:latin typeface="Carlito"/>
                          <a:cs typeface="Carlito"/>
                        </a:rPr>
                        <a:t> </a:t>
                      </a:r>
                      <a:r>
                        <a:rPr sz="1600" spc="-10" dirty="0">
                          <a:latin typeface="Carlito"/>
                          <a:cs typeface="Carlito"/>
                        </a:rPr>
                        <a:t>external</a:t>
                      </a:r>
                      <a:endParaRPr sz="1600">
                        <a:latin typeface="Carlito"/>
                        <a:cs typeface="Carlito"/>
                      </a:endParaRPr>
                    </a:p>
                    <a:p>
                      <a:pPr marL="412115" marR="59690">
                        <a:lnSpc>
                          <a:spcPct val="114999"/>
                        </a:lnSpc>
                        <a:spcBef>
                          <a:spcPts val="5"/>
                        </a:spcBef>
                      </a:pPr>
                      <a:r>
                        <a:rPr sz="1600" spc="-10" dirty="0">
                          <a:latin typeface="Carlito"/>
                          <a:cs typeface="Carlito"/>
                        </a:rPr>
                        <a:t>auditory meatus, nose </a:t>
                      </a:r>
                      <a:r>
                        <a:rPr sz="1600" dirty="0">
                          <a:latin typeface="Carlito"/>
                          <a:cs typeface="Carlito"/>
                        </a:rPr>
                        <a:t>tip  </a:t>
                      </a:r>
                      <a:r>
                        <a:rPr sz="1600" spc="-5" dirty="0">
                          <a:latin typeface="Carlito"/>
                          <a:cs typeface="Carlito"/>
                        </a:rPr>
                        <a:t>and</a:t>
                      </a:r>
                      <a:r>
                        <a:rPr sz="1600" spc="-20" dirty="0">
                          <a:latin typeface="Carlito"/>
                          <a:cs typeface="Carlito"/>
                        </a:rPr>
                        <a:t> </a:t>
                      </a:r>
                      <a:r>
                        <a:rPr sz="1600" spc="-5" dirty="0">
                          <a:latin typeface="Carlito"/>
                          <a:cs typeface="Carlito"/>
                        </a:rPr>
                        <a:t>epiglottis.</a:t>
                      </a:r>
                      <a:endParaRPr sz="1600">
                        <a:latin typeface="Carlito"/>
                        <a:cs typeface="Carlito"/>
                      </a:endParaRPr>
                    </a:p>
                  </a:txBody>
                  <a:tcPr marL="0" marR="0" marT="7620" marB="0">
                    <a:lnL w="12700">
                      <a:solidFill>
                        <a:srgbClr val="9BBA58"/>
                      </a:solidFill>
                      <a:prstDash val="solid"/>
                    </a:lnL>
                    <a:lnR w="12700">
                      <a:solidFill>
                        <a:srgbClr val="9BBA58"/>
                      </a:solidFill>
                      <a:prstDash val="solid"/>
                    </a:lnR>
                    <a:lnT w="12700">
                      <a:solidFill>
                        <a:srgbClr val="9BBA58"/>
                      </a:solidFill>
                      <a:prstDash val="solid"/>
                    </a:lnT>
                    <a:lnB w="12700">
                      <a:solidFill>
                        <a:srgbClr val="9BBA58"/>
                      </a:solidFill>
                      <a:prstDash val="solid"/>
                    </a:lnB>
                    <a:solidFill>
                      <a:srgbClr val="DEE7D1"/>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1790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0247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34632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44544" y="320750"/>
            <a:ext cx="447065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B</a:t>
            </a:r>
            <a:r>
              <a:rPr sz="2200" u="heavy" dirty="0">
                <a:solidFill>
                  <a:srgbClr val="FFFFFF"/>
                </a:solidFill>
                <a:uFill>
                  <a:solidFill>
                    <a:srgbClr val="FFFFFF"/>
                  </a:solidFill>
                </a:uFill>
                <a:latin typeface="Carlito"/>
                <a:cs typeface="Carlito"/>
              </a:rPr>
              <a:t>o</a:t>
            </a:r>
            <a:r>
              <a:rPr sz="2200" u="heavy" spc="-10" dirty="0">
                <a:solidFill>
                  <a:srgbClr val="FFFFFF"/>
                </a:solidFill>
                <a:uFill>
                  <a:solidFill>
                    <a:srgbClr val="FFFFFF"/>
                  </a:solidFill>
                </a:uFill>
                <a:latin typeface="Carlito"/>
                <a:cs typeface="Carlito"/>
              </a:rPr>
              <a:t>ne</a:t>
            </a:r>
            <a:endParaRPr sz="2200">
              <a:latin typeface="Carlito"/>
              <a:cs typeface="Carlito"/>
            </a:endParaRPr>
          </a:p>
        </p:txBody>
      </p:sp>
      <p:sp>
        <p:nvSpPr>
          <p:cNvPr id="6" name="object 6"/>
          <p:cNvSpPr txBox="1"/>
          <p:nvPr/>
        </p:nvSpPr>
        <p:spPr>
          <a:xfrm>
            <a:off x="304800" y="1170432"/>
            <a:ext cx="8382000" cy="1876154"/>
          </a:xfrm>
          <a:prstGeom prst="rect">
            <a:avLst/>
          </a:prstGeom>
          <a:ln w="9144">
            <a:solidFill>
              <a:srgbClr val="FFFFFF"/>
            </a:solidFill>
          </a:ln>
        </p:spPr>
        <p:txBody>
          <a:bodyPr vert="horz" wrap="square" lIns="0" tIns="29209" rIns="0" bIns="0" rtlCol="0">
            <a:spAutoFit/>
          </a:bodyPr>
          <a:lstStyle/>
          <a:p>
            <a:pPr marL="90805" algn="just">
              <a:lnSpc>
                <a:spcPct val="100000"/>
              </a:lnSpc>
              <a:spcBef>
                <a:spcPts val="229"/>
              </a:spcBef>
            </a:pPr>
            <a:r>
              <a:rPr sz="2000" b="1" u="heavy" dirty="0">
                <a:solidFill>
                  <a:srgbClr val="FFFFFF"/>
                </a:solidFill>
                <a:uFill>
                  <a:solidFill>
                    <a:srgbClr val="FFFFFF"/>
                  </a:solidFill>
                </a:uFill>
                <a:latin typeface="Carlito"/>
                <a:cs typeface="Carlito"/>
              </a:rPr>
              <a:t>BONE</a:t>
            </a:r>
            <a:r>
              <a:rPr sz="2000" b="1" u="heavy" spc="-25" dirty="0">
                <a:solidFill>
                  <a:srgbClr val="FFFFFF"/>
                </a:solidFill>
                <a:uFill>
                  <a:solidFill>
                    <a:srgbClr val="FFFFFF"/>
                  </a:solidFill>
                </a:uFill>
                <a:latin typeface="Carlito"/>
                <a:cs typeface="Carlito"/>
              </a:rPr>
              <a:t> </a:t>
            </a:r>
            <a:r>
              <a:rPr sz="2000" b="1" u="heavy" dirty="0">
                <a:solidFill>
                  <a:srgbClr val="FFFFFF"/>
                </a:solidFill>
                <a:uFill>
                  <a:solidFill>
                    <a:srgbClr val="FFFFFF"/>
                  </a:solidFill>
                </a:uFill>
                <a:latin typeface="Carlito"/>
                <a:cs typeface="Carlito"/>
              </a:rPr>
              <a:t>:</a:t>
            </a:r>
            <a:endParaRPr sz="2000">
              <a:latin typeface="Carlito"/>
              <a:cs typeface="Carlito"/>
            </a:endParaRPr>
          </a:p>
          <a:p>
            <a:pPr marL="90805" algn="just">
              <a:lnSpc>
                <a:spcPct val="100000"/>
              </a:lnSpc>
            </a:pPr>
            <a:r>
              <a:rPr sz="2000" dirty="0">
                <a:solidFill>
                  <a:srgbClr val="FFFFFF"/>
                </a:solidFill>
                <a:latin typeface="Carlito"/>
                <a:cs typeface="Carlito"/>
              </a:rPr>
              <a:t>Bone is the </a:t>
            </a:r>
            <a:r>
              <a:rPr sz="2000" spc="-10" dirty="0">
                <a:solidFill>
                  <a:srgbClr val="FFFFFF"/>
                </a:solidFill>
                <a:latin typeface="Carlito"/>
                <a:cs typeface="Carlito"/>
              </a:rPr>
              <a:t>hardest </a:t>
            </a:r>
            <a:r>
              <a:rPr sz="2000" spc="-5" dirty="0">
                <a:solidFill>
                  <a:srgbClr val="FFFFFF"/>
                </a:solidFill>
                <a:latin typeface="Carlito"/>
                <a:cs typeface="Carlito"/>
              </a:rPr>
              <a:t>tissue </a:t>
            </a:r>
            <a:r>
              <a:rPr sz="2000" dirty="0">
                <a:solidFill>
                  <a:srgbClr val="FFFFFF"/>
                </a:solidFill>
                <a:latin typeface="Carlito"/>
                <a:cs typeface="Carlito"/>
              </a:rPr>
              <a:t>in the</a:t>
            </a:r>
            <a:r>
              <a:rPr sz="2000" spc="-5" dirty="0">
                <a:solidFill>
                  <a:srgbClr val="FFFFFF"/>
                </a:solidFill>
                <a:latin typeface="Carlito"/>
                <a:cs typeface="Carlito"/>
              </a:rPr>
              <a:t> </a:t>
            </a:r>
            <a:r>
              <a:rPr sz="2000" spc="-25" dirty="0">
                <a:solidFill>
                  <a:srgbClr val="FFFFFF"/>
                </a:solidFill>
                <a:latin typeface="Carlito"/>
                <a:cs typeface="Carlito"/>
              </a:rPr>
              <a:t>body.</a:t>
            </a:r>
            <a:endParaRPr sz="2000">
              <a:latin typeface="Carlito"/>
              <a:cs typeface="Carlito"/>
            </a:endParaRPr>
          </a:p>
          <a:p>
            <a:pPr marL="90805" marR="106680" algn="just">
              <a:lnSpc>
                <a:spcPct val="100000"/>
              </a:lnSpc>
            </a:pPr>
            <a:r>
              <a:rPr sz="2000" dirty="0">
                <a:solidFill>
                  <a:srgbClr val="FFFFFF"/>
                </a:solidFill>
                <a:latin typeface="Carlito"/>
                <a:cs typeface="Carlito"/>
              </a:rPr>
              <a:t>Bone is the main </a:t>
            </a:r>
            <a:r>
              <a:rPr sz="2000" spc="-5" dirty="0">
                <a:solidFill>
                  <a:srgbClr val="FFFFFF"/>
                </a:solidFill>
                <a:latin typeface="Carlito"/>
                <a:cs typeface="Carlito"/>
              </a:rPr>
              <a:t>constituent of </a:t>
            </a:r>
            <a:r>
              <a:rPr sz="2000" dirty="0">
                <a:solidFill>
                  <a:srgbClr val="FFFFFF"/>
                </a:solidFill>
                <a:latin typeface="Carlito"/>
                <a:cs typeface="Carlito"/>
              </a:rPr>
              <a:t>the </a:t>
            </a:r>
            <a:r>
              <a:rPr sz="2000" spc="-15" dirty="0">
                <a:solidFill>
                  <a:srgbClr val="FFFFFF"/>
                </a:solidFill>
                <a:latin typeface="Carlito"/>
                <a:cs typeface="Carlito"/>
              </a:rPr>
              <a:t>skeleton. </a:t>
            </a:r>
            <a:r>
              <a:rPr sz="2000" dirty="0">
                <a:solidFill>
                  <a:srgbClr val="FFFFFF"/>
                </a:solidFill>
                <a:latin typeface="Carlito"/>
                <a:cs typeface="Carlito"/>
              </a:rPr>
              <a:t>Bone </a:t>
            </a:r>
            <a:r>
              <a:rPr sz="2000" spc="-10" dirty="0">
                <a:solidFill>
                  <a:srgbClr val="FFFFFF"/>
                </a:solidFill>
                <a:latin typeface="Carlito"/>
                <a:cs typeface="Carlito"/>
              </a:rPr>
              <a:t>shows </a:t>
            </a:r>
            <a:r>
              <a:rPr sz="2000" dirty="0">
                <a:solidFill>
                  <a:srgbClr val="FFFFFF"/>
                </a:solidFill>
                <a:latin typeface="Carlito"/>
                <a:cs typeface="Carlito"/>
              </a:rPr>
              <a:t>the </a:t>
            </a:r>
            <a:r>
              <a:rPr sz="2000" spc="-5" dirty="0">
                <a:solidFill>
                  <a:srgbClr val="FFFFFF"/>
                </a:solidFill>
                <a:latin typeface="Carlito"/>
                <a:cs typeface="Carlito"/>
              </a:rPr>
              <a:t>presence of </a:t>
            </a:r>
            <a:r>
              <a:rPr sz="2000" spc="-10" dirty="0">
                <a:solidFill>
                  <a:srgbClr val="FFFFFF"/>
                </a:solidFill>
                <a:latin typeface="Carlito"/>
                <a:cs typeface="Carlito"/>
              </a:rPr>
              <a:t>hard,  </a:t>
            </a:r>
            <a:r>
              <a:rPr sz="2000" spc="-5" dirty="0">
                <a:solidFill>
                  <a:srgbClr val="FFFFFF"/>
                </a:solidFill>
                <a:latin typeface="Carlito"/>
                <a:cs typeface="Carlito"/>
              </a:rPr>
              <a:t>solid, calcified matrix called</a:t>
            </a:r>
            <a:r>
              <a:rPr sz="2000" spc="45" dirty="0">
                <a:solidFill>
                  <a:srgbClr val="FFFFFF"/>
                </a:solidFill>
                <a:latin typeface="Carlito"/>
                <a:cs typeface="Carlito"/>
              </a:rPr>
              <a:t> </a:t>
            </a:r>
            <a:r>
              <a:rPr sz="2000" b="1" dirty="0">
                <a:solidFill>
                  <a:srgbClr val="FFFFFF"/>
                </a:solidFill>
                <a:latin typeface="Carlito"/>
                <a:cs typeface="Carlito"/>
              </a:rPr>
              <a:t>ossein</a:t>
            </a:r>
            <a:r>
              <a:rPr sz="2000" dirty="0">
                <a:solidFill>
                  <a:srgbClr val="FFFFFF"/>
                </a:solidFill>
                <a:latin typeface="Carlito"/>
                <a:cs typeface="Carlito"/>
              </a:rPr>
              <a:t>.</a:t>
            </a:r>
            <a:endParaRPr sz="2000">
              <a:latin typeface="Carlito"/>
              <a:cs typeface="Carlito"/>
            </a:endParaRPr>
          </a:p>
          <a:p>
            <a:pPr marL="90805" algn="just">
              <a:lnSpc>
                <a:spcPct val="100000"/>
              </a:lnSpc>
            </a:pPr>
            <a:r>
              <a:rPr sz="2000" spc="-5" dirty="0">
                <a:solidFill>
                  <a:srgbClr val="FFFFFF"/>
                </a:solidFill>
                <a:latin typeface="Carlito"/>
                <a:cs typeface="Carlito"/>
              </a:rPr>
              <a:t>The hardness </a:t>
            </a:r>
            <a:r>
              <a:rPr sz="2000" dirty="0">
                <a:solidFill>
                  <a:srgbClr val="FFFFFF"/>
                </a:solidFill>
                <a:latin typeface="Carlito"/>
                <a:cs typeface="Carlito"/>
              </a:rPr>
              <a:t>is due </a:t>
            </a:r>
            <a:r>
              <a:rPr sz="2000" spc="-10" dirty="0">
                <a:solidFill>
                  <a:srgbClr val="FFFFFF"/>
                </a:solidFill>
                <a:latin typeface="Carlito"/>
                <a:cs typeface="Carlito"/>
              </a:rPr>
              <a:t>to </a:t>
            </a:r>
            <a:r>
              <a:rPr sz="2000" dirty="0">
                <a:solidFill>
                  <a:srgbClr val="FFFFFF"/>
                </a:solidFill>
                <a:latin typeface="Carlito"/>
                <a:cs typeface="Carlito"/>
              </a:rPr>
              <a:t>deposition of </a:t>
            </a:r>
            <a:r>
              <a:rPr sz="2000" spc="-10" dirty="0">
                <a:solidFill>
                  <a:srgbClr val="FFFFFF"/>
                </a:solidFill>
                <a:latin typeface="Carlito"/>
                <a:cs typeface="Carlito"/>
              </a:rPr>
              <a:t>inorganic </a:t>
            </a:r>
            <a:r>
              <a:rPr sz="2000" spc="-5" dirty="0">
                <a:solidFill>
                  <a:srgbClr val="FFFFFF"/>
                </a:solidFill>
                <a:latin typeface="Carlito"/>
                <a:cs typeface="Carlito"/>
              </a:rPr>
              <a:t>mineral salt </a:t>
            </a:r>
            <a:r>
              <a:rPr sz="2000" spc="-5">
                <a:solidFill>
                  <a:srgbClr val="FFFFFF"/>
                </a:solidFill>
                <a:latin typeface="Carlito"/>
                <a:cs typeface="Carlito"/>
              </a:rPr>
              <a:t>called</a:t>
            </a:r>
            <a:r>
              <a:rPr sz="2000" spc="-40">
                <a:solidFill>
                  <a:srgbClr val="FFFFFF"/>
                </a:solidFill>
                <a:latin typeface="Carlito"/>
                <a:cs typeface="Carlito"/>
              </a:rPr>
              <a:t> </a:t>
            </a:r>
            <a:r>
              <a:rPr sz="2000" b="1" spc="-15" smtClean="0">
                <a:solidFill>
                  <a:srgbClr val="FFFFFF"/>
                </a:solidFill>
                <a:latin typeface="Carlito"/>
                <a:cs typeface="Carlito"/>
              </a:rPr>
              <a:t>hydroxyl-</a:t>
            </a:r>
            <a:r>
              <a:rPr lang="en-US" sz="2000" b="1" spc="-15" dirty="0" smtClean="0">
                <a:solidFill>
                  <a:srgbClr val="FFFFFF"/>
                </a:solidFill>
                <a:latin typeface="Carlito"/>
                <a:cs typeface="Carlito"/>
              </a:rPr>
              <a:t> </a:t>
            </a:r>
            <a:r>
              <a:rPr sz="2000" b="1" spc="-10" smtClean="0">
                <a:solidFill>
                  <a:srgbClr val="FFFFFF"/>
                </a:solidFill>
                <a:latin typeface="Carlito"/>
                <a:cs typeface="Carlito"/>
              </a:rPr>
              <a:t>apatite </a:t>
            </a:r>
            <a:r>
              <a:rPr sz="2000" dirty="0">
                <a:solidFill>
                  <a:srgbClr val="FFFFFF"/>
                </a:solidFill>
                <a:latin typeface="Carlito"/>
                <a:cs typeface="Carlito"/>
              </a:rPr>
              <a:t>[ </a:t>
            </a:r>
            <a:r>
              <a:rPr sz="2000" spc="5" dirty="0">
                <a:solidFill>
                  <a:srgbClr val="FFFFFF"/>
                </a:solidFill>
                <a:latin typeface="Carlito"/>
                <a:cs typeface="Carlito"/>
              </a:rPr>
              <a:t>Ca</a:t>
            </a:r>
            <a:r>
              <a:rPr sz="1950" spc="7" baseline="-21367" dirty="0">
                <a:solidFill>
                  <a:srgbClr val="FFFFFF"/>
                </a:solidFill>
                <a:latin typeface="Carlito"/>
                <a:cs typeface="Carlito"/>
              </a:rPr>
              <a:t>10 </a:t>
            </a:r>
            <a:r>
              <a:rPr sz="2000" dirty="0">
                <a:solidFill>
                  <a:srgbClr val="FFFFFF"/>
                </a:solidFill>
                <a:latin typeface="Carlito"/>
                <a:cs typeface="Carlito"/>
              </a:rPr>
              <a:t>(PO</a:t>
            </a:r>
            <a:r>
              <a:rPr sz="1950" baseline="-21367" dirty="0">
                <a:solidFill>
                  <a:srgbClr val="FFFFFF"/>
                </a:solidFill>
                <a:latin typeface="Carlito"/>
                <a:cs typeface="Carlito"/>
              </a:rPr>
              <a:t>4</a:t>
            </a:r>
            <a:r>
              <a:rPr sz="2000" dirty="0">
                <a:solidFill>
                  <a:srgbClr val="FFFFFF"/>
                </a:solidFill>
                <a:latin typeface="Carlito"/>
                <a:cs typeface="Carlito"/>
              </a:rPr>
              <a:t>)</a:t>
            </a:r>
            <a:r>
              <a:rPr sz="1950" baseline="-21367" dirty="0">
                <a:solidFill>
                  <a:srgbClr val="FFFFFF"/>
                </a:solidFill>
                <a:latin typeface="Carlito"/>
                <a:cs typeface="Carlito"/>
              </a:rPr>
              <a:t>6 </a:t>
            </a:r>
            <a:r>
              <a:rPr sz="2000" dirty="0">
                <a:solidFill>
                  <a:srgbClr val="FFFFFF"/>
                </a:solidFill>
                <a:latin typeface="Carlito"/>
                <a:cs typeface="Carlito"/>
              </a:rPr>
              <a:t>(OH)</a:t>
            </a:r>
            <a:r>
              <a:rPr sz="1950" baseline="-21367" dirty="0">
                <a:solidFill>
                  <a:srgbClr val="FFFFFF"/>
                </a:solidFill>
                <a:latin typeface="Carlito"/>
                <a:cs typeface="Carlito"/>
              </a:rPr>
              <a:t>2</a:t>
            </a:r>
            <a:r>
              <a:rPr sz="1950" spc="217" baseline="-21367" dirty="0">
                <a:solidFill>
                  <a:srgbClr val="FFFFFF"/>
                </a:solidFill>
                <a:latin typeface="Carlito"/>
                <a:cs typeface="Carlito"/>
              </a:rPr>
              <a:t> </a:t>
            </a:r>
            <a:r>
              <a:rPr sz="2000" spc="-5" dirty="0">
                <a:solidFill>
                  <a:srgbClr val="FFFFFF"/>
                </a:solidFill>
                <a:latin typeface="Carlito"/>
                <a:cs typeface="Carlito"/>
              </a:rPr>
              <a:t>].</a:t>
            </a:r>
            <a:endParaRPr sz="20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3276600"/>
            <a:ext cx="8444865" cy="3200400"/>
          </a:xfrm>
          <a:custGeom>
            <a:avLst/>
            <a:gdLst/>
            <a:ahLst/>
            <a:cxnLst/>
            <a:rect l="l" t="t" r="r" b="b"/>
            <a:pathLst>
              <a:path w="8444865" h="2832100">
                <a:moveTo>
                  <a:pt x="0" y="2831592"/>
                </a:moveTo>
                <a:lnTo>
                  <a:pt x="8444484" y="2831592"/>
                </a:lnTo>
                <a:lnTo>
                  <a:pt x="8444484" y="0"/>
                </a:lnTo>
                <a:lnTo>
                  <a:pt x="0" y="0"/>
                </a:lnTo>
                <a:lnTo>
                  <a:pt x="0" y="2831592"/>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383540" y="3276600"/>
            <a:ext cx="8224520" cy="2752035"/>
          </a:xfrm>
          <a:prstGeom prst="rect">
            <a:avLst/>
          </a:prstGeom>
        </p:spPr>
        <p:txBody>
          <a:bodyPr vert="horz" wrap="square" lIns="0" tIns="12700" rIns="0" bIns="0" rtlCol="0">
            <a:spAutoFit/>
          </a:bodyPr>
          <a:lstStyle/>
          <a:p>
            <a:pPr marL="12700" algn="just">
              <a:lnSpc>
                <a:spcPct val="100000"/>
              </a:lnSpc>
              <a:spcBef>
                <a:spcPts val="100"/>
              </a:spcBef>
            </a:pPr>
            <a:r>
              <a:rPr sz="1800" b="1" spc="-5" dirty="0">
                <a:solidFill>
                  <a:srgbClr val="FFFFFF"/>
                </a:solidFill>
                <a:latin typeface="Carlito"/>
                <a:cs typeface="Carlito"/>
              </a:rPr>
              <a:t>Structure:</a:t>
            </a:r>
            <a:endParaRPr sz="1800">
              <a:latin typeface="Carlito"/>
              <a:cs typeface="Carlito"/>
            </a:endParaRPr>
          </a:p>
          <a:p>
            <a:pPr marL="299085" indent="-287020" algn="just">
              <a:lnSpc>
                <a:spcPct val="100000"/>
              </a:lnSpc>
              <a:spcBef>
                <a:spcPts val="20"/>
              </a:spcBef>
              <a:buChar char="-"/>
              <a:tabLst>
                <a:tab pos="299085" algn="l"/>
                <a:tab pos="299720" algn="l"/>
              </a:tabLst>
            </a:pPr>
            <a:r>
              <a:rPr sz="1600" spc="-5" dirty="0">
                <a:solidFill>
                  <a:srgbClr val="FFFFFF"/>
                </a:solidFill>
                <a:latin typeface="Carlito"/>
                <a:cs typeface="Carlito"/>
              </a:rPr>
              <a:t>Bone is enclosed in a thin </a:t>
            </a:r>
            <a:r>
              <a:rPr sz="1600" spc="-15" dirty="0">
                <a:solidFill>
                  <a:srgbClr val="FFFFFF"/>
                </a:solidFill>
                <a:latin typeface="Carlito"/>
                <a:cs typeface="Carlito"/>
              </a:rPr>
              <a:t>layer </a:t>
            </a:r>
            <a:r>
              <a:rPr sz="1600" spc="-5" dirty="0">
                <a:solidFill>
                  <a:srgbClr val="FFFFFF"/>
                </a:solidFill>
                <a:latin typeface="Carlito"/>
                <a:cs typeface="Carlito"/>
              </a:rPr>
              <a:t>of white </a:t>
            </a:r>
            <a:r>
              <a:rPr sz="1600" spc="-10" dirty="0">
                <a:solidFill>
                  <a:srgbClr val="FFFFFF"/>
                </a:solidFill>
                <a:latin typeface="Carlito"/>
                <a:cs typeface="Carlito"/>
              </a:rPr>
              <a:t>fibrous connective </a:t>
            </a:r>
            <a:r>
              <a:rPr sz="1600" spc="-5" dirty="0">
                <a:solidFill>
                  <a:srgbClr val="FFFFFF"/>
                </a:solidFill>
                <a:latin typeface="Carlito"/>
                <a:cs typeface="Carlito"/>
              </a:rPr>
              <a:t>tissue (i.e. </a:t>
            </a:r>
            <a:r>
              <a:rPr sz="1600" spc="-10" dirty="0">
                <a:solidFill>
                  <a:srgbClr val="FFFFFF"/>
                </a:solidFill>
                <a:latin typeface="Carlito"/>
                <a:cs typeface="Carlito"/>
              </a:rPr>
              <a:t>collagen fibre</a:t>
            </a:r>
            <a:r>
              <a:rPr sz="1600" spc="-10">
                <a:solidFill>
                  <a:srgbClr val="FFFFFF"/>
                </a:solidFill>
                <a:latin typeface="Carlito"/>
                <a:cs typeface="Carlito"/>
              </a:rPr>
              <a:t>)</a:t>
            </a:r>
            <a:r>
              <a:rPr sz="1600" spc="120">
                <a:solidFill>
                  <a:srgbClr val="FFFFFF"/>
                </a:solidFill>
                <a:latin typeface="Carlito"/>
                <a:cs typeface="Carlito"/>
              </a:rPr>
              <a:t> </a:t>
            </a:r>
            <a:r>
              <a:rPr sz="1600" spc="-5" smtClean="0">
                <a:solidFill>
                  <a:srgbClr val="FFFFFF"/>
                </a:solidFill>
                <a:latin typeface="Carlito"/>
                <a:cs typeface="Carlito"/>
              </a:rPr>
              <a:t>called</a:t>
            </a:r>
            <a:r>
              <a:rPr lang="en-US" sz="1600" spc="-5" dirty="0" smtClean="0">
                <a:solidFill>
                  <a:srgbClr val="FFFFFF"/>
                </a:solidFill>
                <a:latin typeface="Carlito"/>
                <a:cs typeface="Carlito"/>
              </a:rPr>
              <a:t> </a:t>
            </a:r>
            <a:r>
              <a:rPr sz="1600" b="1" spc="-10" smtClean="0">
                <a:solidFill>
                  <a:srgbClr val="FFFFFF"/>
                </a:solidFill>
                <a:latin typeface="Carlito"/>
                <a:cs typeface="Carlito"/>
              </a:rPr>
              <a:t>periosteum</a:t>
            </a:r>
            <a:r>
              <a:rPr sz="1600" b="1" spc="-10" dirty="0">
                <a:solidFill>
                  <a:srgbClr val="FFFFFF"/>
                </a:solidFill>
                <a:latin typeface="Carlito"/>
                <a:cs typeface="Carlito"/>
              </a:rPr>
              <a:t>.</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Blood </a:t>
            </a:r>
            <a:r>
              <a:rPr sz="1600" spc="-10" dirty="0">
                <a:solidFill>
                  <a:srgbClr val="FFFFFF"/>
                </a:solidFill>
                <a:latin typeface="Carlito"/>
                <a:cs typeface="Carlito"/>
              </a:rPr>
              <a:t>vessels </a:t>
            </a:r>
            <a:r>
              <a:rPr sz="1600" spc="-5" dirty="0">
                <a:solidFill>
                  <a:srgbClr val="FFFFFF"/>
                </a:solidFill>
                <a:latin typeface="Carlito"/>
                <a:cs typeface="Carlito"/>
              </a:rPr>
              <a:t>and </a:t>
            </a:r>
            <a:r>
              <a:rPr sz="1600" spc="-10" dirty="0">
                <a:solidFill>
                  <a:srgbClr val="FFFFFF"/>
                </a:solidFill>
                <a:latin typeface="Carlito"/>
                <a:cs typeface="Carlito"/>
              </a:rPr>
              <a:t>nerves pierce through </a:t>
            </a:r>
            <a:r>
              <a:rPr sz="1600" spc="-5" dirty="0">
                <a:solidFill>
                  <a:srgbClr val="FFFFFF"/>
                </a:solidFill>
                <a:latin typeface="Carlito"/>
                <a:cs typeface="Carlito"/>
              </a:rPr>
              <a:t>the </a:t>
            </a:r>
            <a:r>
              <a:rPr sz="1600" spc="-10" dirty="0">
                <a:solidFill>
                  <a:srgbClr val="FFFFFF"/>
                </a:solidFill>
                <a:latin typeface="Carlito"/>
                <a:cs typeface="Carlito"/>
              </a:rPr>
              <a:t>periosteum. The periosteum </a:t>
            </a:r>
            <a:r>
              <a:rPr sz="1600" spc="-5" dirty="0">
                <a:solidFill>
                  <a:srgbClr val="FFFFFF"/>
                </a:solidFill>
                <a:latin typeface="Carlito"/>
                <a:cs typeface="Carlito"/>
              </a:rPr>
              <a:t>is </a:t>
            </a:r>
            <a:r>
              <a:rPr sz="1600" spc="-10" dirty="0">
                <a:solidFill>
                  <a:srgbClr val="FFFFFF"/>
                </a:solidFill>
                <a:latin typeface="Carlito"/>
                <a:cs typeface="Carlito"/>
              </a:rPr>
              <a:t>internally </a:t>
            </a:r>
            <a:r>
              <a:rPr sz="1600" spc="-5">
                <a:solidFill>
                  <a:srgbClr val="FFFFFF"/>
                </a:solidFill>
                <a:latin typeface="Carlito"/>
                <a:cs typeface="Carlito"/>
              </a:rPr>
              <a:t>lined</a:t>
            </a:r>
            <a:r>
              <a:rPr sz="1600" spc="250">
                <a:solidFill>
                  <a:srgbClr val="FFFFFF"/>
                </a:solidFill>
                <a:latin typeface="Carlito"/>
                <a:cs typeface="Carlito"/>
              </a:rPr>
              <a:t> </a:t>
            </a:r>
            <a:r>
              <a:rPr sz="1600" spc="-10" smtClean="0">
                <a:solidFill>
                  <a:srgbClr val="FFFFFF"/>
                </a:solidFill>
                <a:latin typeface="Carlito"/>
                <a:cs typeface="Carlito"/>
              </a:rPr>
              <a:t>by</a:t>
            </a:r>
            <a:r>
              <a:rPr lang="en-US" sz="1600" spc="-10" dirty="0" smtClean="0">
                <a:solidFill>
                  <a:srgbClr val="FFFFFF"/>
                </a:solidFill>
                <a:latin typeface="Carlito"/>
                <a:cs typeface="Carlito"/>
              </a:rPr>
              <a:t> </a:t>
            </a:r>
            <a:r>
              <a:rPr sz="1600" b="1" spc="-10" smtClean="0">
                <a:solidFill>
                  <a:srgbClr val="FFFFFF"/>
                </a:solidFill>
                <a:latin typeface="Carlito"/>
                <a:cs typeface="Carlito"/>
              </a:rPr>
              <a:t>endosteum </a:t>
            </a:r>
            <a:r>
              <a:rPr sz="1600" spc="-5" dirty="0">
                <a:solidFill>
                  <a:srgbClr val="FFFFFF"/>
                </a:solidFill>
                <a:latin typeface="Carlito"/>
                <a:cs typeface="Carlito"/>
              </a:rPr>
              <a:t>which </a:t>
            </a:r>
            <a:r>
              <a:rPr sz="1600" spc="-10" dirty="0">
                <a:solidFill>
                  <a:srgbClr val="FFFFFF"/>
                </a:solidFill>
                <a:latin typeface="Carlito"/>
                <a:cs typeface="Carlito"/>
              </a:rPr>
              <a:t>surrounds </a:t>
            </a:r>
            <a:r>
              <a:rPr sz="1600" spc="-5" dirty="0">
                <a:solidFill>
                  <a:srgbClr val="FFFFFF"/>
                </a:solidFill>
                <a:latin typeface="Carlito"/>
                <a:cs typeface="Carlito"/>
              </a:rPr>
              <a:t>the </a:t>
            </a:r>
            <a:r>
              <a:rPr sz="1600" spc="-10" dirty="0">
                <a:solidFill>
                  <a:srgbClr val="FFFFFF"/>
                </a:solidFill>
                <a:latin typeface="Carlito"/>
                <a:cs typeface="Carlito"/>
              </a:rPr>
              <a:t>marrow</a:t>
            </a:r>
            <a:r>
              <a:rPr sz="1600" spc="105" dirty="0">
                <a:solidFill>
                  <a:srgbClr val="FFFFFF"/>
                </a:solidFill>
                <a:latin typeface="Carlito"/>
                <a:cs typeface="Carlito"/>
              </a:rPr>
              <a:t> </a:t>
            </a:r>
            <a:r>
              <a:rPr sz="1600" spc="-25" dirty="0">
                <a:solidFill>
                  <a:srgbClr val="FFFFFF"/>
                </a:solidFill>
                <a:latin typeface="Carlito"/>
                <a:cs typeface="Carlito"/>
              </a:rPr>
              <a:t>cavity.</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matrix </a:t>
            </a:r>
            <a:r>
              <a:rPr sz="1600" spc="-5" dirty="0">
                <a:solidFill>
                  <a:srgbClr val="FFFFFF"/>
                </a:solidFill>
                <a:latin typeface="Carlito"/>
                <a:cs typeface="Carlito"/>
              </a:rPr>
              <a:t>is </a:t>
            </a:r>
            <a:r>
              <a:rPr sz="1600" spc="-10" dirty="0">
                <a:solidFill>
                  <a:srgbClr val="FFFFFF"/>
                </a:solidFill>
                <a:latin typeface="Carlito"/>
                <a:cs typeface="Carlito"/>
              </a:rPr>
              <a:t>arranged </a:t>
            </a:r>
            <a:r>
              <a:rPr sz="1600" spc="-5" dirty="0">
                <a:solidFill>
                  <a:srgbClr val="FFFFFF"/>
                </a:solidFill>
                <a:latin typeface="Carlito"/>
                <a:cs typeface="Carlito"/>
              </a:rPr>
              <a:t>in </a:t>
            </a:r>
            <a:r>
              <a:rPr sz="1600" spc="-10" dirty="0">
                <a:solidFill>
                  <a:srgbClr val="FFFFFF"/>
                </a:solidFill>
                <a:latin typeface="Carlito"/>
                <a:cs typeface="Carlito"/>
              </a:rPr>
              <a:t>concentric circles </a:t>
            </a:r>
            <a:r>
              <a:rPr sz="1600" spc="-5" dirty="0">
                <a:solidFill>
                  <a:srgbClr val="FFFFFF"/>
                </a:solidFill>
                <a:latin typeface="Carlito"/>
                <a:cs typeface="Carlito"/>
              </a:rPr>
              <a:t>called</a:t>
            </a:r>
            <a:r>
              <a:rPr sz="1600" spc="50" dirty="0">
                <a:solidFill>
                  <a:srgbClr val="FFFFFF"/>
                </a:solidFill>
                <a:latin typeface="Carlito"/>
                <a:cs typeface="Carlito"/>
              </a:rPr>
              <a:t> </a:t>
            </a:r>
            <a:r>
              <a:rPr sz="1600" b="1" spc="-5" dirty="0">
                <a:solidFill>
                  <a:srgbClr val="FFFFFF"/>
                </a:solidFill>
                <a:latin typeface="Carlito"/>
                <a:cs typeface="Carlito"/>
              </a:rPr>
              <a:t>lamellae</a:t>
            </a:r>
            <a:r>
              <a:rPr sz="1600" spc="-5" dirty="0">
                <a:solidFill>
                  <a:srgbClr val="FFFFFF"/>
                </a:solidFill>
                <a:latin typeface="Carlito"/>
                <a:cs typeface="Carlito"/>
              </a:rPr>
              <a:t>.</a:t>
            </a:r>
            <a:endParaRPr sz="1600">
              <a:latin typeface="Carlito"/>
              <a:cs typeface="Carlito"/>
            </a:endParaRPr>
          </a:p>
          <a:p>
            <a:pPr marL="299085" marR="82550" indent="-287020" algn="just">
              <a:lnSpc>
                <a:spcPct val="100000"/>
              </a:lnSpc>
              <a:buChar char="-"/>
              <a:tabLst>
                <a:tab pos="299085" algn="l"/>
                <a:tab pos="299720" algn="l"/>
              </a:tabLst>
            </a:pPr>
            <a:r>
              <a:rPr sz="1600" spc="-5" dirty="0">
                <a:solidFill>
                  <a:srgbClr val="FFFFFF"/>
                </a:solidFill>
                <a:latin typeface="Carlito"/>
                <a:cs typeface="Carlito"/>
              </a:rPr>
              <a:t>These lamellae </a:t>
            </a:r>
            <a:r>
              <a:rPr sz="1600" spc="-10" dirty="0">
                <a:solidFill>
                  <a:srgbClr val="FFFFFF"/>
                </a:solidFill>
                <a:latin typeface="Carlito"/>
                <a:cs typeface="Carlito"/>
              </a:rPr>
              <a:t>contain </a:t>
            </a:r>
            <a:r>
              <a:rPr sz="1600" spc="-5" dirty="0">
                <a:solidFill>
                  <a:srgbClr val="FFFFFF"/>
                </a:solidFill>
                <a:latin typeface="Carlito"/>
                <a:cs typeface="Carlito"/>
              </a:rPr>
              <a:t>a </a:t>
            </a:r>
            <a:r>
              <a:rPr sz="1600" spc="-10" dirty="0">
                <a:solidFill>
                  <a:srgbClr val="FFFFFF"/>
                </a:solidFill>
                <a:latin typeface="Carlito"/>
                <a:cs typeface="Carlito"/>
              </a:rPr>
              <a:t>large number </a:t>
            </a:r>
            <a:r>
              <a:rPr sz="1600" spc="-5" dirty="0">
                <a:solidFill>
                  <a:srgbClr val="FFFFFF"/>
                </a:solidFill>
                <a:latin typeface="Carlito"/>
                <a:cs typeface="Carlito"/>
              </a:rPr>
              <a:t>of living cells called </a:t>
            </a:r>
            <a:r>
              <a:rPr sz="1600" b="1" spc="-10" dirty="0">
                <a:solidFill>
                  <a:srgbClr val="FFFFFF"/>
                </a:solidFill>
                <a:latin typeface="Carlito"/>
                <a:cs typeface="Carlito"/>
              </a:rPr>
              <a:t>osteoblasts </a:t>
            </a:r>
            <a:r>
              <a:rPr sz="1600" b="1" spc="-5" dirty="0">
                <a:solidFill>
                  <a:srgbClr val="FFFFFF"/>
                </a:solidFill>
                <a:latin typeface="Carlito"/>
                <a:cs typeface="Carlito"/>
              </a:rPr>
              <a:t>or </a:t>
            </a:r>
            <a:r>
              <a:rPr sz="1600" b="1" spc="-10" dirty="0">
                <a:solidFill>
                  <a:srgbClr val="FFFFFF"/>
                </a:solidFill>
                <a:latin typeface="Carlito"/>
                <a:cs typeface="Carlito"/>
              </a:rPr>
              <a:t>osteocytes </a:t>
            </a:r>
            <a:r>
              <a:rPr sz="1600" spc="-5" dirty="0">
                <a:solidFill>
                  <a:srgbClr val="FFFFFF"/>
                </a:solidFill>
                <a:latin typeface="Carlito"/>
                <a:cs typeface="Carlito"/>
              </a:rPr>
              <a:t>which </a:t>
            </a:r>
            <a:r>
              <a:rPr sz="1600" spc="-15" dirty="0">
                <a:solidFill>
                  <a:srgbClr val="FFFFFF"/>
                </a:solidFill>
                <a:latin typeface="Carlito"/>
                <a:cs typeface="Carlito"/>
              </a:rPr>
              <a:t>are  present </a:t>
            </a:r>
            <a:r>
              <a:rPr sz="1600" spc="-5" dirty="0">
                <a:solidFill>
                  <a:srgbClr val="FFFFFF"/>
                </a:solidFill>
                <a:latin typeface="Carlito"/>
                <a:cs typeface="Carlito"/>
              </a:rPr>
              <a:t>in a fluid filled </a:t>
            </a:r>
            <a:r>
              <a:rPr sz="1600" spc="-10" dirty="0">
                <a:solidFill>
                  <a:srgbClr val="FFFFFF"/>
                </a:solidFill>
                <a:latin typeface="Carlito"/>
                <a:cs typeface="Carlito"/>
              </a:rPr>
              <a:t>cavity </a:t>
            </a:r>
            <a:r>
              <a:rPr sz="1600" spc="-5" dirty="0">
                <a:solidFill>
                  <a:srgbClr val="FFFFFF"/>
                </a:solidFill>
                <a:latin typeface="Carlito"/>
                <a:cs typeface="Carlito"/>
              </a:rPr>
              <a:t>called</a:t>
            </a:r>
            <a:r>
              <a:rPr sz="1600" spc="-20" dirty="0">
                <a:solidFill>
                  <a:srgbClr val="FFFFFF"/>
                </a:solidFill>
                <a:latin typeface="Carlito"/>
                <a:cs typeface="Carlito"/>
              </a:rPr>
              <a:t> </a:t>
            </a:r>
            <a:r>
              <a:rPr sz="1600" b="1" spc="-5" dirty="0">
                <a:solidFill>
                  <a:srgbClr val="FFFFFF"/>
                </a:solidFill>
                <a:latin typeface="Carlito"/>
                <a:cs typeface="Carlito"/>
              </a:rPr>
              <a:t>lacuna</a:t>
            </a:r>
            <a:r>
              <a:rPr sz="1600" spc="-5" dirty="0">
                <a:solidFill>
                  <a:srgbClr val="FFFFFF"/>
                </a:solidFill>
                <a:latin typeface="Carlito"/>
                <a:cs typeface="Carlito"/>
              </a:rPr>
              <a:t>.</a:t>
            </a:r>
            <a:endParaRPr sz="1600">
              <a:latin typeface="Carlito"/>
              <a:cs typeface="Carlito"/>
            </a:endParaRPr>
          </a:p>
          <a:p>
            <a:pPr marL="299085" marR="5080" indent="-287020" algn="just">
              <a:lnSpc>
                <a:spcPct val="100000"/>
              </a:lnSpc>
              <a:buChar char="-"/>
              <a:tabLst>
                <a:tab pos="299085" algn="l"/>
                <a:tab pos="299720" algn="l"/>
              </a:tabLst>
            </a:pPr>
            <a:r>
              <a:rPr sz="1600" spc="-10" dirty="0">
                <a:solidFill>
                  <a:srgbClr val="FFFFFF"/>
                </a:solidFill>
                <a:latin typeface="Carlito"/>
                <a:cs typeface="Carlito"/>
              </a:rPr>
              <a:t>Osteoblasts </a:t>
            </a:r>
            <a:r>
              <a:rPr sz="1600" spc="-15" dirty="0">
                <a:solidFill>
                  <a:srgbClr val="FFFFFF"/>
                </a:solidFill>
                <a:latin typeface="Carlito"/>
                <a:cs typeface="Carlito"/>
              </a:rPr>
              <a:t>are </a:t>
            </a:r>
            <a:r>
              <a:rPr sz="1600" i="1" spc="-5" dirty="0">
                <a:solidFill>
                  <a:srgbClr val="FFFFFF"/>
                </a:solidFill>
                <a:latin typeface="Carlito"/>
                <a:cs typeface="Carlito"/>
              </a:rPr>
              <a:t>active </a:t>
            </a:r>
            <a:r>
              <a:rPr sz="1600" spc="-10" dirty="0">
                <a:solidFill>
                  <a:srgbClr val="FFFFFF"/>
                </a:solidFill>
                <a:latin typeface="Carlito"/>
                <a:cs typeface="Carlito"/>
              </a:rPr>
              <a:t>bone </a:t>
            </a:r>
            <a:r>
              <a:rPr sz="1600" spc="-5" dirty="0">
                <a:solidFill>
                  <a:srgbClr val="FFFFFF"/>
                </a:solidFill>
                <a:latin typeface="Carlito"/>
                <a:cs typeface="Carlito"/>
              </a:rPr>
              <a:t>cells and </a:t>
            </a:r>
            <a:r>
              <a:rPr sz="1600" spc="-10" dirty="0">
                <a:solidFill>
                  <a:srgbClr val="FFFFFF"/>
                </a:solidFill>
                <a:latin typeface="Carlito"/>
                <a:cs typeface="Carlito"/>
              </a:rPr>
              <a:t>osteocytes </a:t>
            </a:r>
            <a:r>
              <a:rPr sz="1600" spc="-15" dirty="0">
                <a:solidFill>
                  <a:srgbClr val="FFFFFF"/>
                </a:solidFill>
                <a:latin typeface="Carlito"/>
                <a:cs typeface="Carlito"/>
              </a:rPr>
              <a:t>are </a:t>
            </a:r>
            <a:r>
              <a:rPr sz="1600" i="1" spc="-5" dirty="0">
                <a:solidFill>
                  <a:srgbClr val="FFFFFF"/>
                </a:solidFill>
                <a:latin typeface="Carlito"/>
                <a:cs typeface="Carlito"/>
              </a:rPr>
              <a:t>inactive </a:t>
            </a:r>
            <a:r>
              <a:rPr sz="1600" spc="-10" dirty="0">
                <a:solidFill>
                  <a:srgbClr val="FFFFFF"/>
                </a:solidFill>
                <a:latin typeface="Carlito"/>
                <a:cs typeface="Carlito"/>
              </a:rPr>
              <a:t>bone </a:t>
            </a:r>
            <a:r>
              <a:rPr sz="1600" spc="-5" dirty="0">
                <a:solidFill>
                  <a:srgbClr val="FFFFFF"/>
                </a:solidFill>
                <a:latin typeface="Carlito"/>
                <a:cs typeface="Carlito"/>
              </a:rPr>
              <a:t>cells. </a:t>
            </a:r>
            <a:r>
              <a:rPr sz="1600" spc="-10" dirty="0">
                <a:solidFill>
                  <a:srgbClr val="FFFFFF"/>
                </a:solidFill>
                <a:latin typeface="Carlito"/>
                <a:cs typeface="Carlito"/>
              </a:rPr>
              <a:t>Each </a:t>
            </a:r>
            <a:r>
              <a:rPr sz="1600" spc="-5" dirty="0">
                <a:solidFill>
                  <a:srgbClr val="FFFFFF"/>
                </a:solidFill>
                <a:latin typeface="Carlito"/>
                <a:cs typeface="Carlito"/>
              </a:rPr>
              <a:t>lacuna has fine  cytoplasmic </a:t>
            </a:r>
            <a:r>
              <a:rPr sz="1600" spc="-10" dirty="0">
                <a:solidFill>
                  <a:srgbClr val="FFFFFF"/>
                </a:solidFill>
                <a:latin typeface="Carlito"/>
                <a:cs typeface="Carlito"/>
              </a:rPr>
              <a:t>extensions </a:t>
            </a:r>
            <a:r>
              <a:rPr sz="1600" spc="-5" dirty="0">
                <a:solidFill>
                  <a:srgbClr val="FFFFFF"/>
                </a:solidFill>
                <a:latin typeface="Carlito"/>
                <a:cs typeface="Carlito"/>
              </a:rPr>
              <a:t>called </a:t>
            </a:r>
            <a:r>
              <a:rPr sz="1600" b="1" spc="-5" dirty="0">
                <a:solidFill>
                  <a:srgbClr val="FFFFFF"/>
                </a:solidFill>
                <a:latin typeface="Carlito"/>
                <a:cs typeface="Carlito"/>
              </a:rPr>
              <a:t>canaliculli </a:t>
            </a:r>
            <a:r>
              <a:rPr sz="1600" spc="-5" dirty="0">
                <a:solidFill>
                  <a:srgbClr val="FFFFFF"/>
                </a:solidFill>
                <a:latin typeface="Carlito"/>
                <a:cs typeface="Carlito"/>
              </a:rPr>
              <a:t>which </a:t>
            </a:r>
            <a:r>
              <a:rPr sz="1600" spc="-10" dirty="0">
                <a:solidFill>
                  <a:srgbClr val="FFFFFF"/>
                </a:solidFill>
                <a:latin typeface="Carlito"/>
                <a:cs typeface="Carlito"/>
              </a:rPr>
              <a:t>pass through </a:t>
            </a:r>
            <a:r>
              <a:rPr sz="1600" spc="-5" dirty="0">
                <a:solidFill>
                  <a:srgbClr val="FFFFFF"/>
                </a:solidFill>
                <a:latin typeface="Carlito"/>
                <a:cs typeface="Carlito"/>
              </a:rPr>
              <a:t>the lamellae and </a:t>
            </a:r>
            <a:r>
              <a:rPr sz="1600" spc="-15" dirty="0">
                <a:solidFill>
                  <a:srgbClr val="FFFFFF"/>
                </a:solidFill>
                <a:latin typeface="Carlito"/>
                <a:cs typeface="Carlito"/>
              </a:rPr>
              <a:t>makes </a:t>
            </a:r>
            <a:r>
              <a:rPr sz="1600" spc="-10" dirty="0">
                <a:solidFill>
                  <a:srgbClr val="FFFFFF"/>
                </a:solidFill>
                <a:latin typeface="Carlito"/>
                <a:cs typeface="Carlito"/>
              </a:rPr>
              <a:t>connection  </a:t>
            </a:r>
            <a:r>
              <a:rPr sz="1600" dirty="0">
                <a:solidFill>
                  <a:srgbClr val="FFFFFF"/>
                </a:solidFill>
                <a:latin typeface="Carlito"/>
                <a:cs typeface="Carlito"/>
              </a:rPr>
              <a:t>with </a:t>
            </a:r>
            <a:r>
              <a:rPr sz="1600" spc="-5" dirty="0">
                <a:solidFill>
                  <a:srgbClr val="FFFFFF"/>
                </a:solidFill>
                <a:latin typeface="Carlito"/>
                <a:cs typeface="Carlito"/>
              </a:rPr>
              <a:t>the adjacent</a:t>
            </a:r>
            <a:r>
              <a:rPr sz="1600" spc="-15" dirty="0">
                <a:solidFill>
                  <a:srgbClr val="FFFFFF"/>
                </a:solidFill>
                <a:latin typeface="Carlito"/>
                <a:cs typeface="Carlito"/>
              </a:rPr>
              <a:t> </a:t>
            </a:r>
            <a:r>
              <a:rPr sz="1600" dirty="0">
                <a:solidFill>
                  <a:srgbClr val="FFFFFF"/>
                </a:solidFill>
                <a:latin typeface="Carlito"/>
                <a:cs typeface="Carlito"/>
              </a:rPr>
              <a:t>lacunae</a:t>
            </a:r>
            <a:endParaRPr sz="1600">
              <a:latin typeface="Carlito"/>
              <a:cs typeface="Carlito"/>
            </a:endParaRPr>
          </a:p>
        </p:txBody>
      </p:sp>
      <p:sp>
        <p:nvSpPr>
          <p:cNvPr id="4" name="object 4"/>
          <p:cNvSpPr/>
          <p:nvPr/>
        </p:nvSpPr>
        <p:spPr>
          <a:xfrm>
            <a:off x="326136" y="304800"/>
            <a:ext cx="3712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5" name="object 5"/>
          <p:cNvSpPr txBox="1">
            <a:spLocks noGrp="1"/>
          </p:cNvSpPr>
          <p:nvPr>
            <p:ph type="title"/>
          </p:nvPr>
        </p:nvSpPr>
        <p:spPr>
          <a:xfrm>
            <a:off x="404266" y="317703"/>
            <a:ext cx="34819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6" name="object 6"/>
          <p:cNvSpPr/>
          <p:nvPr/>
        </p:nvSpPr>
        <p:spPr>
          <a:xfrm>
            <a:off x="42252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7" name="object 7"/>
          <p:cNvSpPr txBox="1"/>
          <p:nvPr/>
        </p:nvSpPr>
        <p:spPr>
          <a:xfrm>
            <a:off x="2844544" y="320750"/>
            <a:ext cx="546125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B</a:t>
            </a:r>
            <a:r>
              <a:rPr sz="2200" u="heavy" dirty="0">
                <a:solidFill>
                  <a:srgbClr val="FFFFFF"/>
                </a:solidFill>
                <a:uFill>
                  <a:solidFill>
                    <a:srgbClr val="FFFFFF"/>
                  </a:solidFill>
                </a:uFill>
                <a:latin typeface="Carlito"/>
                <a:cs typeface="Carlito"/>
              </a:rPr>
              <a:t>o</a:t>
            </a:r>
            <a:r>
              <a:rPr sz="2200" u="heavy" spc="-10" dirty="0">
                <a:solidFill>
                  <a:srgbClr val="FFFFFF"/>
                </a:solidFill>
                <a:uFill>
                  <a:solidFill>
                    <a:srgbClr val="FFFFFF"/>
                  </a:solidFill>
                </a:uFill>
                <a:latin typeface="Carlito"/>
                <a:cs typeface="Carlito"/>
              </a:rPr>
              <a:t>ne</a:t>
            </a:r>
            <a:endParaRPr sz="2200">
              <a:latin typeface="Carlito"/>
              <a:cs typeface="Carlito"/>
            </a:endParaRPr>
          </a:p>
        </p:txBody>
      </p:sp>
      <p:sp>
        <p:nvSpPr>
          <p:cNvPr id="8" name="object 8"/>
          <p:cNvSpPr/>
          <p:nvPr/>
        </p:nvSpPr>
        <p:spPr>
          <a:xfrm>
            <a:off x="326136" y="838200"/>
            <a:ext cx="8423148"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990600"/>
            <a:ext cx="8229600" cy="4419600"/>
          </a:xfrm>
          <a:custGeom>
            <a:avLst/>
            <a:gdLst/>
            <a:ahLst/>
            <a:cxnLst/>
            <a:rect l="l" t="t" r="r" b="b"/>
            <a:pathLst>
              <a:path w="8001000" h="2955290">
                <a:moveTo>
                  <a:pt x="0" y="2955036"/>
                </a:moveTo>
                <a:lnTo>
                  <a:pt x="8001000" y="2955036"/>
                </a:lnTo>
                <a:lnTo>
                  <a:pt x="8001000" y="0"/>
                </a:lnTo>
                <a:lnTo>
                  <a:pt x="0" y="0"/>
                </a:lnTo>
                <a:lnTo>
                  <a:pt x="0" y="2955036"/>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535940" y="1004061"/>
            <a:ext cx="962025" cy="391160"/>
          </a:xfrm>
          <a:prstGeom prst="rect">
            <a:avLst/>
          </a:prstGeom>
        </p:spPr>
        <p:txBody>
          <a:bodyPr vert="horz" wrap="square" lIns="0" tIns="12700" rIns="0" bIns="0" rtlCol="0">
            <a:spAutoFit/>
          </a:bodyPr>
          <a:lstStyle/>
          <a:p>
            <a:pPr marL="12700">
              <a:lnSpc>
                <a:spcPct val="100000"/>
              </a:lnSpc>
              <a:spcBef>
                <a:spcPts val="100"/>
              </a:spcBef>
            </a:pPr>
            <a:r>
              <a:rPr sz="2400" b="0" spc="-5" dirty="0">
                <a:latin typeface="Carlito"/>
                <a:cs typeface="Carlito"/>
              </a:rPr>
              <a:t>Tissue</a:t>
            </a:r>
            <a:r>
              <a:rPr sz="2400" b="0" u="none" spc="215" dirty="0">
                <a:latin typeface="Carlito"/>
                <a:cs typeface="Carlito"/>
              </a:rPr>
              <a:t> </a:t>
            </a:r>
            <a:r>
              <a:rPr sz="1800" b="0" u="none" dirty="0">
                <a:latin typeface="Carlito"/>
                <a:cs typeface="Carlito"/>
              </a:rPr>
              <a:t>:</a:t>
            </a:r>
            <a:endParaRPr sz="1800">
              <a:latin typeface="Carlito"/>
              <a:cs typeface="Carlito"/>
            </a:endParaRPr>
          </a:p>
        </p:txBody>
      </p:sp>
      <p:sp>
        <p:nvSpPr>
          <p:cNvPr id="4" name="object 4"/>
          <p:cNvSpPr txBox="1"/>
          <p:nvPr/>
        </p:nvSpPr>
        <p:spPr>
          <a:xfrm>
            <a:off x="535940" y="1828800"/>
            <a:ext cx="7702550" cy="3706143"/>
          </a:xfrm>
          <a:prstGeom prst="rect">
            <a:avLst/>
          </a:prstGeom>
        </p:spPr>
        <p:txBody>
          <a:bodyPr vert="horz" wrap="square" lIns="0" tIns="12700" rIns="0" bIns="0" rtlCol="0">
            <a:spAutoFit/>
          </a:bodyPr>
          <a:lstStyle/>
          <a:p>
            <a:pPr marL="299085" marR="918844" indent="-287020" algn="just">
              <a:lnSpc>
                <a:spcPct val="100000"/>
              </a:lnSpc>
              <a:spcBef>
                <a:spcPts val="100"/>
              </a:spcBef>
              <a:buChar char="-"/>
              <a:tabLst>
                <a:tab pos="299085" algn="l"/>
                <a:tab pos="299720" algn="l"/>
              </a:tabLst>
            </a:pPr>
            <a:r>
              <a:rPr sz="2000" dirty="0">
                <a:solidFill>
                  <a:srgbClr val="FFFFFF"/>
                </a:solidFill>
                <a:latin typeface="Carlito"/>
                <a:cs typeface="Carlito"/>
              </a:rPr>
              <a:t>A </a:t>
            </a:r>
            <a:r>
              <a:rPr sz="2000" spc="-10" dirty="0">
                <a:solidFill>
                  <a:srgbClr val="FFFFFF"/>
                </a:solidFill>
                <a:latin typeface="Carlito"/>
                <a:cs typeface="Carlito"/>
              </a:rPr>
              <a:t>group </a:t>
            </a:r>
            <a:r>
              <a:rPr sz="2000" spc="-5" dirty="0">
                <a:solidFill>
                  <a:srgbClr val="FFFFFF"/>
                </a:solidFill>
                <a:latin typeface="Carlito"/>
                <a:cs typeface="Carlito"/>
              </a:rPr>
              <a:t>of cells similar in </a:t>
            </a:r>
            <a:r>
              <a:rPr sz="2000" b="1" u="heavy" spc="-10" dirty="0">
                <a:solidFill>
                  <a:srgbClr val="FFFFFF"/>
                </a:solidFill>
                <a:uFill>
                  <a:solidFill>
                    <a:srgbClr val="FFFFFF"/>
                  </a:solidFill>
                </a:uFill>
                <a:latin typeface="Carlito"/>
                <a:cs typeface="Carlito"/>
              </a:rPr>
              <a:t>form, structure </a:t>
            </a:r>
            <a:r>
              <a:rPr sz="2000" b="1" u="heavy" dirty="0">
                <a:solidFill>
                  <a:srgbClr val="FFFFFF"/>
                </a:solidFill>
                <a:uFill>
                  <a:solidFill>
                    <a:srgbClr val="FFFFFF"/>
                  </a:solidFill>
                </a:uFill>
                <a:latin typeface="Carlito"/>
                <a:cs typeface="Carlito"/>
              </a:rPr>
              <a:t>and </a:t>
            </a:r>
            <a:r>
              <a:rPr sz="2000" b="1" u="heavy" spc="-5" dirty="0">
                <a:solidFill>
                  <a:srgbClr val="FFFFFF"/>
                </a:solidFill>
                <a:uFill>
                  <a:solidFill>
                    <a:srgbClr val="FFFFFF"/>
                  </a:solidFill>
                </a:uFill>
                <a:latin typeface="Carlito"/>
                <a:cs typeface="Carlito"/>
              </a:rPr>
              <a:t>embryonic </a:t>
            </a:r>
            <a:r>
              <a:rPr sz="2000" b="1" u="heavy" dirty="0">
                <a:solidFill>
                  <a:srgbClr val="FFFFFF"/>
                </a:solidFill>
                <a:uFill>
                  <a:solidFill>
                    <a:srgbClr val="FFFFFF"/>
                  </a:solidFill>
                </a:uFill>
                <a:latin typeface="Carlito"/>
                <a:cs typeface="Carlito"/>
              </a:rPr>
              <a:t>origin</a:t>
            </a:r>
            <a:r>
              <a:rPr sz="2000" b="1" dirty="0">
                <a:solidFill>
                  <a:srgbClr val="FFFFFF"/>
                </a:solidFill>
                <a:latin typeface="Carlito"/>
                <a:cs typeface="Carlito"/>
              </a:rPr>
              <a:t> </a:t>
            </a:r>
            <a:r>
              <a:rPr sz="2000" spc="-5" dirty="0">
                <a:solidFill>
                  <a:srgbClr val="FFFFFF"/>
                </a:solidFill>
                <a:latin typeface="Carlito"/>
                <a:cs typeface="Carlito"/>
              </a:rPr>
              <a:t>which  </a:t>
            </a:r>
            <a:r>
              <a:rPr sz="2000" spc="-15" dirty="0">
                <a:solidFill>
                  <a:srgbClr val="FFFFFF"/>
                </a:solidFill>
                <a:latin typeface="Carlito"/>
                <a:cs typeface="Carlito"/>
              </a:rPr>
              <a:t>coordinate </a:t>
            </a:r>
            <a:r>
              <a:rPr sz="2000" spc="-10" dirty="0">
                <a:solidFill>
                  <a:srgbClr val="FFFFFF"/>
                </a:solidFill>
                <a:latin typeface="Carlito"/>
                <a:cs typeface="Carlito"/>
              </a:rPr>
              <a:t>to perform </a:t>
            </a:r>
            <a:r>
              <a:rPr sz="2000" dirty="0">
                <a:solidFill>
                  <a:srgbClr val="FFFFFF"/>
                </a:solidFill>
                <a:latin typeface="Carlito"/>
                <a:cs typeface="Carlito"/>
              </a:rPr>
              <a:t>a </a:t>
            </a:r>
            <a:r>
              <a:rPr sz="2000" spc="-5" dirty="0">
                <a:solidFill>
                  <a:srgbClr val="FFFFFF"/>
                </a:solidFill>
                <a:latin typeface="Carlito"/>
                <a:cs typeface="Carlito"/>
              </a:rPr>
              <a:t>specific function is </a:t>
            </a:r>
            <a:r>
              <a:rPr sz="2000" spc="-10" dirty="0">
                <a:solidFill>
                  <a:srgbClr val="FFFFFF"/>
                </a:solidFill>
                <a:latin typeface="Carlito"/>
                <a:cs typeface="Carlito"/>
              </a:rPr>
              <a:t>called </a:t>
            </a:r>
            <a:r>
              <a:rPr sz="2000" dirty="0">
                <a:solidFill>
                  <a:srgbClr val="FFFFFF"/>
                </a:solidFill>
                <a:latin typeface="Carlito"/>
                <a:cs typeface="Carlito"/>
              </a:rPr>
              <a:t>a </a:t>
            </a:r>
            <a:r>
              <a:rPr sz="2000" b="1" dirty="0">
                <a:solidFill>
                  <a:srgbClr val="FFFFFF"/>
                </a:solidFill>
                <a:latin typeface="Carlito"/>
                <a:cs typeface="Carlito"/>
              </a:rPr>
              <a:t>simple</a:t>
            </a:r>
            <a:r>
              <a:rPr sz="2000" b="1" spc="125" dirty="0">
                <a:solidFill>
                  <a:srgbClr val="FFFFFF"/>
                </a:solidFill>
                <a:latin typeface="Carlito"/>
                <a:cs typeface="Carlito"/>
              </a:rPr>
              <a:t> </a:t>
            </a:r>
            <a:r>
              <a:rPr sz="2000" b="1" dirty="0">
                <a:solidFill>
                  <a:srgbClr val="FFFFFF"/>
                </a:solidFill>
                <a:latin typeface="Carlito"/>
                <a:cs typeface="Carlito"/>
              </a:rPr>
              <a:t>tissue,</a:t>
            </a:r>
            <a:endParaRPr sz="2000">
              <a:latin typeface="Carlito"/>
              <a:cs typeface="Carlito"/>
            </a:endParaRPr>
          </a:p>
          <a:p>
            <a:pPr marL="299085" indent="-287020" algn="just">
              <a:lnSpc>
                <a:spcPct val="100000"/>
              </a:lnSpc>
              <a:buChar char="-"/>
              <a:tabLst>
                <a:tab pos="299085" algn="l"/>
                <a:tab pos="299720" algn="l"/>
              </a:tabLst>
            </a:pPr>
            <a:r>
              <a:rPr sz="2000" spc="-5" dirty="0">
                <a:solidFill>
                  <a:srgbClr val="FFFFFF"/>
                </a:solidFill>
                <a:latin typeface="Carlito"/>
                <a:cs typeface="Carlito"/>
              </a:rPr>
              <a:t>while </a:t>
            </a:r>
            <a:r>
              <a:rPr sz="2000" dirty="0">
                <a:solidFill>
                  <a:srgbClr val="FFFFFF"/>
                </a:solidFill>
                <a:latin typeface="Carlito"/>
                <a:cs typeface="Carlito"/>
              </a:rPr>
              <a:t>a </a:t>
            </a:r>
            <a:r>
              <a:rPr sz="2000" spc="-10" dirty="0">
                <a:solidFill>
                  <a:srgbClr val="FFFFFF"/>
                </a:solidFill>
                <a:latin typeface="Carlito"/>
                <a:cs typeface="Carlito"/>
              </a:rPr>
              <a:t>group </a:t>
            </a:r>
            <a:r>
              <a:rPr sz="2000" spc="-5" dirty="0">
                <a:solidFill>
                  <a:srgbClr val="FFFFFF"/>
                </a:solidFill>
                <a:latin typeface="Carlito"/>
                <a:cs typeface="Carlito"/>
              </a:rPr>
              <a:t>of cells, </a:t>
            </a:r>
            <a:r>
              <a:rPr sz="2000" b="1" u="heavy" spc="-10" dirty="0">
                <a:solidFill>
                  <a:srgbClr val="FFFFFF"/>
                </a:solidFill>
                <a:uFill>
                  <a:solidFill>
                    <a:srgbClr val="FFFFFF"/>
                  </a:solidFill>
                </a:uFill>
                <a:latin typeface="Carlito"/>
                <a:cs typeface="Carlito"/>
              </a:rPr>
              <a:t>different </a:t>
            </a:r>
            <a:r>
              <a:rPr sz="2000" b="1" u="heavy" dirty="0">
                <a:solidFill>
                  <a:srgbClr val="FFFFFF"/>
                </a:solidFill>
                <a:uFill>
                  <a:solidFill>
                    <a:srgbClr val="FFFFFF"/>
                  </a:solidFill>
                </a:uFill>
                <a:latin typeface="Carlito"/>
                <a:cs typeface="Carlito"/>
              </a:rPr>
              <a:t>in their </a:t>
            </a:r>
            <a:r>
              <a:rPr sz="2000" b="1" u="heavy" spc="-10" dirty="0">
                <a:solidFill>
                  <a:srgbClr val="FFFFFF"/>
                </a:solidFill>
                <a:uFill>
                  <a:solidFill>
                    <a:srgbClr val="FFFFFF"/>
                  </a:solidFill>
                </a:uFill>
                <a:latin typeface="Carlito"/>
                <a:cs typeface="Carlito"/>
              </a:rPr>
              <a:t>structure </a:t>
            </a:r>
            <a:r>
              <a:rPr sz="2000" b="1" u="heavy" dirty="0">
                <a:solidFill>
                  <a:srgbClr val="FFFFFF"/>
                </a:solidFill>
                <a:uFill>
                  <a:solidFill>
                    <a:srgbClr val="FFFFFF"/>
                  </a:solidFill>
                </a:uFill>
                <a:latin typeface="Carlito"/>
                <a:cs typeface="Carlito"/>
              </a:rPr>
              <a:t>and </a:t>
            </a:r>
            <a:r>
              <a:rPr sz="2000" b="1" u="heavy" spc="-5" dirty="0">
                <a:solidFill>
                  <a:srgbClr val="FFFFFF"/>
                </a:solidFill>
                <a:uFill>
                  <a:solidFill>
                    <a:srgbClr val="FFFFFF"/>
                  </a:solidFill>
                </a:uFill>
                <a:latin typeface="Carlito"/>
                <a:cs typeface="Carlito"/>
              </a:rPr>
              <a:t>function</a:t>
            </a:r>
            <a:r>
              <a:rPr sz="2000" b="1" spc="-5" dirty="0">
                <a:solidFill>
                  <a:srgbClr val="FFFFFF"/>
                </a:solidFill>
                <a:latin typeface="Carlito"/>
                <a:cs typeface="Carlito"/>
              </a:rPr>
              <a:t> </a:t>
            </a:r>
            <a:r>
              <a:rPr sz="2000" spc="-5" dirty="0">
                <a:solidFill>
                  <a:srgbClr val="FFFFFF"/>
                </a:solidFill>
                <a:latin typeface="Carlito"/>
                <a:cs typeface="Carlito"/>
              </a:rPr>
              <a:t>but</a:t>
            </a:r>
            <a:r>
              <a:rPr sz="2000" spc="45" dirty="0">
                <a:solidFill>
                  <a:srgbClr val="FFFFFF"/>
                </a:solidFill>
                <a:latin typeface="Carlito"/>
                <a:cs typeface="Carlito"/>
              </a:rPr>
              <a:t> </a:t>
            </a:r>
            <a:r>
              <a:rPr sz="2000" spc="-10" dirty="0">
                <a:solidFill>
                  <a:srgbClr val="FFFFFF"/>
                </a:solidFill>
                <a:latin typeface="Carlito"/>
                <a:cs typeface="Carlito"/>
              </a:rPr>
              <a:t>coordinating</a:t>
            </a:r>
            <a:endParaRPr sz="2000">
              <a:latin typeface="Carlito"/>
              <a:cs typeface="Carlito"/>
            </a:endParaRPr>
          </a:p>
          <a:p>
            <a:pPr marL="299085" algn="just">
              <a:lnSpc>
                <a:spcPct val="100000"/>
              </a:lnSpc>
            </a:pPr>
            <a:r>
              <a:rPr sz="2000" spc="-10" dirty="0">
                <a:solidFill>
                  <a:srgbClr val="FFFFFF"/>
                </a:solidFill>
                <a:latin typeface="Carlito"/>
                <a:cs typeface="Carlito"/>
              </a:rPr>
              <a:t>to perform </a:t>
            </a:r>
            <a:r>
              <a:rPr sz="2000" dirty="0">
                <a:solidFill>
                  <a:srgbClr val="FFFFFF"/>
                </a:solidFill>
                <a:latin typeface="Carlito"/>
                <a:cs typeface="Carlito"/>
              </a:rPr>
              <a:t>a </a:t>
            </a:r>
            <a:r>
              <a:rPr sz="2000" spc="-5" dirty="0">
                <a:solidFill>
                  <a:srgbClr val="FFFFFF"/>
                </a:solidFill>
                <a:latin typeface="Carlito"/>
                <a:cs typeface="Carlito"/>
              </a:rPr>
              <a:t>specific function, is </a:t>
            </a:r>
            <a:r>
              <a:rPr sz="2000" spc="-10" dirty="0">
                <a:solidFill>
                  <a:srgbClr val="FFFFFF"/>
                </a:solidFill>
                <a:latin typeface="Carlito"/>
                <a:cs typeface="Carlito"/>
              </a:rPr>
              <a:t>called </a:t>
            </a:r>
            <a:r>
              <a:rPr sz="2000" dirty="0">
                <a:solidFill>
                  <a:srgbClr val="FFFFFF"/>
                </a:solidFill>
                <a:latin typeface="Carlito"/>
                <a:cs typeface="Carlito"/>
              </a:rPr>
              <a:t>a </a:t>
            </a:r>
            <a:r>
              <a:rPr sz="2000" b="1" spc="-5" dirty="0">
                <a:solidFill>
                  <a:srgbClr val="FFFFFF"/>
                </a:solidFill>
                <a:latin typeface="Carlito"/>
                <a:cs typeface="Carlito"/>
              </a:rPr>
              <a:t>compound</a:t>
            </a:r>
            <a:r>
              <a:rPr sz="2000" b="1" spc="125" dirty="0">
                <a:solidFill>
                  <a:srgbClr val="FFFFFF"/>
                </a:solidFill>
                <a:latin typeface="Carlito"/>
                <a:cs typeface="Carlito"/>
              </a:rPr>
              <a:t> </a:t>
            </a:r>
            <a:r>
              <a:rPr sz="2000" b="1" spc="-5" dirty="0">
                <a:solidFill>
                  <a:srgbClr val="FFFFFF"/>
                </a:solidFill>
                <a:latin typeface="Carlito"/>
                <a:cs typeface="Carlito"/>
              </a:rPr>
              <a:t>tissue.</a:t>
            </a:r>
            <a:endParaRPr sz="2000">
              <a:latin typeface="Carlito"/>
              <a:cs typeface="Carlito"/>
            </a:endParaRPr>
          </a:p>
          <a:p>
            <a:pPr marL="299085" marR="58419" indent="-287020" algn="just">
              <a:lnSpc>
                <a:spcPct val="100000"/>
              </a:lnSpc>
              <a:buChar char="-"/>
              <a:tabLst>
                <a:tab pos="299085" algn="l"/>
                <a:tab pos="299720" algn="l"/>
              </a:tabLst>
            </a:pPr>
            <a:r>
              <a:rPr sz="2000" spc="-20" dirty="0">
                <a:solidFill>
                  <a:srgbClr val="FFFFFF"/>
                </a:solidFill>
                <a:latin typeface="Carlito"/>
                <a:cs typeface="Carlito"/>
              </a:rPr>
              <a:t>Various </a:t>
            </a:r>
            <a:r>
              <a:rPr sz="2000" spc="-5" dirty="0">
                <a:solidFill>
                  <a:srgbClr val="FFFFFF"/>
                </a:solidFill>
                <a:latin typeface="Carlito"/>
                <a:cs typeface="Carlito"/>
              </a:rPr>
              <a:t>tissues </a:t>
            </a:r>
            <a:r>
              <a:rPr sz="2000" spc="-10" dirty="0">
                <a:solidFill>
                  <a:srgbClr val="FFFFFF"/>
                </a:solidFill>
                <a:latin typeface="Carlito"/>
                <a:cs typeface="Carlito"/>
              </a:rPr>
              <a:t>combine </a:t>
            </a:r>
            <a:r>
              <a:rPr sz="2000" spc="-5" dirty="0">
                <a:solidFill>
                  <a:srgbClr val="FFFFFF"/>
                </a:solidFill>
                <a:latin typeface="Carlito"/>
                <a:cs typeface="Carlito"/>
              </a:rPr>
              <a:t>together </a:t>
            </a:r>
            <a:r>
              <a:rPr sz="2000" dirty="0">
                <a:solidFill>
                  <a:srgbClr val="FFFFFF"/>
                </a:solidFill>
                <a:latin typeface="Carlito"/>
                <a:cs typeface="Carlito"/>
              </a:rPr>
              <a:t>in an </a:t>
            </a:r>
            <a:r>
              <a:rPr sz="2000" spc="-10" dirty="0">
                <a:solidFill>
                  <a:srgbClr val="FFFFFF"/>
                </a:solidFill>
                <a:latin typeface="Carlito"/>
                <a:cs typeface="Carlito"/>
              </a:rPr>
              <a:t>orderly </a:t>
            </a:r>
            <a:r>
              <a:rPr sz="2000" dirty="0">
                <a:solidFill>
                  <a:srgbClr val="FFFFFF"/>
                </a:solidFill>
                <a:latin typeface="Carlito"/>
                <a:cs typeface="Carlito"/>
              </a:rPr>
              <a:t>manner </a:t>
            </a:r>
            <a:r>
              <a:rPr sz="2000" spc="-10" dirty="0">
                <a:solidFill>
                  <a:srgbClr val="FFFFFF"/>
                </a:solidFill>
                <a:latin typeface="Carlito"/>
                <a:cs typeface="Carlito"/>
              </a:rPr>
              <a:t>to </a:t>
            </a:r>
            <a:r>
              <a:rPr sz="2000" spc="-15" dirty="0">
                <a:solidFill>
                  <a:srgbClr val="FFFFFF"/>
                </a:solidFill>
                <a:latin typeface="Carlito"/>
                <a:cs typeface="Carlito"/>
              </a:rPr>
              <a:t>form </a:t>
            </a:r>
            <a:r>
              <a:rPr sz="2000" spc="-10" dirty="0">
                <a:solidFill>
                  <a:srgbClr val="FFFFFF"/>
                </a:solidFill>
                <a:latin typeface="Carlito"/>
                <a:cs typeface="Carlito"/>
              </a:rPr>
              <a:t>large </a:t>
            </a:r>
            <a:r>
              <a:rPr sz="2000" spc="-5" dirty="0">
                <a:solidFill>
                  <a:srgbClr val="FFFFFF"/>
                </a:solidFill>
                <a:latin typeface="Carlito"/>
                <a:cs typeface="Carlito"/>
              </a:rPr>
              <a:t>functional  units called </a:t>
            </a:r>
            <a:r>
              <a:rPr sz="2000" b="1" spc="-10" dirty="0">
                <a:solidFill>
                  <a:srgbClr val="FFFFFF"/>
                </a:solidFill>
                <a:latin typeface="Carlito"/>
                <a:cs typeface="Carlito"/>
              </a:rPr>
              <a:t>organs. </a:t>
            </a:r>
            <a:r>
              <a:rPr sz="2000" spc="-5" dirty="0">
                <a:solidFill>
                  <a:srgbClr val="FFFFFF"/>
                </a:solidFill>
                <a:latin typeface="Carlito"/>
                <a:cs typeface="Carlito"/>
              </a:rPr>
              <a:t>Number of </a:t>
            </a:r>
            <a:r>
              <a:rPr sz="2000" spc="-15" dirty="0">
                <a:solidFill>
                  <a:srgbClr val="FFFFFF"/>
                </a:solidFill>
                <a:latin typeface="Carlito"/>
                <a:cs typeface="Carlito"/>
              </a:rPr>
              <a:t>organs </a:t>
            </a:r>
            <a:r>
              <a:rPr sz="2000" spc="-10" dirty="0">
                <a:solidFill>
                  <a:srgbClr val="FFFFFF"/>
                </a:solidFill>
                <a:latin typeface="Carlito"/>
                <a:cs typeface="Carlito"/>
              </a:rPr>
              <a:t>work </a:t>
            </a:r>
            <a:r>
              <a:rPr sz="2000" dirty="0">
                <a:solidFill>
                  <a:srgbClr val="FFFFFF"/>
                </a:solidFill>
                <a:latin typeface="Carlito"/>
                <a:cs typeface="Carlito"/>
              </a:rPr>
              <a:t>in </a:t>
            </a:r>
            <a:r>
              <a:rPr sz="2000" spc="-10" dirty="0">
                <a:solidFill>
                  <a:srgbClr val="FFFFFF"/>
                </a:solidFill>
                <a:latin typeface="Carlito"/>
                <a:cs typeface="Carlito"/>
              </a:rPr>
              <a:t>coordination </a:t>
            </a:r>
            <a:r>
              <a:rPr sz="2000" dirty="0">
                <a:solidFill>
                  <a:srgbClr val="FFFFFF"/>
                </a:solidFill>
                <a:latin typeface="Carlito"/>
                <a:cs typeface="Carlito"/>
              </a:rPr>
              <a:t>and </a:t>
            </a:r>
            <a:r>
              <a:rPr sz="2000" spc="-5" dirty="0">
                <a:solidFill>
                  <a:srgbClr val="FFFFFF"/>
                </a:solidFill>
                <a:latin typeface="Carlito"/>
                <a:cs typeface="Carlito"/>
              </a:rPr>
              <a:t>give </a:t>
            </a:r>
            <a:r>
              <a:rPr sz="2000" dirty="0">
                <a:solidFill>
                  <a:srgbClr val="FFFFFF"/>
                </a:solidFill>
                <a:latin typeface="Carlito"/>
                <a:cs typeface="Carlito"/>
              </a:rPr>
              <a:t>rise </a:t>
            </a:r>
            <a:r>
              <a:rPr sz="2000" spc="-10" dirty="0">
                <a:solidFill>
                  <a:srgbClr val="FFFFFF"/>
                </a:solidFill>
                <a:latin typeface="Carlito"/>
                <a:cs typeface="Carlito"/>
              </a:rPr>
              <a:t>to  </a:t>
            </a:r>
            <a:r>
              <a:rPr sz="2000" b="1" spc="-15" dirty="0">
                <a:solidFill>
                  <a:srgbClr val="FFFFFF"/>
                </a:solidFill>
                <a:latin typeface="Carlito"/>
                <a:cs typeface="Carlito"/>
              </a:rPr>
              <a:t>organ-system.</a:t>
            </a:r>
            <a:endParaRPr sz="2000">
              <a:latin typeface="Carlito"/>
              <a:cs typeface="Carlito"/>
            </a:endParaRPr>
          </a:p>
          <a:p>
            <a:pPr marL="299085" indent="-287020" algn="just">
              <a:lnSpc>
                <a:spcPct val="100000"/>
              </a:lnSpc>
              <a:buChar char="-"/>
              <a:tabLst>
                <a:tab pos="299085" algn="l"/>
                <a:tab pos="299720" algn="l"/>
              </a:tabLst>
            </a:pPr>
            <a:r>
              <a:rPr sz="2000" spc="-5" dirty="0">
                <a:solidFill>
                  <a:srgbClr val="FFFFFF"/>
                </a:solidFill>
                <a:latin typeface="Carlito"/>
                <a:cs typeface="Carlito"/>
              </a:rPr>
              <a:t>The </a:t>
            </a:r>
            <a:r>
              <a:rPr sz="2000" spc="-10" dirty="0">
                <a:solidFill>
                  <a:srgbClr val="FFFFFF"/>
                </a:solidFill>
                <a:latin typeface="Carlito"/>
                <a:cs typeface="Carlito"/>
              </a:rPr>
              <a:t>branch </a:t>
            </a:r>
            <a:r>
              <a:rPr sz="2000" spc="-5" dirty="0">
                <a:solidFill>
                  <a:srgbClr val="FFFFFF"/>
                </a:solidFill>
                <a:latin typeface="Carlito"/>
                <a:cs typeface="Carlito"/>
              </a:rPr>
              <a:t>of science that deals with </a:t>
            </a:r>
            <a:r>
              <a:rPr sz="2000" dirty="0">
                <a:solidFill>
                  <a:srgbClr val="FFFFFF"/>
                </a:solidFill>
                <a:latin typeface="Carlito"/>
                <a:cs typeface="Carlito"/>
              </a:rPr>
              <a:t>the </a:t>
            </a:r>
            <a:r>
              <a:rPr sz="2000" spc="-10" dirty="0">
                <a:solidFill>
                  <a:srgbClr val="FFFFFF"/>
                </a:solidFill>
                <a:latin typeface="Carlito"/>
                <a:cs typeface="Carlito"/>
              </a:rPr>
              <a:t>microscopic </a:t>
            </a:r>
            <a:r>
              <a:rPr sz="2000" spc="-5" dirty="0">
                <a:solidFill>
                  <a:srgbClr val="FFFFFF"/>
                </a:solidFill>
                <a:latin typeface="Carlito"/>
                <a:cs typeface="Carlito"/>
              </a:rPr>
              <a:t>study of tissues is</a:t>
            </a:r>
            <a:r>
              <a:rPr sz="2000" spc="190" dirty="0">
                <a:solidFill>
                  <a:srgbClr val="FFFFFF"/>
                </a:solidFill>
                <a:latin typeface="Carlito"/>
                <a:cs typeface="Carlito"/>
              </a:rPr>
              <a:t> </a:t>
            </a:r>
            <a:r>
              <a:rPr sz="2000" spc="-10" dirty="0">
                <a:solidFill>
                  <a:srgbClr val="FFFFFF"/>
                </a:solidFill>
                <a:latin typeface="Carlito"/>
                <a:cs typeface="Carlito"/>
              </a:rPr>
              <a:t>called</a:t>
            </a:r>
            <a:endParaRPr sz="2000">
              <a:latin typeface="Carlito"/>
              <a:cs typeface="Carlito"/>
            </a:endParaRPr>
          </a:p>
          <a:p>
            <a:pPr marL="299085" algn="just">
              <a:lnSpc>
                <a:spcPct val="100000"/>
              </a:lnSpc>
            </a:pPr>
            <a:r>
              <a:rPr sz="2000" b="1" spc="-20" dirty="0">
                <a:solidFill>
                  <a:srgbClr val="FFFFFF"/>
                </a:solidFill>
                <a:latin typeface="Carlito"/>
                <a:cs typeface="Carlito"/>
              </a:rPr>
              <a:t>histology.</a:t>
            </a:r>
            <a:endParaRPr sz="2000">
              <a:latin typeface="Carlito"/>
              <a:cs typeface="Carlit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8742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5675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31584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44544" y="320750"/>
            <a:ext cx="2413256"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B</a:t>
            </a:r>
            <a:r>
              <a:rPr sz="2200" u="heavy" dirty="0">
                <a:solidFill>
                  <a:srgbClr val="FFFFFF"/>
                </a:solidFill>
                <a:uFill>
                  <a:solidFill>
                    <a:srgbClr val="FFFFFF"/>
                  </a:solidFill>
                </a:uFill>
                <a:latin typeface="Carlito"/>
                <a:cs typeface="Carlito"/>
              </a:rPr>
              <a:t>o</a:t>
            </a:r>
            <a:r>
              <a:rPr sz="2200" u="heavy" spc="-10" dirty="0">
                <a:solidFill>
                  <a:srgbClr val="FFFFFF"/>
                </a:solidFill>
                <a:uFill>
                  <a:solidFill>
                    <a:srgbClr val="FFFFFF"/>
                  </a:solidFill>
                </a:uFill>
                <a:latin typeface="Carlito"/>
                <a:cs typeface="Carlito"/>
              </a:rPr>
              <a:t>ne</a:t>
            </a:r>
            <a:endParaRPr sz="2200">
              <a:latin typeface="Carlito"/>
              <a:cs typeface="Carlito"/>
            </a:endParaRPr>
          </a:p>
        </p:txBody>
      </p:sp>
      <p:sp>
        <p:nvSpPr>
          <p:cNvPr id="6" name="object 6"/>
          <p:cNvSpPr/>
          <p:nvPr/>
        </p:nvSpPr>
        <p:spPr>
          <a:xfrm>
            <a:off x="304800" y="990600"/>
            <a:ext cx="4800600" cy="4876800"/>
          </a:xfrm>
          <a:custGeom>
            <a:avLst/>
            <a:gdLst/>
            <a:ahLst/>
            <a:cxnLst/>
            <a:rect l="l" t="t" r="r" b="b"/>
            <a:pathLst>
              <a:path w="4945380" h="4247515">
                <a:moveTo>
                  <a:pt x="0" y="4247388"/>
                </a:moveTo>
                <a:lnTo>
                  <a:pt x="4945380" y="4247388"/>
                </a:lnTo>
                <a:lnTo>
                  <a:pt x="4945380" y="0"/>
                </a:lnTo>
                <a:lnTo>
                  <a:pt x="0" y="0"/>
                </a:lnTo>
                <a:lnTo>
                  <a:pt x="0" y="4247388"/>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383540" y="1008634"/>
            <a:ext cx="4672965" cy="4444807"/>
          </a:xfrm>
          <a:prstGeom prst="rect">
            <a:avLst/>
          </a:prstGeom>
        </p:spPr>
        <p:txBody>
          <a:bodyPr vert="horz" wrap="square" lIns="0" tIns="12700" rIns="0" bIns="0" rtlCol="0">
            <a:spAutoFit/>
          </a:bodyPr>
          <a:lstStyle/>
          <a:p>
            <a:pPr marL="299085" marR="295910" indent="-287020" algn="just">
              <a:lnSpc>
                <a:spcPct val="100000"/>
              </a:lnSpc>
              <a:spcBef>
                <a:spcPts val="100"/>
              </a:spcBef>
              <a:buChar char="-"/>
              <a:tabLst>
                <a:tab pos="299085" algn="l"/>
                <a:tab pos="299720" algn="l"/>
              </a:tabLst>
            </a:pPr>
            <a:r>
              <a:rPr sz="1800" spc="-5" dirty="0">
                <a:solidFill>
                  <a:srgbClr val="FFFFFF"/>
                </a:solidFill>
                <a:latin typeface="Carlito"/>
                <a:cs typeface="Carlito"/>
              </a:rPr>
              <a:t>The </a:t>
            </a:r>
            <a:r>
              <a:rPr sz="1800" b="1" spc="-10" dirty="0">
                <a:solidFill>
                  <a:srgbClr val="FFFFFF"/>
                </a:solidFill>
                <a:latin typeface="Carlito"/>
                <a:cs typeface="Carlito"/>
              </a:rPr>
              <a:t>structural </a:t>
            </a:r>
            <a:r>
              <a:rPr sz="1800" b="1" dirty="0">
                <a:solidFill>
                  <a:srgbClr val="FFFFFF"/>
                </a:solidFill>
                <a:latin typeface="Carlito"/>
                <a:cs typeface="Carlito"/>
              </a:rPr>
              <a:t>unit of bone </a:t>
            </a:r>
            <a:r>
              <a:rPr sz="1800" spc="-5" dirty="0">
                <a:solidFill>
                  <a:srgbClr val="FFFFFF"/>
                </a:solidFill>
                <a:latin typeface="Carlito"/>
                <a:cs typeface="Carlito"/>
              </a:rPr>
              <a:t>is </a:t>
            </a:r>
            <a:r>
              <a:rPr sz="1800" dirty="0">
                <a:solidFill>
                  <a:srgbClr val="FFFFFF"/>
                </a:solidFill>
                <a:latin typeface="Carlito"/>
                <a:cs typeface="Carlito"/>
              </a:rPr>
              <a:t>the </a:t>
            </a:r>
            <a:r>
              <a:rPr sz="1800" b="1" spc="-10" dirty="0">
                <a:solidFill>
                  <a:srgbClr val="FFFFFF"/>
                </a:solidFill>
                <a:latin typeface="Carlito"/>
                <a:cs typeface="Carlito"/>
              </a:rPr>
              <a:t>Haversian  </a:t>
            </a:r>
            <a:r>
              <a:rPr sz="1800" b="1" spc="-15" dirty="0">
                <a:solidFill>
                  <a:srgbClr val="FFFFFF"/>
                </a:solidFill>
                <a:latin typeface="Carlito"/>
                <a:cs typeface="Carlito"/>
              </a:rPr>
              <a:t>system </a:t>
            </a:r>
            <a:r>
              <a:rPr sz="1800" spc="-5" dirty="0">
                <a:solidFill>
                  <a:srgbClr val="FFFFFF"/>
                </a:solidFill>
                <a:latin typeface="Carlito"/>
                <a:cs typeface="Carlito"/>
              </a:rPr>
              <a:t>or</a:t>
            </a:r>
            <a:r>
              <a:rPr sz="1800" spc="-10" dirty="0">
                <a:solidFill>
                  <a:srgbClr val="FFFFFF"/>
                </a:solidFill>
                <a:latin typeface="Carlito"/>
                <a:cs typeface="Carlito"/>
              </a:rPr>
              <a:t> </a:t>
            </a:r>
            <a:r>
              <a:rPr sz="1800" b="1" spc="-10" dirty="0">
                <a:solidFill>
                  <a:srgbClr val="FFFFFF"/>
                </a:solidFill>
                <a:latin typeface="Carlito"/>
                <a:cs typeface="Carlito"/>
              </a:rPr>
              <a:t>osteon.</a:t>
            </a:r>
            <a:endParaRPr sz="1800">
              <a:latin typeface="Carlito"/>
              <a:cs typeface="Carlito"/>
            </a:endParaRPr>
          </a:p>
          <a:p>
            <a:pPr marL="299085" marR="900430" indent="-287020" algn="just">
              <a:lnSpc>
                <a:spcPct val="100000"/>
              </a:lnSpc>
              <a:buChar char="-"/>
              <a:tabLst>
                <a:tab pos="299085" algn="l"/>
                <a:tab pos="299720" algn="l"/>
              </a:tabLst>
            </a:pPr>
            <a:r>
              <a:rPr sz="1800" spc="-5" dirty="0">
                <a:solidFill>
                  <a:srgbClr val="FFFFFF"/>
                </a:solidFill>
                <a:latin typeface="Carlito"/>
                <a:cs typeface="Carlito"/>
              </a:rPr>
              <a:t>Presence of </a:t>
            </a:r>
            <a:r>
              <a:rPr sz="1800" dirty="0">
                <a:solidFill>
                  <a:srgbClr val="FFFFFF"/>
                </a:solidFill>
                <a:latin typeface="Carlito"/>
                <a:cs typeface="Carlito"/>
              </a:rPr>
              <a:t>a </a:t>
            </a:r>
            <a:r>
              <a:rPr sz="1800" spc="-15" dirty="0">
                <a:solidFill>
                  <a:srgbClr val="FFFFFF"/>
                </a:solidFill>
                <a:latin typeface="Carlito"/>
                <a:cs typeface="Carlito"/>
              </a:rPr>
              <a:t>Haversian system </a:t>
            </a:r>
            <a:r>
              <a:rPr sz="1800" spc="-5" dirty="0">
                <a:solidFill>
                  <a:srgbClr val="FFFFFF"/>
                </a:solidFill>
                <a:latin typeface="Carlito"/>
                <a:cs typeface="Carlito"/>
              </a:rPr>
              <a:t>is </a:t>
            </a:r>
            <a:r>
              <a:rPr sz="1800" dirty="0">
                <a:solidFill>
                  <a:srgbClr val="FFFFFF"/>
                </a:solidFill>
                <a:latin typeface="Carlito"/>
                <a:cs typeface="Carlito"/>
              </a:rPr>
              <a:t>the  </a:t>
            </a:r>
            <a:r>
              <a:rPr sz="1800" spc="-10" dirty="0">
                <a:solidFill>
                  <a:srgbClr val="FFFFFF"/>
                </a:solidFill>
                <a:latin typeface="Carlito"/>
                <a:cs typeface="Carlito"/>
              </a:rPr>
              <a:t>characteristic </a:t>
            </a:r>
            <a:r>
              <a:rPr sz="1800" spc="-5" dirty="0">
                <a:solidFill>
                  <a:srgbClr val="FFFFFF"/>
                </a:solidFill>
                <a:latin typeface="Carlito"/>
                <a:cs typeface="Carlito"/>
              </a:rPr>
              <a:t>of </a:t>
            </a:r>
            <a:r>
              <a:rPr sz="1800" dirty="0">
                <a:solidFill>
                  <a:srgbClr val="FFFFFF"/>
                </a:solidFill>
                <a:latin typeface="Carlito"/>
                <a:cs typeface="Carlito"/>
              </a:rPr>
              <a:t>a </a:t>
            </a:r>
            <a:r>
              <a:rPr sz="1800" spc="-5" dirty="0">
                <a:solidFill>
                  <a:srgbClr val="FFFFFF"/>
                </a:solidFill>
                <a:latin typeface="Carlito"/>
                <a:cs typeface="Carlito"/>
              </a:rPr>
              <a:t>mammalian</a:t>
            </a:r>
            <a:r>
              <a:rPr sz="1800" spc="45" dirty="0">
                <a:solidFill>
                  <a:srgbClr val="FFFFFF"/>
                </a:solidFill>
                <a:latin typeface="Carlito"/>
                <a:cs typeface="Carlito"/>
              </a:rPr>
              <a:t> </a:t>
            </a:r>
            <a:r>
              <a:rPr sz="1800" spc="-5" dirty="0">
                <a:solidFill>
                  <a:srgbClr val="FFFFFF"/>
                </a:solidFill>
                <a:latin typeface="Carlito"/>
                <a:cs typeface="Carlito"/>
              </a:rPr>
              <a:t>bone.</a:t>
            </a:r>
            <a:endParaRPr sz="1800">
              <a:latin typeface="Carlito"/>
              <a:cs typeface="Carlito"/>
            </a:endParaRPr>
          </a:p>
          <a:p>
            <a:pPr marL="299085" marR="205740" indent="-287020" algn="just">
              <a:lnSpc>
                <a:spcPct val="100000"/>
              </a:lnSpc>
              <a:buChar char="-"/>
              <a:tabLst>
                <a:tab pos="299085" algn="l"/>
                <a:tab pos="299720" algn="l"/>
              </a:tabLst>
            </a:pPr>
            <a:r>
              <a:rPr sz="1800" spc="-15" dirty="0">
                <a:solidFill>
                  <a:srgbClr val="FFFFFF"/>
                </a:solidFill>
                <a:latin typeface="Carlito"/>
                <a:cs typeface="Carlito"/>
              </a:rPr>
              <a:t>Haversian </a:t>
            </a:r>
            <a:r>
              <a:rPr sz="1800" spc="-20" dirty="0">
                <a:solidFill>
                  <a:srgbClr val="FFFFFF"/>
                </a:solidFill>
                <a:latin typeface="Carlito"/>
                <a:cs typeface="Carlito"/>
              </a:rPr>
              <a:t>system </a:t>
            </a:r>
            <a:r>
              <a:rPr sz="1800" spc="-10" dirty="0">
                <a:solidFill>
                  <a:srgbClr val="FFFFFF"/>
                </a:solidFill>
                <a:latin typeface="Carlito"/>
                <a:cs typeface="Carlito"/>
              </a:rPr>
              <a:t>shows </a:t>
            </a:r>
            <a:r>
              <a:rPr sz="1800" dirty="0">
                <a:solidFill>
                  <a:srgbClr val="FFFFFF"/>
                </a:solidFill>
                <a:latin typeface="Carlito"/>
                <a:cs typeface="Carlito"/>
              </a:rPr>
              <a:t>a </a:t>
            </a:r>
            <a:r>
              <a:rPr sz="1800" b="1" spc="-10" dirty="0">
                <a:solidFill>
                  <a:srgbClr val="FFFFFF"/>
                </a:solidFill>
                <a:latin typeface="Carlito"/>
                <a:cs typeface="Carlito"/>
              </a:rPr>
              <a:t>Haversian </a:t>
            </a:r>
            <a:r>
              <a:rPr sz="1800" b="1" spc="-5" dirty="0">
                <a:solidFill>
                  <a:srgbClr val="FFFFFF"/>
                </a:solidFill>
                <a:latin typeface="Carlito"/>
                <a:cs typeface="Carlito"/>
              </a:rPr>
              <a:t>canal </a:t>
            </a:r>
            <a:r>
              <a:rPr sz="1800" spc="-5" dirty="0">
                <a:solidFill>
                  <a:srgbClr val="FFFFFF"/>
                </a:solidFill>
                <a:latin typeface="Carlito"/>
                <a:cs typeface="Carlito"/>
              </a:rPr>
              <a:t>in  </a:t>
            </a:r>
            <a:r>
              <a:rPr sz="1800" dirty="0">
                <a:solidFill>
                  <a:srgbClr val="FFFFFF"/>
                </a:solidFill>
                <a:latin typeface="Carlito"/>
                <a:cs typeface="Carlito"/>
              </a:rPr>
              <a:t>the</a:t>
            </a:r>
            <a:r>
              <a:rPr sz="1800" spc="10" dirty="0">
                <a:solidFill>
                  <a:srgbClr val="FFFFFF"/>
                </a:solidFill>
                <a:latin typeface="Carlito"/>
                <a:cs typeface="Carlito"/>
              </a:rPr>
              <a:t> </a:t>
            </a:r>
            <a:r>
              <a:rPr sz="1800" spc="-10" dirty="0">
                <a:solidFill>
                  <a:srgbClr val="FFFFFF"/>
                </a:solidFill>
                <a:latin typeface="Carlito"/>
                <a:cs typeface="Carlito"/>
              </a:rPr>
              <a:t>centre.</a:t>
            </a:r>
            <a:endParaRPr sz="1800">
              <a:latin typeface="Carlito"/>
              <a:cs typeface="Carlito"/>
            </a:endParaRPr>
          </a:p>
          <a:p>
            <a:pPr marL="299085" marR="5080" indent="-287020" algn="just">
              <a:lnSpc>
                <a:spcPct val="100000"/>
              </a:lnSpc>
              <a:buChar char="-"/>
              <a:tabLst>
                <a:tab pos="299085" algn="l"/>
                <a:tab pos="299720" algn="l"/>
              </a:tabLst>
            </a:pPr>
            <a:r>
              <a:rPr sz="1800" spc="-15" dirty="0">
                <a:solidFill>
                  <a:srgbClr val="FFFFFF"/>
                </a:solidFill>
                <a:latin typeface="Carlito"/>
                <a:cs typeface="Carlito"/>
              </a:rPr>
              <a:t>Haversian </a:t>
            </a:r>
            <a:r>
              <a:rPr sz="1800" spc="-5" dirty="0">
                <a:solidFill>
                  <a:srgbClr val="FFFFFF"/>
                </a:solidFill>
                <a:latin typeface="Carlito"/>
                <a:cs typeface="Carlito"/>
              </a:rPr>
              <a:t>canal </a:t>
            </a:r>
            <a:r>
              <a:rPr sz="1800" spc="-10" dirty="0">
                <a:solidFill>
                  <a:srgbClr val="FFFFFF"/>
                </a:solidFill>
                <a:latin typeface="Carlito"/>
                <a:cs typeface="Carlito"/>
              </a:rPr>
              <a:t>consists </a:t>
            </a:r>
            <a:r>
              <a:rPr sz="1800" spc="-5" dirty="0">
                <a:solidFill>
                  <a:srgbClr val="FFFFFF"/>
                </a:solidFill>
                <a:latin typeface="Carlito"/>
                <a:cs typeface="Carlito"/>
              </a:rPr>
              <a:t>of blood vessels of  arteries </a:t>
            </a:r>
            <a:r>
              <a:rPr sz="1800" dirty="0">
                <a:solidFill>
                  <a:srgbClr val="FFFFFF"/>
                </a:solidFill>
                <a:latin typeface="Carlito"/>
                <a:cs typeface="Carlito"/>
              </a:rPr>
              <a:t>and </a:t>
            </a:r>
            <a:r>
              <a:rPr sz="1800" spc="-5" dirty="0">
                <a:solidFill>
                  <a:srgbClr val="FFFFFF"/>
                </a:solidFill>
                <a:latin typeface="Carlito"/>
                <a:cs typeface="Carlito"/>
              </a:rPr>
              <a:t>veins, lymph vessels </a:t>
            </a:r>
            <a:r>
              <a:rPr sz="1800" dirty="0">
                <a:solidFill>
                  <a:srgbClr val="FFFFFF"/>
                </a:solidFill>
                <a:latin typeface="Carlito"/>
                <a:cs typeface="Carlito"/>
              </a:rPr>
              <a:t>and </a:t>
            </a:r>
            <a:r>
              <a:rPr sz="1800" spc="-5" dirty="0">
                <a:solidFill>
                  <a:srgbClr val="FFFFFF"/>
                </a:solidFill>
                <a:latin typeface="Carlito"/>
                <a:cs typeface="Carlito"/>
              </a:rPr>
              <a:t>nerves </a:t>
            </a:r>
            <a:r>
              <a:rPr sz="1800" dirty="0">
                <a:solidFill>
                  <a:srgbClr val="FFFFFF"/>
                </a:solidFill>
                <a:latin typeface="Carlito"/>
                <a:cs typeface="Carlito"/>
              </a:rPr>
              <a:t>as  </a:t>
            </a:r>
            <a:r>
              <a:rPr sz="1800" spc="-5" dirty="0">
                <a:solidFill>
                  <a:srgbClr val="FFFFFF"/>
                </a:solidFill>
                <a:latin typeface="Carlito"/>
                <a:cs typeface="Carlito"/>
              </a:rPr>
              <a:t>well.</a:t>
            </a:r>
            <a:endParaRPr sz="1800">
              <a:latin typeface="Carlito"/>
              <a:cs typeface="Carlito"/>
            </a:endParaRPr>
          </a:p>
          <a:p>
            <a:pPr marL="299085" marR="174625" indent="-287020" algn="just">
              <a:lnSpc>
                <a:spcPct val="100000"/>
              </a:lnSpc>
              <a:buChar char="-"/>
              <a:tabLst>
                <a:tab pos="299720" algn="l"/>
              </a:tabLst>
            </a:pPr>
            <a:r>
              <a:rPr sz="1800" spc="-5" dirty="0">
                <a:solidFill>
                  <a:srgbClr val="FFFFFF"/>
                </a:solidFill>
                <a:latin typeface="Carlito"/>
                <a:cs typeface="Carlito"/>
              </a:rPr>
              <a:t>Lacunae </a:t>
            </a:r>
            <a:r>
              <a:rPr sz="1800" spc="-10" dirty="0">
                <a:solidFill>
                  <a:srgbClr val="FFFFFF"/>
                </a:solidFill>
                <a:latin typeface="Carlito"/>
                <a:cs typeface="Carlito"/>
              </a:rPr>
              <a:t>containing osteoblasts </a:t>
            </a:r>
            <a:r>
              <a:rPr sz="1800" spc="-5" dirty="0">
                <a:solidFill>
                  <a:srgbClr val="FFFFFF"/>
                </a:solidFill>
                <a:latin typeface="Carlito"/>
                <a:cs typeface="Carlito"/>
              </a:rPr>
              <a:t>or </a:t>
            </a:r>
            <a:r>
              <a:rPr sz="1800" spc="-10" dirty="0">
                <a:solidFill>
                  <a:srgbClr val="FFFFFF"/>
                </a:solidFill>
                <a:latin typeface="Carlito"/>
                <a:cs typeface="Carlito"/>
              </a:rPr>
              <a:t>osteocytes  are </a:t>
            </a:r>
            <a:r>
              <a:rPr sz="1800" spc="-5" dirty="0">
                <a:solidFill>
                  <a:srgbClr val="FFFFFF"/>
                </a:solidFill>
                <a:latin typeface="Carlito"/>
                <a:cs typeface="Carlito"/>
              </a:rPr>
              <a:t>arranged </a:t>
            </a:r>
            <a:r>
              <a:rPr sz="1800" dirty="0">
                <a:solidFill>
                  <a:srgbClr val="FFFFFF"/>
                </a:solidFill>
                <a:latin typeface="Carlito"/>
                <a:cs typeface="Carlito"/>
              </a:rPr>
              <a:t>in </a:t>
            </a:r>
            <a:r>
              <a:rPr sz="1800" spc="-10" dirty="0">
                <a:solidFill>
                  <a:srgbClr val="FFFFFF"/>
                </a:solidFill>
                <a:latin typeface="Carlito"/>
                <a:cs typeface="Carlito"/>
              </a:rPr>
              <a:t>concentric circles around </a:t>
            </a:r>
            <a:r>
              <a:rPr sz="1800" dirty="0">
                <a:solidFill>
                  <a:srgbClr val="FFFFFF"/>
                </a:solidFill>
                <a:latin typeface="Carlito"/>
                <a:cs typeface="Carlito"/>
              </a:rPr>
              <a:t>the  </a:t>
            </a:r>
            <a:r>
              <a:rPr sz="1800" spc="-15" dirty="0">
                <a:solidFill>
                  <a:srgbClr val="FFFFFF"/>
                </a:solidFill>
                <a:latin typeface="Carlito"/>
                <a:cs typeface="Carlito"/>
              </a:rPr>
              <a:t>Haversian</a:t>
            </a:r>
            <a:r>
              <a:rPr sz="1800" spc="-5" dirty="0">
                <a:solidFill>
                  <a:srgbClr val="FFFFFF"/>
                </a:solidFill>
                <a:latin typeface="Carlito"/>
                <a:cs typeface="Carlito"/>
              </a:rPr>
              <a:t> canal.</a:t>
            </a:r>
            <a:endParaRPr sz="1800">
              <a:latin typeface="Carlito"/>
              <a:cs typeface="Carlito"/>
            </a:endParaRPr>
          </a:p>
          <a:p>
            <a:pPr marL="299085" marR="372110" indent="-287020" algn="just">
              <a:lnSpc>
                <a:spcPct val="100000"/>
              </a:lnSpc>
              <a:spcBef>
                <a:spcPts val="5"/>
              </a:spcBef>
              <a:buChar char="-"/>
              <a:tabLst>
                <a:tab pos="299085" algn="l"/>
                <a:tab pos="299720" algn="l"/>
              </a:tabLst>
            </a:pPr>
            <a:r>
              <a:rPr sz="1800" spc="-5" dirty="0">
                <a:solidFill>
                  <a:srgbClr val="FFFFFF"/>
                </a:solidFill>
                <a:latin typeface="Carlito"/>
                <a:cs typeface="Carlito"/>
              </a:rPr>
              <a:t>The </a:t>
            </a:r>
            <a:r>
              <a:rPr sz="1800" spc="-10" dirty="0">
                <a:solidFill>
                  <a:srgbClr val="FFFFFF"/>
                </a:solidFill>
                <a:latin typeface="Carlito"/>
                <a:cs typeface="Carlito"/>
              </a:rPr>
              <a:t>two </a:t>
            </a:r>
            <a:r>
              <a:rPr sz="1800" spc="-5" dirty="0">
                <a:solidFill>
                  <a:srgbClr val="FFFFFF"/>
                </a:solidFill>
                <a:latin typeface="Carlito"/>
                <a:cs typeface="Carlito"/>
              </a:rPr>
              <a:t>adjacent </a:t>
            </a:r>
            <a:r>
              <a:rPr sz="1800" spc="-15" dirty="0">
                <a:solidFill>
                  <a:srgbClr val="FFFFFF"/>
                </a:solidFill>
                <a:latin typeface="Carlito"/>
                <a:cs typeface="Carlito"/>
              </a:rPr>
              <a:t>Haversian systems </a:t>
            </a:r>
            <a:r>
              <a:rPr sz="1800" spc="-10" dirty="0">
                <a:solidFill>
                  <a:srgbClr val="FFFFFF"/>
                </a:solidFill>
                <a:latin typeface="Carlito"/>
                <a:cs typeface="Carlito"/>
              </a:rPr>
              <a:t>are  interconnected </a:t>
            </a:r>
            <a:r>
              <a:rPr sz="1800" spc="-5" dirty="0">
                <a:solidFill>
                  <a:srgbClr val="FFFFFF"/>
                </a:solidFill>
                <a:latin typeface="Carlito"/>
                <a:cs typeface="Carlito"/>
              </a:rPr>
              <a:t>by </a:t>
            </a:r>
            <a:r>
              <a:rPr sz="1800" spc="-15" dirty="0">
                <a:solidFill>
                  <a:srgbClr val="FFFFFF"/>
                </a:solidFill>
                <a:latin typeface="Carlito"/>
                <a:cs typeface="Carlito"/>
              </a:rPr>
              <a:t>transverse </a:t>
            </a:r>
            <a:r>
              <a:rPr sz="1800" spc="-5" dirty="0">
                <a:solidFill>
                  <a:srgbClr val="FFFFFF"/>
                </a:solidFill>
                <a:latin typeface="Carlito"/>
                <a:cs typeface="Carlito"/>
              </a:rPr>
              <a:t>channels, </a:t>
            </a:r>
            <a:r>
              <a:rPr sz="1800" dirty="0">
                <a:solidFill>
                  <a:srgbClr val="FFFFFF"/>
                </a:solidFill>
                <a:latin typeface="Carlito"/>
                <a:cs typeface="Carlito"/>
              </a:rPr>
              <a:t>the  </a:t>
            </a:r>
            <a:r>
              <a:rPr sz="1800" b="1" spc="-20" dirty="0">
                <a:solidFill>
                  <a:srgbClr val="FFFFFF"/>
                </a:solidFill>
                <a:latin typeface="Carlito"/>
                <a:cs typeface="Carlito"/>
              </a:rPr>
              <a:t>Volkmann’s</a:t>
            </a:r>
            <a:r>
              <a:rPr sz="1800" b="1" spc="-40" dirty="0">
                <a:solidFill>
                  <a:srgbClr val="FFFFFF"/>
                </a:solidFill>
                <a:latin typeface="Carlito"/>
                <a:cs typeface="Carlito"/>
              </a:rPr>
              <a:t> </a:t>
            </a:r>
            <a:r>
              <a:rPr sz="1800" b="1" spc="-5" dirty="0">
                <a:solidFill>
                  <a:srgbClr val="FFFFFF"/>
                </a:solidFill>
                <a:latin typeface="Carlito"/>
                <a:cs typeface="Carlito"/>
              </a:rPr>
              <a:t>canal.</a:t>
            </a:r>
            <a:endParaRPr sz="1800">
              <a:latin typeface="Carlito"/>
              <a:cs typeface="Carlito"/>
            </a:endParaRPr>
          </a:p>
        </p:txBody>
      </p:sp>
      <p:grpSp>
        <p:nvGrpSpPr>
          <p:cNvPr id="8" name="object 8"/>
          <p:cNvGrpSpPr/>
          <p:nvPr/>
        </p:nvGrpSpPr>
        <p:grpSpPr>
          <a:xfrm>
            <a:off x="5250179" y="304800"/>
            <a:ext cx="3503929" cy="6117590"/>
            <a:chOff x="5250179" y="304800"/>
            <a:chExt cx="3503929" cy="6117590"/>
          </a:xfrm>
        </p:grpSpPr>
        <p:sp>
          <p:nvSpPr>
            <p:cNvPr id="9" name="object 9"/>
            <p:cNvSpPr/>
            <p:nvPr/>
          </p:nvSpPr>
          <p:spPr>
            <a:xfrm>
              <a:off x="5250179" y="304800"/>
              <a:ext cx="3503676" cy="36576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5250179" y="4053840"/>
              <a:ext cx="3503676" cy="2368296"/>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712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4819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39204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19400" y="381000"/>
            <a:ext cx="5257800"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B</a:t>
            </a:r>
            <a:r>
              <a:rPr sz="2200" u="heavy" dirty="0">
                <a:solidFill>
                  <a:srgbClr val="FFFFFF"/>
                </a:solidFill>
                <a:uFill>
                  <a:solidFill>
                    <a:srgbClr val="FFFFFF"/>
                  </a:solidFill>
                </a:uFill>
                <a:latin typeface="Carlito"/>
                <a:cs typeface="Carlito"/>
              </a:rPr>
              <a:t>o</a:t>
            </a:r>
            <a:r>
              <a:rPr sz="2200" u="heavy" spc="-10" dirty="0">
                <a:solidFill>
                  <a:srgbClr val="FFFFFF"/>
                </a:solidFill>
                <a:uFill>
                  <a:solidFill>
                    <a:srgbClr val="FFFFFF"/>
                  </a:solidFill>
                </a:uFill>
                <a:latin typeface="Carlito"/>
                <a:cs typeface="Carlito"/>
              </a:rPr>
              <a:t>ne</a:t>
            </a:r>
            <a:endParaRPr sz="2200">
              <a:latin typeface="Carlito"/>
              <a:cs typeface="Carlito"/>
            </a:endParaRPr>
          </a:p>
        </p:txBody>
      </p:sp>
      <p:sp>
        <p:nvSpPr>
          <p:cNvPr id="6" name="object 6"/>
          <p:cNvSpPr/>
          <p:nvPr/>
        </p:nvSpPr>
        <p:spPr>
          <a:xfrm>
            <a:off x="326136" y="1066800"/>
            <a:ext cx="8361045" cy="3429000"/>
          </a:xfrm>
          <a:custGeom>
            <a:avLst/>
            <a:gdLst/>
            <a:ahLst/>
            <a:cxnLst/>
            <a:rect l="l" t="t" r="r" b="b"/>
            <a:pathLst>
              <a:path w="8361045" h="2369820">
                <a:moveTo>
                  <a:pt x="0" y="2369820"/>
                </a:moveTo>
                <a:lnTo>
                  <a:pt x="8360664" y="2369820"/>
                </a:lnTo>
                <a:lnTo>
                  <a:pt x="8360664" y="0"/>
                </a:lnTo>
                <a:lnTo>
                  <a:pt x="0" y="0"/>
                </a:lnTo>
                <a:lnTo>
                  <a:pt x="0" y="2369820"/>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4266" y="1083309"/>
            <a:ext cx="7974965" cy="2560316"/>
          </a:xfrm>
          <a:prstGeom prst="rect">
            <a:avLst/>
          </a:prstGeom>
        </p:spPr>
        <p:txBody>
          <a:bodyPr vert="horz" wrap="square" lIns="0" tIns="13335" rIns="0" bIns="0" rtlCol="0">
            <a:spAutoFit/>
          </a:bodyPr>
          <a:lstStyle/>
          <a:p>
            <a:pPr marL="12700" algn="just">
              <a:lnSpc>
                <a:spcPct val="100000"/>
              </a:lnSpc>
              <a:spcBef>
                <a:spcPts val="105"/>
              </a:spcBef>
            </a:pPr>
            <a:r>
              <a:rPr sz="2000" b="1" u="heavy" dirty="0">
                <a:solidFill>
                  <a:srgbClr val="FFFFFF"/>
                </a:solidFill>
                <a:uFill>
                  <a:solidFill>
                    <a:srgbClr val="FFFFFF"/>
                  </a:solidFill>
                </a:uFill>
                <a:latin typeface="Carlito"/>
                <a:cs typeface="Carlito"/>
              </a:rPr>
              <a:t>Functions:</a:t>
            </a:r>
            <a:endParaRPr sz="2000">
              <a:latin typeface="Carlito"/>
              <a:cs typeface="Carlito"/>
            </a:endParaRPr>
          </a:p>
          <a:p>
            <a:pPr algn="just">
              <a:lnSpc>
                <a:spcPct val="100000"/>
              </a:lnSpc>
              <a:spcBef>
                <a:spcPts val="25"/>
              </a:spcBef>
            </a:pPr>
            <a:endParaRPr sz="195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It </a:t>
            </a:r>
            <a:r>
              <a:rPr sz="1800" spc="-5" dirty="0">
                <a:solidFill>
                  <a:srgbClr val="FFFFFF"/>
                </a:solidFill>
                <a:latin typeface="Carlito"/>
                <a:cs typeface="Carlito"/>
              </a:rPr>
              <a:t>is </a:t>
            </a:r>
            <a:r>
              <a:rPr sz="1800" dirty="0">
                <a:solidFill>
                  <a:srgbClr val="FFFFFF"/>
                </a:solidFill>
                <a:latin typeface="Carlito"/>
                <a:cs typeface="Carlito"/>
              </a:rPr>
              <a:t>the </a:t>
            </a:r>
            <a:r>
              <a:rPr sz="1800" spc="-5" dirty="0">
                <a:solidFill>
                  <a:srgbClr val="FFFFFF"/>
                </a:solidFill>
                <a:latin typeface="Carlito"/>
                <a:cs typeface="Carlito"/>
              </a:rPr>
              <a:t>supporting </a:t>
            </a:r>
            <a:r>
              <a:rPr sz="1800" dirty="0">
                <a:solidFill>
                  <a:srgbClr val="FFFFFF"/>
                </a:solidFill>
                <a:latin typeface="Carlito"/>
                <a:cs typeface="Carlito"/>
              </a:rPr>
              <a:t>and </a:t>
            </a:r>
            <a:r>
              <a:rPr sz="1800" spc="-10" dirty="0">
                <a:solidFill>
                  <a:srgbClr val="FFFFFF"/>
                </a:solidFill>
                <a:latin typeface="Carlito"/>
                <a:cs typeface="Carlito"/>
              </a:rPr>
              <a:t>protective </a:t>
            </a:r>
            <a:r>
              <a:rPr sz="1800" spc="-5" dirty="0">
                <a:solidFill>
                  <a:srgbClr val="FFFFFF"/>
                </a:solidFill>
                <a:latin typeface="Carlito"/>
                <a:cs typeface="Carlito"/>
              </a:rPr>
              <a:t>tissue of </a:t>
            </a:r>
            <a:r>
              <a:rPr sz="1800" spc="-15" dirty="0">
                <a:solidFill>
                  <a:srgbClr val="FFFFFF"/>
                </a:solidFill>
                <a:latin typeface="Carlito"/>
                <a:cs typeface="Carlito"/>
              </a:rPr>
              <a:t>vertebrates </a:t>
            </a:r>
            <a:r>
              <a:rPr sz="1800" spc="-5" dirty="0">
                <a:solidFill>
                  <a:srgbClr val="FFFFFF"/>
                </a:solidFill>
                <a:latin typeface="Carlito"/>
                <a:cs typeface="Carlito"/>
              </a:rPr>
              <a:t>which </a:t>
            </a:r>
            <a:r>
              <a:rPr sz="1800" spc="-10" dirty="0">
                <a:solidFill>
                  <a:srgbClr val="FFFFFF"/>
                </a:solidFill>
                <a:latin typeface="Carlito"/>
                <a:cs typeface="Carlito"/>
              </a:rPr>
              <a:t>protects </a:t>
            </a:r>
            <a:r>
              <a:rPr sz="1800">
                <a:solidFill>
                  <a:srgbClr val="FFFFFF"/>
                </a:solidFill>
                <a:latin typeface="Carlito"/>
                <a:cs typeface="Carlito"/>
              </a:rPr>
              <a:t>the</a:t>
            </a:r>
            <a:r>
              <a:rPr sz="1800" spc="135">
                <a:solidFill>
                  <a:srgbClr val="FFFFFF"/>
                </a:solidFill>
                <a:latin typeface="Carlito"/>
                <a:cs typeface="Carlito"/>
              </a:rPr>
              <a:t> </a:t>
            </a:r>
            <a:r>
              <a:rPr sz="1800" spc="-5" smtClean="0">
                <a:solidFill>
                  <a:srgbClr val="FFFFFF"/>
                </a:solidFill>
                <a:latin typeface="Carlito"/>
                <a:cs typeface="Carlito"/>
              </a:rPr>
              <a:t>internal</a:t>
            </a:r>
            <a:r>
              <a:rPr lang="en-US" sz="1800" spc="-5" dirty="0" smtClean="0">
                <a:solidFill>
                  <a:srgbClr val="FFFFFF"/>
                </a:solidFill>
                <a:latin typeface="Carlito"/>
                <a:cs typeface="Carlito"/>
              </a:rPr>
              <a:t> </a:t>
            </a:r>
            <a:r>
              <a:rPr sz="1800" spc="-5" smtClean="0">
                <a:solidFill>
                  <a:srgbClr val="FFFFFF"/>
                </a:solidFill>
                <a:latin typeface="Carlito"/>
                <a:cs typeface="Carlito"/>
              </a:rPr>
              <a:t>soft </a:t>
            </a:r>
            <a:r>
              <a:rPr sz="1800" dirty="0">
                <a:solidFill>
                  <a:srgbClr val="FFFFFF"/>
                </a:solidFill>
                <a:latin typeface="Carlito"/>
                <a:cs typeface="Carlito"/>
              </a:rPr>
              <a:t>and </a:t>
            </a:r>
            <a:r>
              <a:rPr sz="1800" spc="-10" dirty="0">
                <a:solidFill>
                  <a:srgbClr val="FFFFFF"/>
                </a:solidFill>
                <a:latin typeface="Carlito"/>
                <a:cs typeface="Carlito"/>
              </a:rPr>
              <a:t>delicate</a:t>
            </a:r>
            <a:r>
              <a:rPr sz="1800" spc="25" dirty="0">
                <a:solidFill>
                  <a:srgbClr val="FFFFFF"/>
                </a:solidFill>
                <a:latin typeface="Carlito"/>
                <a:cs typeface="Carlito"/>
              </a:rPr>
              <a:t> </a:t>
            </a:r>
            <a:r>
              <a:rPr sz="1800" spc="-5" dirty="0">
                <a:solidFill>
                  <a:srgbClr val="FFFFFF"/>
                </a:solidFill>
                <a:latin typeface="Carlito"/>
                <a:cs typeface="Carlito"/>
              </a:rPr>
              <a:t>tissues.</a:t>
            </a:r>
            <a:endParaRPr sz="1800">
              <a:latin typeface="Carlito"/>
              <a:cs typeface="Carlito"/>
            </a:endParaRPr>
          </a:p>
          <a:p>
            <a:pPr marL="299085" indent="-287020" algn="just">
              <a:lnSpc>
                <a:spcPct val="100000"/>
              </a:lnSpc>
              <a:spcBef>
                <a:spcPts val="5"/>
              </a:spcBef>
              <a:buChar char="-"/>
              <a:tabLst>
                <a:tab pos="299085" algn="l"/>
                <a:tab pos="299720" algn="l"/>
              </a:tabLst>
            </a:pPr>
            <a:r>
              <a:rPr sz="1800" spc="-5" dirty="0">
                <a:solidFill>
                  <a:srgbClr val="FFFFFF"/>
                </a:solidFill>
                <a:latin typeface="Carlito"/>
                <a:cs typeface="Carlito"/>
              </a:rPr>
              <a:t>Besides </a:t>
            </a:r>
            <a:r>
              <a:rPr sz="1800" spc="-10" dirty="0">
                <a:solidFill>
                  <a:srgbClr val="FFFFFF"/>
                </a:solidFill>
                <a:latin typeface="Carlito"/>
                <a:cs typeface="Carlito"/>
              </a:rPr>
              <a:t>providing </a:t>
            </a:r>
            <a:r>
              <a:rPr sz="1800" spc="-5" dirty="0">
                <a:solidFill>
                  <a:srgbClr val="FFFFFF"/>
                </a:solidFill>
                <a:latin typeface="Carlito"/>
                <a:cs typeface="Carlito"/>
              </a:rPr>
              <a:t>support, bones </a:t>
            </a:r>
            <a:r>
              <a:rPr sz="1800" spc="-10" dirty="0">
                <a:solidFill>
                  <a:srgbClr val="FFFFFF"/>
                </a:solidFill>
                <a:latin typeface="Carlito"/>
                <a:cs typeface="Carlito"/>
              </a:rPr>
              <a:t>have </a:t>
            </a:r>
            <a:r>
              <a:rPr sz="1800" dirty="0">
                <a:solidFill>
                  <a:srgbClr val="FFFFFF"/>
                </a:solidFill>
                <a:latin typeface="Carlito"/>
                <a:cs typeface="Carlito"/>
              </a:rPr>
              <a:t>a </a:t>
            </a:r>
            <a:r>
              <a:rPr sz="1800" spc="-10" dirty="0">
                <a:solidFill>
                  <a:srgbClr val="FFFFFF"/>
                </a:solidFill>
                <a:latin typeface="Carlito"/>
                <a:cs typeface="Carlito"/>
              </a:rPr>
              <a:t>metabolic </a:t>
            </a:r>
            <a:r>
              <a:rPr sz="1800" dirty="0">
                <a:solidFill>
                  <a:srgbClr val="FFFFFF"/>
                </a:solidFill>
                <a:latin typeface="Carlito"/>
                <a:cs typeface="Carlito"/>
              </a:rPr>
              <a:t>and </a:t>
            </a:r>
            <a:r>
              <a:rPr sz="1800" spc="-10" dirty="0">
                <a:solidFill>
                  <a:srgbClr val="FFFFFF"/>
                </a:solidFill>
                <a:latin typeface="Carlito"/>
                <a:cs typeface="Carlito"/>
              </a:rPr>
              <a:t>protective </a:t>
            </a:r>
            <a:r>
              <a:rPr sz="1800" spc="-15" dirty="0">
                <a:solidFill>
                  <a:srgbClr val="FFFFFF"/>
                </a:solidFill>
                <a:latin typeface="Carlito"/>
                <a:cs typeface="Carlito"/>
              </a:rPr>
              <a:t>role</a:t>
            </a:r>
            <a:r>
              <a:rPr sz="1800" spc="185" dirty="0">
                <a:solidFill>
                  <a:srgbClr val="FFFFFF"/>
                </a:solidFill>
                <a:latin typeface="Carlito"/>
                <a:cs typeface="Carlito"/>
              </a:rPr>
              <a:t> </a:t>
            </a:r>
            <a:r>
              <a:rPr sz="1800" spc="-10" dirty="0">
                <a:solidFill>
                  <a:srgbClr val="FFFFFF"/>
                </a:solidFill>
                <a:latin typeface="Carlito"/>
                <a:cs typeface="Carlito"/>
              </a:rPr>
              <a:t>too.</a:t>
            </a:r>
            <a:endParaRPr sz="18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It </a:t>
            </a:r>
            <a:r>
              <a:rPr sz="1800" spc="-10" dirty="0">
                <a:solidFill>
                  <a:srgbClr val="FFFFFF"/>
                </a:solidFill>
                <a:latin typeface="Carlito"/>
                <a:cs typeface="Carlito"/>
              </a:rPr>
              <a:t>forms </a:t>
            </a:r>
            <a:r>
              <a:rPr sz="1800" dirty="0">
                <a:solidFill>
                  <a:srgbClr val="FFFFFF"/>
                </a:solidFill>
                <a:latin typeface="Carlito"/>
                <a:cs typeface="Carlito"/>
              </a:rPr>
              <a:t>the </a:t>
            </a:r>
            <a:r>
              <a:rPr sz="1800" spc="-5" dirty="0">
                <a:solidFill>
                  <a:srgbClr val="FFFFFF"/>
                </a:solidFill>
                <a:latin typeface="Carlito"/>
                <a:cs typeface="Carlito"/>
              </a:rPr>
              <a:t>base </a:t>
            </a:r>
            <a:r>
              <a:rPr sz="1800" spc="-15" dirty="0">
                <a:solidFill>
                  <a:srgbClr val="FFFFFF"/>
                </a:solidFill>
                <a:latin typeface="Carlito"/>
                <a:cs typeface="Carlito"/>
              </a:rPr>
              <a:t>for </a:t>
            </a:r>
            <a:r>
              <a:rPr sz="1800" spc="-10" dirty="0">
                <a:solidFill>
                  <a:srgbClr val="FFFFFF"/>
                </a:solidFill>
                <a:latin typeface="Carlito"/>
                <a:cs typeface="Carlito"/>
              </a:rPr>
              <a:t>attachment </a:t>
            </a:r>
            <a:r>
              <a:rPr sz="1800" spc="-5" dirty="0">
                <a:solidFill>
                  <a:srgbClr val="FFFFFF"/>
                </a:solidFill>
                <a:latin typeface="Carlito"/>
                <a:cs typeface="Carlito"/>
              </a:rPr>
              <a:t>of</a:t>
            </a:r>
            <a:r>
              <a:rPr sz="1800" spc="30" dirty="0">
                <a:solidFill>
                  <a:srgbClr val="FFFFFF"/>
                </a:solidFill>
                <a:latin typeface="Carlito"/>
                <a:cs typeface="Carlito"/>
              </a:rPr>
              <a:t> </a:t>
            </a:r>
            <a:r>
              <a:rPr sz="1800" spc="-5" dirty="0">
                <a:solidFill>
                  <a:srgbClr val="FFFFFF"/>
                </a:solidFill>
                <a:latin typeface="Carlito"/>
                <a:cs typeface="Carlito"/>
              </a:rPr>
              <a:t>muscles.</a:t>
            </a:r>
            <a:endParaRPr sz="1800">
              <a:latin typeface="Carlito"/>
              <a:cs typeface="Carlito"/>
            </a:endParaRPr>
          </a:p>
          <a:p>
            <a:pPr marL="299085" indent="-287020" algn="just">
              <a:lnSpc>
                <a:spcPct val="100000"/>
              </a:lnSpc>
              <a:buChar char="-"/>
              <a:tabLst>
                <a:tab pos="299085" algn="l"/>
                <a:tab pos="299720" algn="l"/>
              </a:tabLst>
            </a:pPr>
            <a:r>
              <a:rPr sz="1800" dirty="0">
                <a:solidFill>
                  <a:srgbClr val="FFFFFF"/>
                </a:solidFill>
                <a:latin typeface="Carlito"/>
                <a:cs typeface="Carlito"/>
              </a:rPr>
              <a:t>In </a:t>
            </a:r>
            <a:r>
              <a:rPr sz="1800" spc="-5" dirty="0">
                <a:solidFill>
                  <a:srgbClr val="FFFFFF"/>
                </a:solidFill>
                <a:latin typeface="Carlito"/>
                <a:cs typeface="Carlito"/>
              </a:rPr>
              <a:t>long bones, </a:t>
            </a:r>
            <a:r>
              <a:rPr sz="1800" dirty="0">
                <a:solidFill>
                  <a:srgbClr val="FFFFFF"/>
                </a:solidFill>
                <a:latin typeface="Carlito"/>
                <a:cs typeface="Carlito"/>
              </a:rPr>
              <a:t>the </a:t>
            </a:r>
            <a:r>
              <a:rPr sz="1800" spc="-10" dirty="0">
                <a:solidFill>
                  <a:srgbClr val="FFFFFF"/>
                </a:solidFill>
                <a:latin typeface="Carlito"/>
                <a:cs typeface="Carlito"/>
              </a:rPr>
              <a:t>yellow marrow cavity </a:t>
            </a:r>
            <a:r>
              <a:rPr sz="1800" spc="-5" dirty="0">
                <a:solidFill>
                  <a:srgbClr val="FFFFFF"/>
                </a:solidFill>
                <a:latin typeface="Carlito"/>
                <a:cs typeface="Carlito"/>
              </a:rPr>
              <a:t>helps in </a:t>
            </a:r>
            <a:r>
              <a:rPr sz="1800" spc="-15" dirty="0">
                <a:solidFill>
                  <a:srgbClr val="FFFFFF"/>
                </a:solidFill>
                <a:latin typeface="Carlito"/>
                <a:cs typeface="Carlito"/>
              </a:rPr>
              <a:t>storage </a:t>
            </a:r>
            <a:r>
              <a:rPr sz="1800" spc="-5" dirty="0">
                <a:solidFill>
                  <a:srgbClr val="FFFFFF"/>
                </a:solidFill>
                <a:latin typeface="Carlito"/>
                <a:cs typeface="Carlito"/>
              </a:rPr>
              <a:t>of reserve </a:t>
            </a:r>
            <a:r>
              <a:rPr sz="1800" spc="-15" dirty="0">
                <a:solidFill>
                  <a:srgbClr val="FFFFFF"/>
                </a:solidFill>
                <a:latin typeface="Carlito"/>
                <a:cs typeface="Carlito"/>
              </a:rPr>
              <a:t>food</a:t>
            </a:r>
            <a:r>
              <a:rPr sz="1800" spc="200" dirty="0">
                <a:solidFill>
                  <a:srgbClr val="FFFFFF"/>
                </a:solidFill>
                <a:latin typeface="Carlito"/>
                <a:cs typeface="Carlito"/>
              </a:rPr>
              <a:t> </a:t>
            </a:r>
            <a:r>
              <a:rPr sz="1800" spc="-10" dirty="0">
                <a:solidFill>
                  <a:srgbClr val="FFFFFF"/>
                </a:solidFill>
                <a:latin typeface="Carlito"/>
                <a:cs typeface="Carlito"/>
              </a:rPr>
              <a:t>material.</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The </a:t>
            </a:r>
            <a:r>
              <a:rPr sz="1800" spc="-10" dirty="0">
                <a:solidFill>
                  <a:srgbClr val="FFFFFF"/>
                </a:solidFill>
                <a:latin typeface="Carlito"/>
                <a:cs typeface="Carlito"/>
              </a:rPr>
              <a:t>red marrow cavity </a:t>
            </a:r>
            <a:r>
              <a:rPr sz="1800" dirty="0">
                <a:solidFill>
                  <a:srgbClr val="FFFFFF"/>
                </a:solidFill>
                <a:latin typeface="Carlito"/>
                <a:cs typeface="Carlito"/>
              </a:rPr>
              <a:t>in the long </a:t>
            </a:r>
            <a:r>
              <a:rPr sz="1800" spc="-5" dirty="0">
                <a:solidFill>
                  <a:srgbClr val="FFFFFF"/>
                </a:solidFill>
                <a:latin typeface="Carlito"/>
                <a:cs typeface="Carlito"/>
              </a:rPr>
              <a:t>bones is useful </a:t>
            </a:r>
            <a:r>
              <a:rPr sz="1800" dirty="0">
                <a:solidFill>
                  <a:srgbClr val="FFFFFF"/>
                </a:solidFill>
                <a:latin typeface="Carlito"/>
                <a:cs typeface="Carlito"/>
              </a:rPr>
              <a:t>in</a:t>
            </a:r>
            <a:r>
              <a:rPr sz="1800" spc="120" dirty="0">
                <a:solidFill>
                  <a:srgbClr val="FFFFFF"/>
                </a:solidFill>
                <a:latin typeface="Carlito"/>
                <a:cs typeface="Carlito"/>
              </a:rPr>
              <a:t> </a:t>
            </a:r>
            <a:r>
              <a:rPr sz="1800" spc="-5" dirty="0">
                <a:solidFill>
                  <a:srgbClr val="FFFFFF"/>
                </a:solidFill>
                <a:latin typeface="Carlito"/>
                <a:cs typeface="Carlito"/>
              </a:rPr>
              <a:t>haemopioesis</a:t>
            </a:r>
            <a:endParaRPr sz="18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331464" cy="462280"/>
          </a:xfrm>
          <a:custGeom>
            <a:avLst/>
            <a:gdLst/>
            <a:ahLst/>
            <a:cxnLst/>
            <a:rect l="l" t="t" r="r" b="b"/>
            <a:pathLst>
              <a:path w="2036445" h="462280">
                <a:moveTo>
                  <a:pt x="0" y="461772"/>
                </a:moveTo>
                <a:lnTo>
                  <a:pt x="2036064" y="461772"/>
                </a:lnTo>
                <a:lnTo>
                  <a:pt x="2036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253334" cy="391795"/>
          </a:xfrm>
          <a:prstGeom prst="rect">
            <a:avLst/>
          </a:prstGeom>
        </p:spPr>
        <p:txBody>
          <a:bodyPr vert="horz" wrap="square" lIns="0" tIns="12700" rIns="0" bIns="0" rtlCol="0">
            <a:spAutoFit/>
          </a:bodyPr>
          <a:lstStyle/>
          <a:p>
            <a:pPr marL="12700">
              <a:lnSpc>
                <a:spcPct val="100000"/>
              </a:lnSpc>
              <a:spcBef>
                <a:spcPts val="100"/>
              </a:spcBef>
            </a:pPr>
            <a:r>
              <a:rPr sz="2400" u="none" spc="-15" dirty="0"/>
              <a:t>Skeletal</a:t>
            </a:r>
            <a:r>
              <a:rPr sz="2400" u="none" spc="-75" dirty="0"/>
              <a:t> </a:t>
            </a:r>
            <a:r>
              <a:rPr sz="2400" u="none" spc="-5" dirty="0"/>
              <a:t>Tissue</a:t>
            </a:r>
            <a:endParaRPr sz="2400"/>
          </a:p>
        </p:txBody>
      </p:sp>
      <p:sp>
        <p:nvSpPr>
          <p:cNvPr id="4" name="object 4"/>
          <p:cNvSpPr/>
          <p:nvPr/>
        </p:nvSpPr>
        <p:spPr>
          <a:xfrm>
            <a:off x="4377691" y="455930"/>
            <a:ext cx="422909" cy="134620"/>
          </a:xfrm>
          <a:custGeom>
            <a:avLst/>
            <a:gdLst/>
            <a:ahLst/>
            <a:cxnLst/>
            <a:rect l="l" t="t" r="r" b="b"/>
            <a:pathLst>
              <a:path w="422910" h="134620">
                <a:moveTo>
                  <a:pt x="397269" y="49530"/>
                </a:moveTo>
                <a:lnTo>
                  <a:pt x="393192"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6"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2" y="76835"/>
                </a:lnTo>
                <a:lnTo>
                  <a:pt x="364969" y="65115"/>
                </a:lnTo>
                <a:close/>
              </a:path>
              <a:path w="422910" h="134620">
                <a:moveTo>
                  <a:pt x="385952" y="51816"/>
                </a:moveTo>
                <a:lnTo>
                  <a:pt x="364969" y="65115"/>
                </a:lnTo>
                <a:lnTo>
                  <a:pt x="386842" y="76835"/>
                </a:lnTo>
                <a:lnTo>
                  <a:pt x="385952" y="51816"/>
                </a:lnTo>
                <a:close/>
              </a:path>
              <a:path w="422910" h="134620">
                <a:moveTo>
                  <a:pt x="393272" y="51816"/>
                </a:moveTo>
                <a:lnTo>
                  <a:pt x="385952" y="51816"/>
                </a:lnTo>
                <a:lnTo>
                  <a:pt x="386842" y="76835"/>
                </a:lnTo>
                <a:lnTo>
                  <a:pt x="394150" y="76835"/>
                </a:lnTo>
                <a:lnTo>
                  <a:pt x="393272" y="51816"/>
                </a:lnTo>
                <a:close/>
              </a:path>
              <a:path w="422910" h="134620">
                <a:moveTo>
                  <a:pt x="393192" y="49530"/>
                </a:moveTo>
                <a:lnTo>
                  <a:pt x="339537" y="51488"/>
                </a:lnTo>
                <a:lnTo>
                  <a:pt x="364969" y="65115"/>
                </a:lnTo>
                <a:lnTo>
                  <a:pt x="385952" y="51816"/>
                </a:lnTo>
                <a:lnTo>
                  <a:pt x="393272" y="51816"/>
                </a:lnTo>
                <a:lnTo>
                  <a:pt x="393192" y="49530"/>
                </a:lnTo>
                <a:close/>
              </a:path>
              <a:path w="422910" h="134620">
                <a:moveTo>
                  <a:pt x="304800" y="0"/>
                </a:moveTo>
                <a:lnTo>
                  <a:pt x="296037" y="2667"/>
                </a:lnTo>
                <a:lnTo>
                  <a:pt x="292354" y="9779"/>
                </a:lnTo>
                <a:lnTo>
                  <a:pt x="288544" y="16764"/>
                </a:lnTo>
                <a:lnTo>
                  <a:pt x="291211" y="25527"/>
                </a:lnTo>
                <a:lnTo>
                  <a:pt x="339537" y="51488"/>
                </a:lnTo>
                <a:lnTo>
                  <a:pt x="393192"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844544" y="320750"/>
            <a:ext cx="568985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B</a:t>
            </a:r>
            <a:r>
              <a:rPr sz="2200" u="heavy" dirty="0">
                <a:solidFill>
                  <a:srgbClr val="FFFFFF"/>
                </a:solidFill>
                <a:uFill>
                  <a:solidFill>
                    <a:srgbClr val="FFFFFF"/>
                  </a:solidFill>
                </a:uFill>
                <a:latin typeface="Carlito"/>
                <a:cs typeface="Carlito"/>
              </a:rPr>
              <a:t>o</a:t>
            </a:r>
            <a:r>
              <a:rPr sz="2200" u="heavy" spc="-10" dirty="0">
                <a:solidFill>
                  <a:srgbClr val="FFFFFF"/>
                </a:solidFill>
                <a:uFill>
                  <a:solidFill>
                    <a:srgbClr val="FFFFFF"/>
                  </a:solidFill>
                </a:uFill>
                <a:latin typeface="Carlito"/>
                <a:cs typeface="Carlito"/>
              </a:rPr>
              <a:t>ne</a:t>
            </a:r>
            <a:endParaRPr sz="2200">
              <a:latin typeface="Carlito"/>
              <a:cs typeface="Carlito"/>
            </a:endParaRPr>
          </a:p>
        </p:txBody>
      </p:sp>
      <p:sp>
        <p:nvSpPr>
          <p:cNvPr id="6" name="object 6"/>
          <p:cNvSpPr/>
          <p:nvPr/>
        </p:nvSpPr>
        <p:spPr>
          <a:xfrm>
            <a:off x="323088" y="990600"/>
            <a:ext cx="3868420" cy="5638800"/>
          </a:xfrm>
          <a:custGeom>
            <a:avLst/>
            <a:gdLst/>
            <a:ahLst/>
            <a:cxnLst/>
            <a:rect l="l" t="t" r="r" b="b"/>
            <a:pathLst>
              <a:path w="3868420" h="5108575">
                <a:moveTo>
                  <a:pt x="0" y="5108448"/>
                </a:moveTo>
                <a:lnTo>
                  <a:pt x="3867912" y="5108448"/>
                </a:lnTo>
                <a:lnTo>
                  <a:pt x="3867912" y="0"/>
                </a:lnTo>
                <a:lnTo>
                  <a:pt x="0" y="0"/>
                </a:lnTo>
                <a:lnTo>
                  <a:pt x="0" y="5108448"/>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401218" y="1007109"/>
            <a:ext cx="3695700" cy="5561138"/>
          </a:xfrm>
          <a:prstGeom prst="rect">
            <a:avLst/>
          </a:prstGeom>
        </p:spPr>
        <p:txBody>
          <a:bodyPr vert="horz" wrap="square" lIns="0" tIns="13335" rIns="0" bIns="0" rtlCol="0">
            <a:spAutoFit/>
          </a:bodyPr>
          <a:lstStyle/>
          <a:p>
            <a:pPr marL="12700" algn="just">
              <a:lnSpc>
                <a:spcPct val="100000"/>
              </a:lnSpc>
              <a:spcBef>
                <a:spcPts val="105"/>
              </a:spcBef>
            </a:pPr>
            <a:r>
              <a:rPr sz="2000" b="1" u="heavy" dirty="0">
                <a:solidFill>
                  <a:srgbClr val="FFFFFF"/>
                </a:solidFill>
                <a:uFill>
                  <a:solidFill>
                    <a:srgbClr val="FFFFFF"/>
                  </a:solidFill>
                </a:uFill>
                <a:latin typeface="Carlito"/>
                <a:cs typeface="Carlito"/>
              </a:rPr>
              <a:t>Spongy</a:t>
            </a:r>
            <a:r>
              <a:rPr sz="2000" b="1" u="heavy" spc="-20" dirty="0">
                <a:solidFill>
                  <a:srgbClr val="FFFFFF"/>
                </a:solidFill>
                <a:uFill>
                  <a:solidFill>
                    <a:srgbClr val="FFFFFF"/>
                  </a:solidFill>
                </a:uFill>
                <a:latin typeface="Carlito"/>
                <a:cs typeface="Carlito"/>
              </a:rPr>
              <a:t> </a:t>
            </a:r>
            <a:r>
              <a:rPr sz="2000" b="1" u="heavy" dirty="0">
                <a:solidFill>
                  <a:srgbClr val="FFFFFF"/>
                </a:solidFill>
                <a:uFill>
                  <a:solidFill>
                    <a:srgbClr val="FFFFFF"/>
                  </a:solidFill>
                </a:uFill>
                <a:latin typeface="Carlito"/>
                <a:cs typeface="Carlito"/>
              </a:rPr>
              <a:t>bone:</a:t>
            </a:r>
            <a:endParaRPr sz="2000">
              <a:latin typeface="Carlito"/>
              <a:cs typeface="Carlito"/>
            </a:endParaRPr>
          </a:p>
          <a:p>
            <a:pPr algn="just">
              <a:lnSpc>
                <a:spcPct val="100000"/>
              </a:lnSpc>
              <a:spcBef>
                <a:spcPts val="30"/>
              </a:spcBef>
            </a:pPr>
            <a:endParaRPr sz="17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Origin:</a:t>
            </a:r>
            <a:endParaRPr sz="1800">
              <a:latin typeface="Carlito"/>
              <a:cs typeface="Carlito"/>
            </a:endParaRPr>
          </a:p>
          <a:p>
            <a:pPr marL="12700" algn="just">
              <a:lnSpc>
                <a:spcPct val="100000"/>
              </a:lnSpc>
            </a:pPr>
            <a:r>
              <a:rPr sz="1800" dirty="0">
                <a:solidFill>
                  <a:srgbClr val="FFFFFF"/>
                </a:solidFill>
                <a:latin typeface="Carlito"/>
                <a:cs typeface="Carlito"/>
              </a:rPr>
              <a:t>It </a:t>
            </a:r>
            <a:r>
              <a:rPr sz="1800" spc="-5" dirty="0">
                <a:solidFill>
                  <a:srgbClr val="FFFFFF"/>
                </a:solidFill>
                <a:latin typeface="Carlito"/>
                <a:cs typeface="Carlito"/>
              </a:rPr>
              <a:t>is </a:t>
            </a:r>
            <a:r>
              <a:rPr sz="1800" dirty="0">
                <a:solidFill>
                  <a:srgbClr val="FFFFFF"/>
                </a:solidFill>
                <a:latin typeface="Carlito"/>
                <a:cs typeface="Carlito"/>
              </a:rPr>
              <a:t>seen </a:t>
            </a:r>
            <a:r>
              <a:rPr sz="1800" spc="-5" dirty="0">
                <a:solidFill>
                  <a:srgbClr val="FFFFFF"/>
                </a:solidFill>
                <a:latin typeface="Carlito"/>
                <a:cs typeface="Carlito"/>
              </a:rPr>
              <a:t>in </a:t>
            </a:r>
            <a:r>
              <a:rPr sz="1800" dirty="0">
                <a:solidFill>
                  <a:srgbClr val="FFFFFF"/>
                </a:solidFill>
                <a:latin typeface="Carlito"/>
                <a:cs typeface="Carlito"/>
              </a:rPr>
              <a:t>the </a:t>
            </a:r>
            <a:r>
              <a:rPr sz="1800" spc="-5" dirty="0">
                <a:solidFill>
                  <a:srgbClr val="FFFFFF"/>
                </a:solidFill>
                <a:latin typeface="Carlito"/>
                <a:cs typeface="Carlito"/>
              </a:rPr>
              <a:t>expanded</a:t>
            </a:r>
            <a:r>
              <a:rPr sz="1800" spc="15" dirty="0">
                <a:solidFill>
                  <a:srgbClr val="FFFFFF"/>
                </a:solidFill>
                <a:latin typeface="Carlito"/>
                <a:cs typeface="Carlito"/>
              </a:rPr>
              <a:t> </a:t>
            </a:r>
            <a:r>
              <a:rPr sz="1800" dirty="0">
                <a:solidFill>
                  <a:srgbClr val="FFFFFF"/>
                </a:solidFill>
                <a:latin typeface="Carlito"/>
                <a:cs typeface="Carlito"/>
              </a:rPr>
              <a:t>ends</a:t>
            </a:r>
            <a:endParaRPr sz="1800">
              <a:latin typeface="Carlito"/>
              <a:cs typeface="Carlito"/>
            </a:endParaRPr>
          </a:p>
          <a:p>
            <a:pPr marL="12700" algn="just">
              <a:lnSpc>
                <a:spcPct val="100000"/>
              </a:lnSpc>
            </a:pPr>
            <a:r>
              <a:rPr sz="1800" spc="-10" dirty="0">
                <a:solidFill>
                  <a:srgbClr val="FFFFFF"/>
                </a:solidFill>
                <a:latin typeface="Carlito"/>
                <a:cs typeface="Carlito"/>
              </a:rPr>
              <a:t>(epiphyseal region) </a:t>
            </a:r>
            <a:r>
              <a:rPr sz="1800" spc="-5" dirty="0">
                <a:solidFill>
                  <a:srgbClr val="FFFFFF"/>
                </a:solidFill>
                <a:latin typeface="Carlito"/>
                <a:cs typeface="Carlito"/>
              </a:rPr>
              <a:t>of </a:t>
            </a:r>
            <a:r>
              <a:rPr sz="1800" dirty="0">
                <a:solidFill>
                  <a:srgbClr val="FFFFFF"/>
                </a:solidFill>
                <a:latin typeface="Carlito"/>
                <a:cs typeface="Carlito"/>
              </a:rPr>
              <a:t>long</a:t>
            </a:r>
            <a:r>
              <a:rPr sz="1800" spc="45" dirty="0">
                <a:solidFill>
                  <a:srgbClr val="FFFFFF"/>
                </a:solidFill>
                <a:latin typeface="Carlito"/>
                <a:cs typeface="Carlito"/>
              </a:rPr>
              <a:t> </a:t>
            </a:r>
            <a:r>
              <a:rPr sz="1800" spc="-5" dirty="0">
                <a:solidFill>
                  <a:srgbClr val="FFFFFF"/>
                </a:solidFill>
                <a:latin typeface="Carlito"/>
                <a:cs typeface="Carlito"/>
              </a:rPr>
              <a:t>bones.</a:t>
            </a:r>
            <a:endParaRPr sz="1800">
              <a:latin typeface="Carlito"/>
              <a:cs typeface="Carlito"/>
            </a:endParaRPr>
          </a:p>
          <a:p>
            <a:pPr algn="just">
              <a:lnSpc>
                <a:spcPct val="100000"/>
              </a:lnSpc>
              <a:spcBef>
                <a:spcPts val="25"/>
              </a:spcBef>
            </a:pPr>
            <a:endParaRPr sz="17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Structure:</a:t>
            </a:r>
            <a:endParaRPr sz="1800">
              <a:latin typeface="Carlito"/>
              <a:cs typeface="Carlito"/>
            </a:endParaRPr>
          </a:p>
          <a:p>
            <a:pPr marL="12700" marR="17780" algn="just">
              <a:lnSpc>
                <a:spcPct val="100000"/>
              </a:lnSpc>
            </a:pPr>
            <a:r>
              <a:rPr sz="1800" spc="-5" dirty="0">
                <a:solidFill>
                  <a:srgbClr val="FFFFFF"/>
                </a:solidFill>
                <a:latin typeface="Carlito"/>
                <a:cs typeface="Carlito"/>
              </a:rPr>
              <a:t>The matrix or ossein is </a:t>
            </a:r>
            <a:r>
              <a:rPr sz="1800" spc="-15" dirty="0">
                <a:solidFill>
                  <a:srgbClr val="FFFFFF"/>
                </a:solidFill>
                <a:latin typeface="Carlito"/>
                <a:cs typeface="Carlito"/>
              </a:rPr>
              <a:t>web-like  </a:t>
            </a:r>
            <a:r>
              <a:rPr sz="1800" spc="-10" dirty="0">
                <a:solidFill>
                  <a:srgbClr val="FFFFFF"/>
                </a:solidFill>
                <a:latin typeface="Carlito"/>
                <a:cs typeface="Carlito"/>
              </a:rPr>
              <a:t>containing columns </a:t>
            </a:r>
            <a:r>
              <a:rPr sz="1800" spc="-5" dirty="0">
                <a:solidFill>
                  <a:srgbClr val="FFFFFF"/>
                </a:solidFill>
                <a:latin typeface="Carlito"/>
                <a:cs typeface="Carlito"/>
              </a:rPr>
              <a:t>of bones </a:t>
            </a:r>
            <a:r>
              <a:rPr sz="1800" spc="-10" dirty="0">
                <a:solidFill>
                  <a:srgbClr val="FFFFFF"/>
                </a:solidFill>
                <a:latin typeface="Carlito"/>
                <a:cs typeface="Carlito"/>
              </a:rPr>
              <a:t>called  </a:t>
            </a:r>
            <a:r>
              <a:rPr sz="1800" spc="-5" dirty="0">
                <a:solidFill>
                  <a:srgbClr val="FFFFFF"/>
                </a:solidFill>
                <a:latin typeface="Carlito"/>
                <a:cs typeface="Carlito"/>
              </a:rPr>
              <a:t>trabeculae with </a:t>
            </a:r>
            <a:r>
              <a:rPr sz="1800" spc="-10" dirty="0">
                <a:solidFill>
                  <a:srgbClr val="FFFFFF"/>
                </a:solidFill>
                <a:latin typeface="Carlito"/>
                <a:cs typeface="Carlito"/>
              </a:rPr>
              <a:t>many </a:t>
            </a:r>
            <a:r>
              <a:rPr sz="1800" spc="-5" dirty="0">
                <a:solidFill>
                  <a:srgbClr val="FFFFFF"/>
                </a:solidFill>
                <a:latin typeface="Carlito"/>
                <a:cs typeface="Carlito"/>
              </a:rPr>
              <a:t>small spaces  between </a:t>
            </a:r>
            <a:r>
              <a:rPr sz="1800" dirty="0">
                <a:solidFill>
                  <a:srgbClr val="FFFFFF"/>
                </a:solidFill>
                <a:latin typeface="Carlito"/>
                <a:cs typeface="Carlito"/>
              </a:rPr>
              <a:t>them. These </a:t>
            </a:r>
            <a:r>
              <a:rPr sz="1800" spc="-5" dirty="0">
                <a:solidFill>
                  <a:srgbClr val="FFFFFF"/>
                </a:solidFill>
                <a:latin typeface="Carlito"/>
                <a:cs typeface="Carlito"/>
              </a:rPr>
              <a:t>spaces </a:t>
            </a:r>
            <a:r>
              <a:rPr sz="1800" spc="-10" dirty="0">
                <a:solidFill>
                  <a:srgbClr val="FFFFFF"/>
                </a:solidFill>
                <a:latin typeface="Carlito"/>
                <a:cs typeface="Carlito"/>
              </a:rPr>
              <a:t>contain </a:t>
            </a:r>
            <a:r>
              <a:rPr sz="1800" dirty="0">
                <a:solidFill>
                  <a:srgbClr val="FFFFFF"/>
                </a:solidFill>
                <a:latin typeface="Carlito"/>
                <a:cs typeface="Carlito"/>
              </a:rPr>
              <a:t>a  </a:t>
            </a:r>
            <a:r>
              <a:rPr sz="1800" spc="-5" dirty="0">
                <a:solidFill>
                  <a:srgbClr val="FFFFFF"/>
                </a:solidFill>
                <a:latin typeface="Carlito"/>
                <a:cs typeface="Carlito"/>
              </a:rPr>
              <a:t>soft tissue </a:t>
            </a:r>
            <a:r>
              <a:rPr sz="1800" spc="-10" dirty="0">
                <a:solidFill>
                  <a:srgbClr val="FFFFFF"/>
                </a:solidFill>
                <a:latin typeface="Carlito"/>
                <a:cs typeface="Carlito"/>
              </a:rPr>
              <a:t>called </a:t>
            </a:r>
            <a:r>
              <a:rPr sz="1800" b="1" spc="-10" dirty="0">
                <a:solidFill>
                  <a:srgbClr val="FFFFFF"/>
                </a:solidFill>
                <a:latin typeface="Carlito"/>
                <a:cs typeface="Carlito"/>
              </a:rPr>
              <a:t>red </a:t>
            </a:r>
            <a:r>
              <a:rPr sz="1800" b="1" dirty="0">
                <a:solidFill>
                  <a:srgbClr val="FFFFFF"/>
                </a:solidFill>
                <a:latin typeface="Carlito"/>
                <a:cs typeface="Carlito"/>
              </a:rPr>
              <a:t>bone </a:t>
            </a:r>
            <a:r>
              <a:rPr sz="1800" b="1" spc="-10" dirty="0">
                <a:solidFill>
                  <a:srgbClr val="FFFFFF"/>
                </a:solidFill>
                <a:latin typeface="Carlito"/>
                <a:cs typeface="Carlito"/>
              </a:rPr>
              <a:t>marrow  </a:t>
            </a:r>
            <a:r>
              <a:rPr sz="1800" spc="-5" dirty="0">
                <a:solidFill>
                  <a:srgbClr val="FFFFFF"/>
                </a:solidFill>
                <a:latin typeface="Carlito"/>
                <a:cs typeface="Carlito"/>
              </a:rPr>
              <a:t>which is responsible </a:t>
            </a:r>
            <a:r>
              <a:rPr sz="1800" spc="-15" dirty="0">
                <a:solidFill>
                  <a:srgbClr val="FFFFFF"/>
                </a:solidFill>
                <a:latin typeface="Carlito"/>
                <a:cs typeface="Carlito"/>
              </a:rPr>
              <a:t>for </a:t>
            </a:r>
            <a:r>
              <a:rPr sz="1800" spc="-5" dirty="0">
                <a:solidFill>
                  <a:srgbClr val="FFFFFF"/>
                </a:solidFill>
                <a:latin typeface="Carlito"/>
                <a:cs typeface="Carlito"/>
              </a:rPr>
              <a:t>heamopiosis. </a:t>
            </a:r>
            <a:r>
              <a:rPr sz="1800" dirty="0">
                <a:solidFill>
                  <a:srgbClr val="FFFFFF"/>
                </a:solidFill>
                <a:latin typeface="Carlito"/>
                <a:cs typeface="Carlito"/>
              </a:rPr>
              <a:t>It  </a:t>
            </a:r>
            <a:r>
              <a:rPr sz="1800" i="1" spc="-10" dirty="0">
                <a:solidFill>
                  <a:srgbClr val="FFFFFF"/>
                </a:solidFill>
                <a:latin typeface="Carlito"/>
                <a:cs typeface="Carlito"/>
              </a:rPr>
              <a:t>lacks </a:t>
            </a:r>
            <a:r>
              <a:rPr sz="1800" i="1" dirty="0">
                <a:solidFill>
                  <a:srgbClr val="FFFFFF"/>
                </a:solidFill>
                <a:latin typeface="Carlito"/>
                <a:cs typeface="Carlito"/>
              </a:rPr>
              <a:t>the </a:t>
            </a:r>
            <a:r>
              <a:rPr sz="1800" i="1" spc="-10" dirty="0">
                <a:solidFill>
                  <a:srgbClr val="FFFFFF"/>
                </a:solidFill>
                <a:latin typeface="Carlito"/>
                <a:cs typeface="Carlito"/>
              </a:rPr>
              <a:t>Haversian</a:t>
            </a:r>
            <a:r>
              <a:rPr sz="1800" i="1" spc="30" dirty="0">
                <a:solidFill>
                  <a:srgbClr val="FFFFFF"/>
                </a:solidFill>
                <a:latin typeface="Carlito"/>
                <a:cs typeface="Carlito"/>
              </a:rPr>
              <a:t> </a:t>
            </a:r>
            <a:r>
              <a:rPr sz="1800" i="1" spc="-15" dirty="0">
                <a:solidFill>
                  <a:srgbClr val="FFFFFF"/>
                </a:solidFill>
                <a:latin typeface="Carlito"/>
                <a:cs typeface="Carlito"/>
              </a:rPr>
              <a:t>system.</a:t>
            </a:r>
            <a:endParaRPr sz="1800">
              <a:latin typeface="Carlito"/>
              <a:cs typeface="Carlito"/>
            </a:endParaRPr>
          </a:p>
          <a:p>
            <a:pPr algn="just">
              <a:lnSpc>
                <a:spcPct val="100000"/>
              </a:lnSpc>
              <a:spcBef>
                <a:spcPts val="25"/>
              </a:spcBef>
            </a:pPr>
            <a:endParaRPr sz="1750">
              <a:latin typeface="Carlito"/>
              <a:cs typeface="Carlito"/>
            </a:endParaRPr>
          </a:p>
          <a:p>
            <a:pPr marL="12700" algn="just">
              <a:lnSpc>
                <a:spcPct val="100000"/>
              </a:lnSpc>
            </a:pPr>
            <a:r>
              <a:rPr sz="1800" b="1" u="heavy" spc="-5" dirty="0">
                <a:solidFill>
                  <a:srgbClr val="FFFFFF"/>
                </a:solidFill>
                <a:uFill>
                  <a:solidFill>
                    <a:srgbClr val="FFFFFF"/>
                  </a:solidFill>
                </a:uFill>
                <a:latin typeface="Carlito"/>
                <a:cs typeface="Carlito"/>
              </a:rPr>
              <a:t>Functions:</a:t>
            </a:r>
            <a:endParaRPr sz="1800">
              <a:latin typeface="Carlito"/>
              <a:cs typeface="Carlito"/>
            </a:endParaRPr>
          </a:p>
          <a:p>
            <a:pPr marL="12700" marR="5080" algn="just">
              <a:lnSpc>
                <a:spcPct val="100000"/>
              </a:lnSpc>
              <a:spcBef>
                <a:spcPts val="5"/>
              </a:spcBef>
            </a:pPr>
            <a:r>
              <a:rPr sz="1800" spc="-5" dirty="0">
                <a:solidFill>
                  <a:srgbClr val="FFFFFF"/>
                </a:solidFill>
                <a:latin typeface="Carlito"/>
                <a:cs typeface="Carlito"/>
              </a:rPr>
              <a:t>The spongy bones </a:t>
            </a:r>
            <a:r>
              <a:rPr sz="1800" spc="-10" dirty="0">
                <a:solidFill>
                  <a:srgbClr val="FFFFFF"/>
                </a:solidFill>
                <a:latin typeface="Carlito"/>
                <a:cs typeface="Carlito"/>
              </a:rPr>
              <a:t>provide considerable  strength </a:t>
            </a:r>
            <a:r>
              <a:rPr sz="1800" spc="-5" dirty="0">
                <a:solidFill>
                  <a:srgbClr val="FFFFFF"/>
                </a:solidFill>
                <a:latin typeface="Carlito"/>
                <a:cs typeface="Carlito"/>
              </a:rPr>
              <a:t>with minimum of</a:t>
            </a:r>
            <a:r>
              <a:rPr sz="1800" spc="40" dirty="0">
                <a:solidFill>
                  <a:srgbClr val="FFFFFF"/>
                </a:solidFill>
                <a:latin typeface="Carlito"/>
                <a:cs typeface="Carlito"/>
              </a:rPr>
              <a:t> </a:t>
            </a:r>
            <a:r>
              <a:rPr sz="1800" spc="-5" dirty="0">
                <a:solidFill>
                  <a:srgbClr val="FFFFFF"/>
                </a:solidFill>
                <a:latin typeface="Carlito"/>
                <a:cs typeface="Carlito"/>
              </a:rPr>
              <a:t>weight.</a:t>
            </a:r>
            <a:endParaRPr sz="1800">
              <a:latin typeface="Carlito"/>
              <a:cs typeface="Carlito"/>
            </a:endParaRPr>
          </a:p>
        </p:txBody>
      </p:sp>
      <p:sp>
        <p:nvSpPr>
          <p:cNvPr id="8" name="object 8"/>
          <p:cNvSpPr txBox="1"/>
          <p:nvPr/>
        </p:nvSpPr>
        <p:spPr>
          <a:xfrm>
            <a:off x="4343400" y="1840992"/>
            <a:ext cx="4572000" cy="3916457"/>
          </a:xfrm>
          <a:prstGeom prst="rect">
            <a:avLst/>
          </a:prstGeom>
          <a:ln w="9144">
            <a:solidFill>
              <a:srgbClr val="FFFFFF"/>
            </a:solidFill>
          </a:ln>
        </p:spPr>
        <p:txBody>
          <a:bodyPr vert="horz" wrap="square" lIns="0" tIns="30480" rIns="0" bIns="0" rtlCol="0">
            <a:spAutoFit/>
          </a:bodyPr>
          <a:lstStyle/>
          <a:p>
            <a:pPr marL="90805" algn="just">
              <a:lnSpc>
                <a:spcPct val="100000"/>
              </a:lnSpc>
              <a:spcBef>
                <a:spcPts val="240"/>
              </a:spcBef>
            </a:pPr>
            <a:r>
              <a:rPr sz="2000" b="1" u="heavy" spc="-5" dirty="0">
                <a:solidFill>
                  <a:srgbClr val="FFFFFF"/>
                </a:solidFill>
                <a:uFill>
                  <a:solidFill>
                    <a:srgbClr val="FFFFFF"/>
                  </a:solidFill>
                </a:uFill>
                <a:latin typeface="Carlito"/>
                <a:cs typeface="Carlito"/>
              </a:rPr>
              <a:t> Compact</a:t>
            </a:r>
            <a:r>
              <a:rPr sz="2000" b="1" u="heavy" spc="-30" dirty="0">
                <a:solidFill>
                  <a:srgbClr val="FFFFFF"/>
                </a:solidFill>
                <a:uFill>
                  <a:solidFill>
                    <a:srgbClr val="FFFFFF"/>
                  </a:solidFill>
                </a:uFill>
                <a:latin typeface="Carlito"/>
                <a:cs typeface="Carlito"/>
              </a:rPr>
              <a:t> </a:t>
            </a:r>
            <a:r>
              <a:rPr sz="2000" b="1" u="heavy" dirty="0">
                <a:solidFill>
                  <a:srgbClr val="FFFFFF"/>
                </a:solidFill>
                <a:uFill>
                  <a:solidFill>
                    <a:srgbClr val="FFFFFF"/>
                  </a:solidFill>
                </a:uFill>
                <a:latin typeface="Carlito"/>
                <a:cs typeface="Carlito"/>
              </a:rPr>
              <a:t>bone:</a:t>
            </a:r>
            <a:endParaRPr sz="2000">
              <a:latin typeface="Carlito"/>
              <a:cs typeface="Carlito"/>
            </a:endParaRPr>
          </a:p>
          <a:p>
            <a:pPr algn="just">
              <a:lnSpc>
                <a:spcPct val="100000"/>
              </a:lnSpc>
              <a:spcBef>
                <a:spcPts val="30"/>
              </a:spcBef>
            </a:pPr>
            <a:endParaRPr sz="1750">
              <a:latin typeface="Carlito"/>
              <a:cs typeface="Carlito"/>
            </a:endParaRPr>
          </a:p>
          <a:p>
            <a:pPr marL="92075" marR="118110" algn="just">
              <a:lnSpc>
                <a:spcPct val="100000"/>
              </a:lnSpc>
            </a:pPr>
            <a:r>
              <a:rPr sz="1800" b="1" u="heavy" spc="-5" dirty="0">
                <a:solidFill>
                  <a:srgbClr val="FFFFFF"/>
                </a:solidFill>
                <a:uFill>
                  <a:solidFill>
                    <a:srgbClr val="FFFFFF"/>
                  </a:solidFill>
                </a:uFill>
                <a:latin typeface="Carlito"/>
                <a:cs typeface="Carlito"/>
              </a:rPr>
              <a:t>Origin:</a:t>
            </a:r>
            <a:r>
              <a:rPr sz="1800" b="1" spc="-5" dirty="0">
                <a:solidFill>
                  <a:srgbClr val="FFFFFF"/>
                </a:solidFill>
                <a:latin typeface="Carlito"/>
                <a:cs typeface="Carlito"/>
              </a:rPr>
              <a:t> </a:t>
            </a:r>
            <a:r>
              <a:rPr sz="1800" dirty="0">
                <a:solidFill>
                  <a:srgbClr val="FFFFFF"/>
                </a:solidFill>
                <a:latin typeface="Carlito"/>
                <a:cs typeface="Carlito"/>
              </a:rPr>
              <a:t>It is seen in the </a:t>
            </a:r>
            <a:r>
              <a:rPr sz="1800" spc="-5" dirty="0">
                <a:solidFill>
                  <a:srgbClr val="FFFFFF"/>
                </a:solidFill>
                <a:latin typeface="Carlito"/>
                <a:cs typeface="Carlito"/>
              </a:rPr>
              <a:t>shaft </a:t>
            </a:r>
            <a:r>
              <a:rPr sz="1800" spc="-10" dirty="0">
                <a:solidFill>
                  <a:srgbClr val="FFFFFF"/>
                </a:solidFill>
                <a:latin typeface="Carlito"/>
                <a:cs typeface="Carlito"/>
              </a:rPr>
              <a:t>(diaphysis) </a:t>
            </a:r>
            <a:r>
              <a:rPr sz="1800" spc="-5" dirty="0">
                <a:solidFill>
                  <a:srgbClr val="FFFFFF"/>
                </a:solidFill>
                <a:latin typeface="Carlito"/>
                <a:cs typeface="Carlito"/>
              </a:rPr>
              <a:t>of </a:t>
            </a:r>
            <a:r>
              <a:rPr sz="1800" dirty="0">
                <a:solidFill>
                  <a:srgbClr val="FFFFFF"/>
                </a:solidFill>
                <a:latin typeface="Carlito"/>
                <a:cs typeface="Carlito"/>
              </a:rPr>
              <a:t>long  </a:t>
            </a:r>
            <a:r>
              <a:rPr sz="1800" spc="-5" dirty="0">
                <a:solidFill>
                  <a:srgbClr val="FFFFFF"/>
                </a:solidFill>
                <a:latin typeface="Carlito"/>
                <a:cs typeface="Carlito"/>
              </a:rPr>
              <a:t>bones.</a:t>
            </a:r>
            <a:endParaRPr sz="1800">
              <a:latin typeface="Carlito"/>
              <a:cs typeface="Carlito"/>
            </a:endParaRPr>
          </a:p>
          <a:p>
            <a:pPr algn="just">
              <a:lnSpc>
                <a:spcPct val="100000"/>
              </a:lnSpc>
              <a:spcBef>
                <a:spcPts val="25"/>
              </a:spcBef>
            </a:pPr>
            <a:endParaRPr sz="1750">
              <a:latin typeface="Carlito"/>
              <a:cs typeface="Carlito"/>
            </a:endParaRPr>
          </a:p>
          <a:p>
            <a:pPr marL="92075" marR="137160" algn="just">
              <a:lnSpc>
                <a:spcPct val="100000"/>
              </a:lnSpc>
            </a:pPr>
            <a:r>
              <a:rPr sz="1800" b="1" u="heavy" spc="-5" dirty="0">
                <a:solidFill>
                  <a:srgbClr val="FFFFFF"/>
                </a:solidFill>
                <a:uFill>
                  <a:solidFill>
                    <a:srgbClr val="FFFFFF"/>
                  </a:solidFill>
                </a:uFill>
                <a:latin typeface="Carlito"/>
                <a:cs typeface="Carlito"/>
              </a:rPr>
              <a:t>Structure:</a:t>
            </a:r>
            <a:r>
              <a:rPr sz="1800" b="1" spc="-5" dirty="0">
                <a:solidFill>
                  <a:srgbClr val="FFFFFF"/>
                </a:solidFill>
                <a:latin typeface="Carlito"/>
                <a:cs typeface="Carlito"/>
              </a:rPr>
              <a:t> </a:t>
            </a:r>
            <a:r>
              <a:rPr sz="1800" spc="-5" dirty="0">
                <a:solidFill>
                  <a:srgbClr val="FFFFFF"/>
                </a:solidFill>
                <a:latin typeface="Carlito"/>
                <a:cs typeface="Carlito"/>
              </a:rPr>
              <a:t>The matrix </a:t>
            </a:r>
            <a:r>
              <a:rPr sz="1800" dirty="0">
                <a:solidFill>
                  <a:srgbClr val="FFFFFF"/>
                </a:solidFill>
                <a:latin typeface="Carlito"/>
                <a:cs typeface="Carlito"/>
              </a:rPr>
              <a:t>is </a:t>
            </a:r>
            <a:r>
              <a:rPr sz="1800" spc="-10" dirty="0">
                <a:solidFill>
                  <a:srgbClr val="FFFFFF"/>
                </a:solidFill>
                <a:latin typeface="Carlito"/>
                <a:cs typeface="Carlito"/>
              </a:rPr>
              <a:t>hard, </a:t>
            </a:r>
            <a:r>
              <a:rPr sz="1800" spc="-5" dirty="0">
                <a:solidFill>
                  <a:srgbClr val="FFFFFF"/>
                </a:solidFill>
                <a:latin typeface="Carlito"/>
                <a:cs typeface="Carlito"/>
              </a:rPr>
              <a:t>solid, </a:t>
            </a:r>
            <a:r>
              <a:rPr sz="1800" dirty="0">
                <a:solidFill>
                  <a:srgbClr val="FFFFFF"/>
                </a:solidFill>
                <a:latin typeface="Carlito"/>
                <a:cs typeface="Carlito"/>
              </a:rPr>
              <a:t>and </a:t>
            </a:r>
            <a:r>
              <a:rPr sz="1800" spc="-5" dirty="0">
                <a:solidFill>
                  <a:srgbClr val="FFFFFF"/>
                </a:solidFill>
                <a:latin typeface="Carlito"/>
                <a:cs typeface="Carlito"/>
              </a:rPr>
              <a:t>dense  </a:t>
            </a:r>
            <a:r>
              <a:rPr sz="1800" dirty="0">
                <a:solidFill>
                  <a:srgbClr val="FFFFFF"/>
                </a:solidFill>
                <a:latin typeface="Carlito"/>
                <a:cs typeface="Carlito"/>
              </a:rPr>
              <a:t>and </a:t>
            </a:r>
            <a:r>
              <a:rPr sz="1800" spc="-5" dirty="0">
                <a:solidFill>
                  <a:srgbClr val="FFFFFF"/>
                </a:solidFill>
                <a:latin typeface="Carlito"/>
                <a:cs typeface="Carlito"/>
              </a:rPr>
              <a:t>without </a:t>
            </a:r>
            <a:r>
              <a:rPr sz="1800" dirty="0">
                <a:solidFill>
                  <a:srgbClr val="FFFFFF"/>
                </a:solidFill>
                <a:latin typeface="Carlito"/>
                <a:cs typeface="Carlito"/>
              </a:rPr>
              <a:t>spaces </a:t>
            </a:r>
            <a:r>
              <a:rPr sz="1800" spc="-5" dirty="0">
                <a:solidFill>
                  <a:srgbClr val="FFFFFF"/>
                </a:solidFill>
                <a:latin typeface="Carlito"/>
                <a:cs typeface="Carlito"/>
              </a:rPr>
              <a:t>in-between. </a:t>
            </a:r>
            <a:r>
              <a:rPr sz="1800" dirty="0">
                <a:solidFill>
                  <a:srgbClr val="FFFFFF"/>
                </a:solidFill>
                <a:latin typeface="Carlito"/>
                <a:cs typeface="Carlito"/>
              </a:rPr>
              <a:t>It </a:t>
            </a:r>
            <a:r>
              <a:rPr sz="1800" spc="-5" dirty="0">
                <a:solidFill>
                  <a:srgbClr val="FFFFFF"/>
                </a:solidFill>
                <a:latin typeface="Carlito"/>
                <a:cs typeface="Carlito"/>
              </a:rPr>
              <a:t>is filled with  </a:t>
            </a:r>
            <a:r>
              <a:rPr sz="1800" dirty="0">
                <a:solidFill>
                  <a:srgbClr val="FFFFFF"/>
                </a:solidFill>
                <a:latin typeface="Carlito"/>
                <a:cs typeface="Carlito"/>
              </a:rPr>
              <a:t>a </a:t>
            </a:r>
            <a:r>
              <a:rPr sz="1800" spc="-20" dirty="0">
                <a:solidFill>
                  <a:srgbClr val="FFFFFF"/>
                </a:solidFill>
                <a:latin typeface="Carlito"/>
                <a:cs typeface="Carlito"/>
              </a:rPr>
              <a:t>fatty </a:t>
            </a:r>
            <a:r>
              <a:rPr sz="1800" spc="-5" dirty="0">
                <a:solidFill>
                  <a:srgbClr val="FFFFFF"/>
                </a:solidFill>
                <a:latin typeface="Carlito"/>
                <a:cs typeface="Carlito"/>
              </a:rPr>
              <a:t>tissue </a:t>
            </a:r>
            <a:r>
              <a:rPr sz="1800" spc="-10" dirty="0">
                <a:solidFill>
                  <a:srgbClr val="FFFFFF"/>
                </a:solidFill>
                <a:latin typeface="Carlito"/>
                <a:cs typeface="Carlito"/>
              </a:rPr>
              <a:t>called </a:t>
            </a:r>
            <a:r>
              <a:rPr sz="1800" dirty="0">
                <a:solidFill>
                  <a:srgbClr val="FFFFFF"/>
                </a:solidFill>
                <a:latin typeface="Carlito"/>
                <a:cs typeface="Carlito"/>
              </a:rPr>
              <a:t>the </a:t>
            </a:r>
            <a:r>
              <a:rPr sz="1800" b="1" spc="-5" dirty="0">
                <a:solidFill>
                  <a:srgbClr val="FFFFFF"/>
                </a:solidFill>
                <a:latin typeface="Carlito"/>
                <a:cs typeface="Carlito"/>
              </a:rPr>
              <a:t>yellow </a:t>
            </a:r>
            <a:r>
              <a:rPr sz="1800" b="1" spc="-10" dirty="0">
                <a:solidFill>
                  <a:srgbClr val="FFFFFF"/>
                </a:solidFill>
                <a:latin typeface="Carlito"/>
                <a:cs typeface="Carlito"/>
              </a:rPr>
              <a:t>marrow </a:t>
            </a:r>
            <a:r>
              <a:rPr sz="1800" spc="-5" dirty="0">
                <a:solidFill>
                  <a:srgbClr val="FFFFFF"/>
                </a:solidFill>
                <a:latin typeface="Carlito"/>
                <a:cs typeface="Carlito"/>
              </a:rPr>
              <a:t>which  </a:t>
            </a:r>
            <a:r>
              <a:rPr sz="1800" spc="-15" dirty="0">
                <a:solidFill>
                  <a:srgbClr val="FFFFFF"/>
                </a:solidFill>
                <a:latin typeface="Carlito"/>
                <a:cs typeface="Carlito"/>
              </a:rPr>
              <a:t>stores </a:t>
            </a:r>
            <a:r>
              <a:rPr sz="1800" spc="-20" dirty="0">
                <a:solidFill>
                  <a:srgbClr val="FFFFFF"/>
                </a:solidFill>
                <a:latin typeface="Carlito"/>
                <a:cs typeface="Carlito"/>
              </a:rPr>
              <a:t>fat </a:t>
            </a:r>
            <a:r>
              <a:rPr sz="1800" spc="-5" dirty="0">
                <a:solidFill>
                  <a:srgbClr val="FFFFFF"/>
                </a:solidFill>
                <a:latin typeface="Carlito"/>
                <a:cs typeface="Carlito"/>
              </a:rPr>
              <a:t>cells. </a:t>
            </a:r>
            <a:r>
              <a:rPr sz="1800" dirty="0">
                <a:solidFill>
                  <a:srgbClr val="FFFFFF"/>
                </a:solidFill>
                <a:latin typeface="Carlito"/>
                <a:cs typeface="Carlito"/>
              </a:rPr>
              <a:t>It </a:t>
            </a:r>
            <a:r>
              <a:rPr sz="1800" i="1" spc="-5" dirty="0">
                <a:solidFill>
                  <a:srgbClr val="FFFFFF"/>
                </a:solidFill>
                <a:latin typeface="Carlito"/>
                <a:cs typeface="Carlito"/>
              </a:rPr>
              <a:t>has </a:t>
            </a:r>
            <a:r>
              <a:rPr sz="1800" i="1" spc="-10" dirty="0">
                <a:solidFill>
                  <a:srgbClr val="FFFFFF"/>
                </a:solidFill>
                <a:latin typeface="Carlito"/>
                <a:cs typeface="Carlito"/>
              </a:rPr>
              <a:t>many Haversian</a:t>
            </a:r>
            <a:r>
              <a:rPr sz="1800" i="1" spc="70" dirty="0">
                <a:solidFill>
                  <a:srgbClr val="FFFFFF"/>
                </a:solidFill>
                <a:latin typeface="Carlito"/>
                <a:cs typeface="Carlito"/>
              </a:rPr>
              <a:t> </a:t>
            </a:r>
            <a:r>
              <a:rPr sz="1800" i="1" spc="-15" dirty="0">
                <a:solidFill>
                  <a:srgbClr val="FFFFFF"/>
                </a:solidFill>
                <a:latin typeface="Carlito"/>
                <a:cs typeface="Carlito"/>
              </a:rPr>
              <a:t>systems.</a:t>
            </a:r>
            <a:endParaRPr sz="1800">
              <a:latin typeface="Carlito"/>
              <a:cs typeface="Carlito"/>
            </a:endParaRPr>
          </a:p>
          <a:p>
            <a:pPr algn="just">
              <a:lnSpc>
                <a:spcPct val="100000"/>
              </a:lnSpc>
              <a:spcBef>
                <a:spcPts val="25"/>
              </a:spcBef>
            </a:pPr>
            <a:endParaRPr sz="1750">
              <a:latin typeface="Carlito"/>
              <a:cs typeface="Carlito"/>
            </a:endParaRPr>
          </a:p>
          <a:p>
            <a:pPr marL="92075" marR="398145" algn="just">
              <a:lnSpc>
                <a:spcPct val="100000"/>
              </a:lnSpc>
            </a:pPr>
            <a:r>
              <a:rPr sz="1800" b="1" u="heavy" spc="-5" dirty="0">
                <a:solidFill>
                  <a:srgbClr val="FFFFFF"/>
                </a:solidFill>
                <a:uFill>
                  <a:solidFill>
                    <a:srgbClr val="FFFFFF"/>
                  </a:solidFill>
                </a:uFill>
                <a:latin typeface="Carlito"/>
                <a:cs typeface="Carlito"/>
              </a:rPr>
              <a:t>Functions:</a:t>
            </a:r>
            <a:r>
              <a:rPr sz="1800" b="1" spc="-5" dirty="0">
                <a:solidFill>
                  <a:srgbClr val="FFFFFF"/>
                </a:solidFill>
                <a:latin typeface="Carlito"/>
                <a:cs typeface="Carlito"/>
              </a:rPr>
              <a:t> </a:t>
            </a:r>
            <a:r>
              <a:rPr sz="1800" spc="-5" dirty="0">
                <a:solidFill>
                  <a:srgbClr val="FFFFFF"/>
                </a:solidFill>
                <a:latin typeface="Carlito"/>
                <a:cs typeface="Carlito"/>
              </a:rPr>
              <a:t>The </a:t>
            </a:r>
            <a:r>
              <a:rPr sz="1800" spc="-10" dirty="0">
                <a:solidFill>
                  <a:srgbClr val="FFFFFF"/>
                </a:solidFill>
                <a:latin typeface="Carlito"/>
                <a:cs typeface="Carlito"/>
              </a:rPr>
              <a:t>compact </a:t>
            </a:r>
            <a:r>
              <a:rPr sz="1800" spc="-5" dirty="0">
                <a:solidFill>
                  <a:srgbClr val="FFFFFF"/>
                </a:solidFill>
                <a:latin typeface="Carlito"/>
                <a:cs typeface="Carlito"/>
              </a:rPr>
              <a:t>bone </a:t>
            </a:r>
            <a:r>
              <a:rPr sz="1800" spc="-15" dirty="0">
                <a:solidFill>
                  <a:srgbClr val="FFFFFF"/>
                </a:solidFill>
                <a:latin typeface="Carlito"/>
                <a:cs typeface="Carlito"/>
              </a:rPr>
              <a:t>stores </a:t>
            </a:r>
            <a:r>
              <a:rPr sz="1800" spc="-20" dirty="0">
                <a:solidFill>
                  <a:srgbClr val="FFFFFF"/>
                </a:solidFill>
                <a:latin typeface="Carlito"/>
                <a:cs typeface="Carlito"/>
              </a:rPr>
              <a:t>fat </a:t>
            </a:r>
            <a:r>
              <a:rPr sz="1800" dirty="0">
                <a:solidFill>
                  <a:srgbClr val="FFFFFF"/>
                </a:solidFill>
                <a:latin typeface="Carlito"/>
                <a:cs typeface="Carlito"/>
              </a:rPr>
              <a:t>and  </a:t>
            </a:r>
            <a:r>
              <a:rPr sz="1800" spc="-10" dirty="0">
                <a:solidFill>
                  <a:srgbClr val="FFFFFF"/>
                </a:solidFill>
                <a:latin typeface="Carlito"/>
                <a:cs typeface="Carlito"/>
              </a:rPr>
              <a:t>produces </a:t>
            </a:r>
            <a:r>
              <a:rPr sz="1800" spc="-5" dirty="0">
                <a:solidFill>
                  <a:srgbClr val="FFFFFF"/>
                </a:solidFill>
                <a:latin typeface="Carlito"/>
                <a:cs typeface="Carlito"/>
              </a:rPr>
              <a:t>blood </a:t>
            </a:r>
            <a:r>
              <a:rPr sz="1800" spc="-10" dirty="0">
                <a:solidFill>
                  <a:srgbClr val="FFFFFF"/>
                </a:solidFill>
                <a:latin typeface="Carlito"/>
                <a:cs typeface="Carlito"/>
              </a:rPr>
              <a:t>corpuscles </a:t>
            </a:r>
            <a:r>
              <a:rPr sz="1800" spc="-5" dirty="0">
                <a:solidFill>
                  <a:srgbClr val="FFFFFF"/>
                </a:solidFill>
                <a:latin typeface="Carlito"/>
                <a:cs typeface="Carlito"/>
              </a:rPr>
              <a:t>in</a:t>
            </a:r>
            <a:r>
              <a:rPr sz="1800" spc="65" dirty="0">
                <a:solidFill>
                  <a:srgbClr val="FFFFFF"/>
                </a:solidFill>
                <a:latin typeface="Carlito"/>
                <a:cs typeface="Carlito"/>
              </a:rPr>
              <a:t> </a:t>
            </a:r>
            <a:r>
              <a:rPr sz="1800" spc="-5" dirty="0">
                <a:solidFill>
                  <a:srgbClr val="FFFFFF"/>
                </a:solidFill>
                <a:latin typeface="Carlito"/>
                <a:cs typeface="Carlito"/>
              </a:rPr>
              <a:t>emergencies.</a:t>
            </a:r>
            <a:endParaRPr sz="18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304800"/>
            <a:ext cx="8569452" cy="6400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10600" cy="923330"/>
          </a:xfrm>
          <a:prstGeom prst="rect">
            <a:avLst/>
          </a:prstGeom>
          <a:solidFill>
            <a:schemeClr val="bg1"/>
          </a:solidFill>
        </p:spPr>
        <p:txBody>
          <a:bodyPr wrap="square">
            <a:spAutoFit/>
          </a:bodyPr>
          <a:lstStyle/>
          <a:p>
            <a:pPr algn="just"/>
            <a:r>
              <a:rPr lang="en-US" b="1" dirty="0" smtClean="0"/>
              <a:t>Blood</a:t>
            </a:r>
            <a:r>
              <a:rPr lang="en-US" dirty="0" smtClean="0"/>
              <a:t> is a body fluid in humans and other animals that delivers necessary substances such as nutrients and oxygen to the cells and transports metabolic waste products away from those same cells. In vertebrates, it is composed of </a:t>
            </a:r>
            <a:r>
              <a:rPr lang="en-US" b="1" dirty="0" smtClean="0"/>
              <a:t>blood</a:t>
            </a:r>
            <a:r>
              <a:rPr lang="en-US" dirty="0" smtClean="0"/>
              <a:t> cells suspended in </a:t>
            </a:r>
            <a:r>
              <a:rPr lang="en-US" b="1" dirty="0" smtClean="0"/>
              <a:t>blood</a:t>
            </a:r>
            <a:r>
              <a:rPr lang="en-US" dirty="0" smtClean="0"/>
              <a:t> plasma.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ttp://www.diapharma.com/glossary/blood.jpg"/>
          <p:cNvPicPr>
            <a:picLocks noChangeAspect="1" noChangeArrowheads="1"/>
          </p:cNvPicPr>
          <p:nvPr/>
        </p:nvPicPr>
        <p:blipFill>
          <a:blip r:embed="rId2"/>
          <a:srcRect/>
          <a:stretch>
            <a:fillRect/>
          </a:stretch>
        </p:blipFill>
        <p:spPr bwMode="auto">
          <a:xfrm>
            <a:off x="1574800" y="1057275"/>
            <a:ext cx="5834063" cy="4810125"/>
          </a:xfrm>
          <a:prstGeom prst="rect">
            <a:avLst/>
          </a:prstGeom>
          <a:solidFill>
            <a:schemeClr val="bg1"/>
          </a:solidFill>
          <a:ln w="9525">
            <a:noFill/>
            <a:miter lim="800000"/>
            <a:headEnd/>
            <a:tailEnd/>
          </a:ln>
        </p:spPr>
      </p:pic>
      <p:sp>
        <p:nvSpPr>
          <p:cNvPr id="4103" name="Line 8"/>
          <p:cNvSpPr>
            <a:spLocks noChangeShapeType="1"/>
          </p:cNvSpPr>
          <p:nvPr/>
        </p:nvSpPr>
        <p:spPr bwMode="auto">
          <a:xfrm>
            <a:off x="4302125" y="5808663"/>
            <a:ext cx="862013" cy="0"/>
          </a:xfrm>
          <a:prstGeom prst="line">
            <a:avLst/>
          </a:prstGeom>
          <a:noFill/>
          <a:ln w="57150">
            <a:solidFill>
              <a:srgbClr val="000000"/>
            </a:solidFill>
            <a:round/>
            <a:headEnd/>
            <a:tailEnd/>
          </a:ln>
        </p:spPr>
        <p:txBody>
          <a:bodyPr/>
          <a:lstStyle/>
          <a:p>
            <a:endParaRPr lang="en-US"/>
          </a:p>
        </p:txBody>
      </p:sp>
      <p:sp>
        <p:nvSpPr>
          <p:cNvPr id="4104" name="Line 9"/>
          <p:cNvSpPr>
            <a:spLocks noChangeShapeType="1"/>
          </p:cNvSpPr>
          <p:nvPr/>
        </p:nvSpPr>
        <p:spPr bwMode="auto">
          <a:xfrm flipH="1" flipV="1">
            <a:off x="2703513" y="4532313"/>
            <a:ext cx="581025" cy="617537"/>
          </a:xfrm>
          <a:prstGeom prst="line">
            <a:avLst/>
          </a:prstGeom>
          <a:noFill/>
          <a:ln w="57150">
            <a:solidFill>
              <a:srgbClr val="000000"/>
            </a:solidFill>
            <a:round/>
            <a:headEnd/>
            <a:tailEnd/>
          </a:ln>
        </p:spPr>
        <p:txBody>
          <a:bodyPr/>
          <a:lstStyle/>
          <a:p>
            <a:endParaRPr lang="en-US"/>
          </a:p>
        </p:txBody>
      </p:sp>
      <p:sp>
        <p:nvSpPr>
          <p:cNvPr id="4105" name="Line 10"/>
          <p:cNvSpPr>
            <a:spLocks noChangeShapeType="1"/>
          </p:cNvSpPr>
          <p:nvPr/>
        </p:nvSpPr>
        <p:spPr bwMode="auto">
          <a:xfrm>
            <a:off x="2700338" y="4529138"/>
            <a:ext cx="862012" cy="0"/>
          </a:xfrm>
          <a:prstGeom prst="line">
            <a:avLst/>
          </a:prstGeom>
          <a:noFill/>
          <a:ln w="57150">
            <a:solidFill>
              <a:srgbClr val="000000"/>
            </a:solidFill>
            <a:round/>
            <a:headEnd/>
            <a:tailEnd/>
          </a:ln>
        </p:spPr>
        <p:txBody>
          <a:bodyPr/>
          <a:lstStyle/>
          <a:p>
            <a:endParaRPr lang="en-US"/>
          </a:p>
        </p:txBody>
      </p:sp>
      <p:sp>
        <p:nvSpPr>
          <p:cNvPr id="4106" name="Line 11"/>
          <p:cNvSpPr>
            <a:spLocks noChangeShapeType="1"/>
          </p:cNvSpPr>
          <p:nvPr/>
        </p:nvSpPr>
        <p:spPr bwMode="auto">
          <a:xfrm flipH="1" flipV="1">
            <a:off x="3306763" y="3036888"/>
            <a:ext cx="1238250" cy="1003300"/>
          </a:xfrm>
          <a:prstGeom prst="line">
            <a:avLst/>
          </a:prstGeom>
          <a:noFill/>
          <a:ln w="57150">
            <a:solidFill>
              <a:srgbClr val="000000"/>
            </a:solidFill>
            <a:round/>
            <a:headEnd/>
            <a:tailEnd/>
          </a:ln>
        </p:spPr>
        <p:txBody>
          <a:bodyPr/>
          <a:lstStyle/>
          <a:p>
            <a:endParaRPr lang="en-US"/>
          </a:p>
        </p:txBody>
      </p:sp>
      <p:sp>
        <p:nvSpPr>
          <p:cNvPr id="4107" name="Line 12"/>
          <p:cNvSpPr>
            <a:spLocks noChangeShapeType="1"/>
          </p:cNvSpPr>
          <p:nvPr/>
        </p:nvSpPr>
        <p:spPr bwMode="auto">
          <a:xfrm>
            <a:off x="3303588" y="3033713"/>
            <a:ext cx="1403350" cy="0"/>
          </a:xfrm>
          <a:prstGeom prst="line">
            <a:avLst/>
          </a:prstGeom>
          <a:noFill/>
          <a:ln w="57150">
            <a:solidFill>
              <a:srgbClr val="000000"/>
            </a:solidFill>
            <a:round/>
            <a:headEnd/>
            <a:tailEnd/>
          </a:ln>
        </p:spPr>
        <p:txBody>
          <a:bodyPr/>
          <a:lstStyle/>
          <a:p>
            <a:endParaRPr lang="en-US"/>
          </a:p>
        </p:txBody>
      </p:sp>
      <p:sp>
        <p:nvSpPr>
          <p:cNvPr id="4108" name="WordArt 13"/>
          <p:cNvSpPr>
            <a:spLocks noChangeArrowheads="1" noChangeShapeType="1" noTextEdit="1"/>
          </p:cNvSpPr>
          <p:nvPr/>
        </p:nvSpPr>
        <p:spPr bwMode="auto">
          <a:xfrm>
            <a:off x="2819400" y="381000"/>
            <a:ext cx="4038600" cy="6096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Blood</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omposition of Blood and its Functions"/>
          <p:cNvPicPr>
            <a:picLocks noChangeAspect="1" noChangeArrowheads="1"/>
          </p:cNvPicPr>
          <p:nvPr/>
        </p:nvPicPr>
        <p:blipFill>
          <a:blip r:embed="rId2"/>
          <a:srcRect/>
          <a:stretch>
            <a:fillRect/>
          </a:stretch>
        </p:blipFill>
        <p:spPr bwMode="auto">
          <a:xfrm>
            <a:off x="304800" y="533400"/>
            <a:ext cx="8458200" cy="59436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0" y="260350"/>
            <a:ext cx="9144000" cy="641350"/>
          </a:xfrm>
          <a:prstGeom prst="rect">
            <a:avLst/>
          </a:prstGeom>
          <a:noFill/>
          <a:ln w="9525">
            <a:noFill/>
            <a:miter lim="800000"/>
            <a:headEnd/>
            <a:tailEnd/>
          </a:ln>
        </p:spPr>
        <p:txBody>
          <a:bodyPr>
            <a:spAutoFit/>
          </a:bodyPr>
          <a:lstStyle/>
          <a:p>
            <a:pPr algn="ctr">
              <a:spcBef>
                <a:spcPct val="50000"/>
              </a:spcBef>
            </a:pPr>
            <a:r>
              <a:rPr lang="en-GB" sz="3600" b="1">
                <a:solidFill>
                  <a:srgbClr val="006600"/>
                </a:solidFill>
              </a:rPr>
              <a:t>what’s in</a:t>
            </a:r>
          </a:p>
        </p:txBody>
      </p:sp>
      <p:sp>
        <p:nvSpPr>
          <p:cNvPr id="16390" name="Text Box 6"/>
          <p:cNvSpPr txBox="1">
            <a:spLocks noChangeArrowheads="1"/>
          </p:cNvSpPr>
          <p:nvPr/>
        </p:nvSpPr>
        <p:spPr bwMode="auto">
          <a:xfrm>
            <a:off x="684213" y="1628775"/>
            <a:ext cx="2305050"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red blood cells</a:t>
            </a:r>
          </a:p>
        </p:txBody>
      </p:sp>
      <p:sp>
        <p:nvSpPr>
          <p:cNvPr id="16392" name="Text Box 8"/>
          <p:cNvSpPr txBox="1">
            <a:spLocks noChangeArrowheads="1"/>
          </p:cNvSpPr>
          <p:nvPr/>
        </p:nvSpPr>
        <p:spPr bwMode="auto">
          <a:xfrm>
            <a:off x="6084888" y="1700213"/>
            <a:ext cx="2592387"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white blood cells</a:t>
            </a:r>
          </a:p>
        </p:txBody>
      </p:sp>
      <p:sp>
        <p:nvSpPr>
          <p:cNvPr id="16393" name="Text Box 9"/>
          <p:cNvSpPr txBox="1">
            <a:spLocks noChangeArrowheads="1"/>
          </p:cNvSpPr>
          <p:nvPr/>
        </p:nvSpPr>
        <p:spPr bwMode="auto">
          <a:xfrm>
            <a:off x="7019925" y="4724400"/>
            <a:ext cx="1511300"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platelets</a:t>
            </a:r>
          </a:p>
        </p:txBody>
      </p:sp>
      <p:sp>
        <p:nvSpPr>
          <p:cNvPr id="16394" name="Text Box 10"/>
          <p:cNvSpPr txBox="1">
            <a:spLocks noChangeArrowheads="1"/>
          </p:cNvSpPr>
          <p:nvPr/>
        </p:nvSpPr>
        <p:spPr bwMode="auto">
          <a:xfrm>
            <a:off x="3132138" y="5516563"/>
            <a:ext cx="1223962"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plasma</a:t>
            </a:r>
          </a:p>
        </p:txBody>
      </p:sp>
      <p:sp>
        <p:nvSpPr>
          <p:cNvPr id="16395" name="Text Box 11"/>
          <p:cNvSpPr txBox="1">
            <a:spLocks noChangeArrowheads="1"/>
          </p:cNvSpPr>
          <p:nvPr/>
        </p:nvSpPr>
        <p:spPr bwMode="auto">
          <a:xfrm>
            <a:off x="395288" y="4797425"/>
            <a:ext cx="2374900"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carbon dioxide</a:t>
            </a:r>
          </a:p>
        </p:txBody>
      </p:sp>
      <p:sp>
        <p:nvSpPr>
          <p:cNvPr id="16396" name="Text Box 12"/>
          <p:cNvSpPr txBox="1">
            <a:spLocks noChangeArrowheads="1"/>
          </p:cNvSpPr>
          <p:nvPr/>
        </p:nvSpPr>
        <p:spPr bwMode="auto">
          <a:xfrm>
            <a:off x="3492500" y="1196975"/>
            <a:ext cx="2160588"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digested food</a:t>
            </a:r>
          </a:p>
        </p:txBody>
      </p:sp>
      <p:sp>
        <p:nvSpPr>
          <p:cNvPr id="16397" name="Text Box 13"/>
          <p:cNvSpPr txBox="1">
            <a:spLocks noChangeArrowheads="1"/>
          </p:cNvSpPr>
          <p:nvPr/>
        </p:nvSpPr>
        <p:spPr bwMode="auto">
          <a:xfrm>
            <a:off x="7127875" y="3213100"/>
            <a:ext cx="2016125"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waste (urea)</a:t>
            </a:r>
          </a:p>
        </p:txBody>
      </p:sp>
      <p:sp>
        <p:nvSpPr>
          <p:cNvPr id="16398" name="Text Box 14"/>
          <p:cNvSpPr txBox="1">
            <a:spLocks noChangeArrowheads="1"/>
          </p:cNvSpPr>
          <p:nvPr/>
        </p:nvSpPr>
        <p:spPr bwMode="auto">
          <a:xfrm>
            <a:off x="4787900" y="5445125"/>
            <a:ext cx="1584325"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hormones</a:t>
            </a:r>
          </a:p>
        </p:txBody>
      </p:sp>
      <p:sp>
        <p:nvSpPr>
          <p:cNvPr id="16399" name="Text Box 15"/>
          <p:cNvSpPr txBox="1">
            <a:spLocks noChangeArrowheads="1"/>
          </p:cNvSpPr>
          <p:nvPr/>
        </p:nvSpPr>
        <p:spPr bwMode="auto">
          <a:xfrm>
            <a:off x="468313" y="3213100"/>
            <a:ext cx="1225550" cy="457200"/>
          </a:xfrm>
          <a:prstGeom prst="rect">
            <a:avLst/>
          </a:prstGeom>
          <a:solidFill>
            <a:srgbClr val="FFFF00"/>
          </a:solidFill>
          <a:ln w="9525">
            <a:noFill/>
            <a:miter lim="800000"/>
            <a:headEnd/>
            <a:tailEnd/>
          </a:ln>
        </p:spPr>
        <p:txBody>
          <a:bodyPr>
            <a:spAutoFit/>
          </a:bodyPr>
          <a:lstStyle/>
          <a:p>
            <a:pPr>
              <a:spcBef>
                <a:spcPct val="50000"/>
              </a:spcBef>
            </a:pPr>
            <a:r>
              <a:rPr lang="en-GB" dirty="0">
                <a:solidFill>
                  <a:srgbClr val="006600"/>
                </a:solidFill>
              </a:rPr>
              <a:t>oxygen</a:t>
            </a:r>
          </a:p>
        </p:txBody>
      </p:sp>
      <p:sp>
        <p:nvSpPr>
          <p:cNvPr id="5132" name="WordArt 16"/>
          <p:cNvSpPr>
            <a:spLocks noChangeArrowheads="1" noChangeShapeType="1" noTextEdit="1"/>
          </p:cNvSpPr>
          <p:nvPr/>
        </p:nvSpPr>
        <p:spPr bwMode="auto">
          <a:xfrm>
            <a:off x="2555875" y="2708275"/>
            <a:ext cx="4032250" cy="1524000"/>
          </a:xfrm>
          <a:prstGeom prst="rect">
            <a:avLst/>
          </a:prstGeom>
        </p:spPr>
        <p:txBody>
          <a:bodyPr wrap="none" fromWordArt="1">
            <a:prstTxWarp prst="textDeflate">
              <a:avLst>
                <a:gd name="adj" fmla="val 26227"/>
              </a:avLst>
            </a:prstTxWarp>
          </a:bodyPr>
          <a:lstStyle/>
          <a:p>
            <a:pPr algn="ctr"/>
            <a:r>
              <a:rPr lang="en-US" sz="2800" b="1" kern="10" dirty="0">
                <a:ln w="9525">
                  <a:solidFill>
                    <a:srgbClr val="800080"/>
                  </a:solidFill>
                  <a:round/>
                  <a:headEnd/>
                  <a:tailEnd/>
                </a:ln>
                <a:solidFill>
                  <a:srgbClr val="FF3300"/>
                </a:solidFill>
                <a:latin typeface="Comic Sans MS"/>
              </a:rPr>
              <a:t>BLOOD</a:t>
            </a:r>
          </a:p>
        </p:txBody>
      </p:sp>
      <p:sp>
        <p:nvSpPr>
          <p:cNvPr id="16401" name="Line 17"/>
          <p:cNvSpPr>
            <a:spLocks noChangeShapeType="1"/>
          </p:cNvSpPr>
          <p:nvPr/>
        </p:nvSpPr>
        <p:spPr bwMode="auto">
          <a:xfrm flipH="1" flipV="1">
            <a:off x="2051050" y="2133600"/>
            <a:ext cx="504825" cy="431800"/>
          </a:xfrm>
          <a:prstGeom prst="line">
            <a:avLst/>
          </a:prstGeom>
          <a:noFill/>
          <a:ln w="38100">
            <a:solidFill>
              <a:srgbClr val="CC0099"/>
            </a:solidFill>
            <a:round/>
            <a:headEnd/>
            <a:tailEnd type="triangle" w="med" len="med"/>
          </a:ln>
        </p:spPr>
        <p:txBody>
          <a:bodyPr/>
          <a:lstStyle/>
          <a:p>
            <a:endParaRPr lang="en-US"/>
          </a:p>
        </p:txBody>
      </p:sp>
      <p:sp>
        <p:nvSpPr>
          <p:cNvPr id="16402" name="Line 18"/>
          <p:cNvSpPr>
            <a:spLocks noChangeShapeType="1"/>
          </p:cNvSpPr>
          <p:nvPr/>
        </p:nvSpPr>
        <p:spPr bwMode="auto">
          <a:xfrm flipV="1">
            <a:off x="4427538" y="1773238"/>
            <a:ext cx="0" cy="719137"/>
          </a:xfrm>
          <a:prstGeom prst="line">
            <a:avLst/>
          </a:prstGeom>
          <a:noFill/>
          <a:ln w="38100">
            <a:solidFill>
              <a:srgbClr val="CC0099"/>
            </a:solidFill>
            <a:round/>
            <a:headEnd/>
            <a:tailEnd type="triangle" w="med" len="med"/>
          </a:ln>
        </p:spPr>
        <p:txBody>
          <a:bodyPr/>
          <a:lstStyle/>
          <a:p>
            <a:endParaRPr lang="en-US"/>
          </a:p>
        </p:txBody>
      </p:sp>
      <p:sp>
        <p:nvSpPr>
          <p:cNvPr id="16403" name="Line 19"/>
          <p:cNvSpPr>
            <a:spLocks noChangeShapeType="1"/>
          </p:cNvSpPr>
          <p:nvPr/>
        </p:nvSpPr>
        <p:spPr bwMode="auto">
          <a:xfrm flipV="1">
            <a:off x="6227763" y="2205038"/>
            <a:ext cx="360362" cy="431800"/>
          </a:xfrm>
          <a:prstGeom prst="line">
            <a:avLst/>
          </a:prstGeom>
          <a:noFill/>
          <a:ln w="38100">
            <a:solidFill>
              <a:srgbClr val="CC0099"/>
            </a:solidFill>
            <a:round/>
            <a:headEnd/>
            <a:tailEnd type="triangle" w="med" len="med"/>
          </a:ln>
        </p:spPr>
        <p:txBody>
          <a:bodyPr/>
          <a:lstStyle/>
          <a:p>
            <a:endParaRPr lang="en-US"/>
          </a:p>
        </p:txBody>
      </p:sp>
      <p:sp>
        <p:nvSpPr>
          <p:cNvPr id="16404" name="Line 20"/>
          <p:cNvSpPr>
            <a:spLocks noChangeShapeType="1"/>
          </p:cNvSpPr>
          <p:nvPr/>
        </p:nvSpPr>
        <p:spPr bwMode="auto">
          <a:xfrm>
            <a:off x="6804025" y="3500438"/>
            <a:ext cx="360363" cy="0"/>
          </a:xfrm>
          <a:prstGeom prst="line">
            <a:avLst/>
          </a:prstGeom>
          <a:noFill/>
          <a:ln w="38100">
            <a:solidFill>
              <a:srgbClr val="CC0099"/>
            </a:solidFill>
            <a:round/>
            <a:headEnd/>
            <a:tailEnd type="triangle" w="med" len="med"/>
          </a:ln>
        </p:spPr>
        <p:txBody>
          <a:bodyPr/>
          <a:lstStyle/>
          <a:p>
            <a:endParaRPr lang="en-US"/>
          </a:p>
        </p:txBody>
      </p:sp>
      <p:sp>
        <p:nvSpPr>
          <p:cNvPr id="16405" name="Line 21"/>
          <p:cNvSpPr>
            <a:spLocks noChangeShapeType="1"/>
          </p:cNvSpPr>
          <p:nvPr/>
        </p:nvSpPr>
        <p:spPr bwMode="auto">
          <a:xfrm>
            <a:off x="6443663" y="4221163"/>
            <a:ext cx="649287" cy="576262"/>
          </a:xfrm>
          <a:prstGeom prst="line">
            <a:avLst/>
          </a:prstGeom>
          <a:noFill/>
          <a:ln w="38100">
            <a:solidFill>
              <a:srgbClr val="CC0099"/>
            </a:solidFill>
            <a:round/>
            <a:headEnd/>
            <a:tailEnd type="triangle" w="med" len="med"/>
          </a:ln>
        </p:spPr>
        <p:txBody>
          <a:bodyPr/>
          <a:lstStyle/>
          <a:p>
            <a:endParaRPr lang="en-US"/>
          </a:p>
        </p:txBody>
      </p:sp>
      <p:sp>
        <p:nvSpPr>
          <p:cNvPr id="16406" name="Line 22"/>
          <p:cNvSpPr>
            <a:spLocks noChangeShapeType="1"/>
          </p:cNvSpPr>
          <p:nvPr/>
        </p:nvSpPr>
        <p:spPr bwMode="auto">
          <a:xfrm>
            <a:off x="5580063" y="4437063"/>
            <a:ext cx="0" cy="936625"/>
          </a:xfrm>
          <a:prstGeom prst="line">
            <a:avLst/>
          </a:prstGeom>
          <a:noFill/>
          <a:ln w="38100">
            <a:solidFill>
              <a:srgbClr val="CC0099"/>
            </a:solidFill>
            <a:round/>
            <a:headEnd/>
            <a:tailEnd type="triangle" w="med" len="med"/>
          </a:ln>
        </p:spPr>
        <p:txBody>
          <a:bodyPr/>
          <a:lstStyle/>
          <a:p>
            <a:endParaRPr lang="en-US"/>
          </a:p>
        </p:txBody>
      </p:sp>
      <p:sp>
        <p:nvSpPr>
          <p:cNvPr id="16407" name="Line 23"/>
          <p:cNvSpPr>
            <a:spLocks noChangeShapeType="1"/>
          </p:cNvSpPr>
          <p:nvPr/>
        </p:nvSpPr>
        <p:spPr bwMode="auto">
          <a:xfrm>
            <a:off x="3708400" y="4437063"/>
            <a:ext cx="0" cy="936625"/>
          </a:xfrm>
          <a:prstGeom prst="line">
            <a:avLst/>
          </a:prstGeom>
          <a:noFill/>
          <a:ln w="38100">
            <a:solidFill>
              <a:srgbClr val="CC0099"/>
            </a:solidFill>
            <a:round/>
            <a:headEnd/>
            <a:tailEnd type="triangle" w="med" len="med"/>
          </a:ln>
        </p:spPr>
        <p:txBody>
          <a:bodyPr/>
          <a:lstStyle/>
          <a:p>
            <a:endParaRPr lang="en-US"/>
          </a:p>
        </p:txBody>
      </p:sp>
      <p:sp>
        <p:nvSpPr>
          <p:cNvPr id="16408" name="Line 24"/>
          <p:cNvSpPr>
            <a:spLocks noChangeShapeType="1"/>
          </p:cNvSpPr>
          <p:nvPr/>
        </p:nvSpPr>
        <p:spPr bwMode="auto">
          <a:xfrm flipH="1">
            <a:off x="1835150" y="4292600"/>
            <a:ext cx="649288" cy="504825"/>
          </a:xfrm>
          <a:prstGeom prst="line">
            <a:avLst/>
          </a:prstGeom>
          <a:noFill/>
          <a:ln w="38100">
            <a:solidFill>
              <a:srgbClr val="CC0099"/>
            </a:solidFill>
            <a:round/>
            <a:headEnd/>
            <a:tailEnd type="triangle" w="med" len="med"/>
          </a:ln>
        </p:spPr>
        <p:txBody>
          <a:bodyPr/>
          <a:lstStyle/>
          <a:p>
            <a:endParaRPr lang="en-US"/>
          </a:p>
        </p:txBody>
      </p:sp>
      <p:sp>
        <p:nvSpPr>
          <p:cNvPr id="16409" name="Line 25"/>
          <p:cNvSpPr>
            <a:spLocks noChangeShapeType="1"/>
          </p:cNvSpPr>
          <p:nvPr/>
        </p:nvSpPr>
        <p:spPr bwMode="auto">
          <a:xfrm flipH="1">
            <a:off x="1692275" y="3429000"/>
            <a:ext cx="431800" cy="0"/>
          </a:xfrm>
          <a:prstGeom prst="line">
            <a:avLst/>
          </a:prstGeom>
          <a:noFill/>
          <a:ln w="38100">
            <a:solidFill>
              <a:srgbClr val="CC0099"/>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01"/>
                                        </p:tgtEl>
                                        <p:attrNameLst>
                                          <p:attrName>style.visibility</p:attrName>
                                        </p:attrNameLst>
                                      </p:cBhvr>
                                      <p:to>
                                        <p:strVal val="visible"/>
                                      </p:to>
                                    </p:set>
                                    <p:animEffect transition="in" filter="box(in)">
                                      <p:cBhvr>
                                        <p:cTn id="7" dur="500"/>
                                        <p:tgtEl>
                                          <p:spTgt spid="1640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6405"/>
                                        </p:tgtEl>
                                        <p:attrNameLst>
                                          <p:attrName>style.visibility</p:attrName>
                                        </p:attrNameLst>
                                      </p:cBhvr>
                                      <p:to>
                                        <p:strVal val="visible"/>
                                      </p:to>
                                    </p:set>
                                    <p:animEffect transition="in" filter="box(in)">
                                      <p:cBhvr>
                                        <p:cTn id="15" dur="500"/>
                                        <p:tgtEl>
                                          <p:spTgt spid="16405"/>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6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403"/>
                                        </p:tgtEl>
                                        <p:attrNameLst>
                                          <p:attrName>style.visibility</p:attrName>
                                        </p:attrNameLst>
                                      </p:cBhvr>
                                      <p:to>
                                        <p:strVal val="visible"/>
                                      </p:to>
                                    </p:set>
                                    <p:animEffect transition="in" filter="box(in)">
                                      <p:cBhvr>
                                        <p:cTn id="23" dur="500"/>
                                        <p:tgtEl>
                                          <p:spTgt spid="16403"/>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639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408"/>
                                        </p:tgtEl>
                                        <p:attrNameLst>
                                          <p:attrName>style.visibility</p:attrName>
                                        </p:attrNameLst>
                                      </p:cBhvr>
                                      <p:to>
                                        <p:strVal val="visible"/>
                                      </p:to>
                                    </p:set>
                                    <p:animEffect transition="in" filter="box(in)">
                                      <p:cBhvr>
                                        <p:cTn id="31" dur="500"/>
                                        <p:tgtEl>
                                          <p:spTgt spid="16408"/>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63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6402"/>
                                        </p:tgtEl>
                                        <p:attrNameLst>
                                          <p:attrName>style.visibility</p:attrName>
                                        </p:attrNameLst>
                                      </p:cBhvr>
                                      <p:to>
                                        <p:strVal val="visible"/>
                                      </p:to>
                                    </p:set>
                                    <p:animEffect transition="in" filter="box(in)">
                                      <p:cBhvr>
                                        <p:cTn id="39" dur="500"/>
                                        <p:tgtEl>
                                          <p:spTgt spid="16402"/>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639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6407"/>
                                        </p:tgtEl>
                                        <p:attrNameLst>
                                          <p:attrName>style.visibility</p:attrName>
                                        </p:attrNameLst>
                                      </p:cBhvr>
                                      <p:to>
                                        <p:strVal val="visible"/>
                                      </p:to>
                                    </p:set>
                                    <p:animEffect transition="in" filter="box(in)">
                                      <p:cBhvr>
                                        <p:cTn id="47" dur="500"/>
                                        <p:tgtEl>
                                          <p:spTgt spid="1640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63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6406"/>
                                        </p:tgtEl>
                                        <p:attrNameLst>
                                          <p:attrName>style.visibility</p:attrName>
                                        </p:attrNameLst>
                                      </p:cBhvr>
                                      <p:to>
                                        <p:strVal val="visible"/>
                                      </p:to>
                                    </p:set>
                                    <p:animEffect transition="in" filter="box(in)">
                                      <p:cBhvr>
                                        <p:cTn id="55" dur="500"/>
                                        <p:tgtEl>
                                          <p:spTgt spid="16406"/>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163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6409"/>
                                        </p:tgtEl>
                                        <p:attrNameLst>
                                          <p:attrName>style.visibility</p:attrName>
                                        </p:attrNameLst>
                                      </p:cBhvr>
                                      <p:to>
                                        <p:strVal val="visible"/>
                                      </p:to>
                                    </p:set>
                                    <p:animEffect transition="in" filter="box(in)">
                                      <p:cBhvr>
                                        <p:cTn id="63" dur="500"/>
                                        <p:tgtEl>
                                          <p:spTgt spid="16409"/>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1639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6404"/>
                                        </p:tgtEl>
                                        <p:attrNameLst>
                                          <p:attrName>style.visibility</p:attrName>
                                        </p:attrNameLst>
                                      </p:cBhvr>
                                      <p:to>
                                        <p:strVal val="visible"/>
                                      </p:to>
                                    </p:set>
                                    <p:animEffect transition="in" filter="box(in)">
                                      <p:cBhvr>
                                        <p:cTn id="71" dur="500"/>
                                        <p:tgtEl>
                                          <p:spTgt spid="16404"/>
                                        </p:tgtEl>
                                      </p:cBhvr>
                                    </p:animEffec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16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2" grpId="0" animBg="1"/>
      <p:bldP spid="16393" grpId="0" animBg="1"/>
      <p:bldP spid="16394" grpId="0" animBg="1"/>
      <p:bldP spid="16395" grpId="0" animBg="1"/>
      <p:bldP spid="16396" grpId="0" animBg="1"/>
      <p:bldP spid="16397" grpId="0" animBg="1"/>
      <p:bldP spid="16398" grpId="0" animBg="1"/>
      <p:bldP spid="16399" grpId="0" animBg="1"/>
      <p:bldP spid="16401" grpId="0" animBg="1"/>
      <p:bldP spid="16402" grpId="0" animBg="1"/>
      <p:bldP spid="16403" grpId="0" animBg="1"/>
      <p:bldP spid="16404" grpId="0" animBg="1"/>
      <p:bldP spid="16405" grpId="0" animBg="1"/>
      <p:bldP spid="16406" grpId="0" animBg="1"/>
      <p:bldP spid="16407" grpId="0" animBg="1"/>
      <p:bldP spid="16408" grpId="0" animBg="1"/>
      <p:bldP spid="1640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1295400"/>
            <a:ext cx="9144000" cy="3892550"/>
          </a:xfrm>
          <a:prstGeom prst="rect">
            <a:avLst/>
          </a:prstGeom>
          <a:noFill/>
          <a:ln w="9525">
            <a:noFill/>
            <a:miter lim="800000"/>
            <a:headEnd/>
            <a:tailEnd/>
          </a:ln>
        </p:spPr>
        <p:txBody>
          <a:bodyPr>
            <a:spAutoFit/>
          </a:bodyPr>
          <a:lstStyle/>
          <a:p>
            <a:pPr marL="914400" lvl="1" indent="-457200" eaLnBrk="0" hangingPunct="0">
              <a:lnSpc>
                <a:spcPct val="130000"/>
              </a:lnSpc>
              <a:buFontTx/>
              <a:buChar char="•"/>
            </a:pPr>
            <a:r>
              <a:rPr lang="en-US" sz="3200">
                <a:solidFill>
                  <a:srgbClr val="000000"/>
                </a:solidFill>
              </a:rPr>
              <a:t>Deliver O2</a:t>
            </a:r>
          </a:p>
          <a:p>
            <a:pPr marL="914400" lvl="1" indent="-457200" eaLnBrk="0" hangingPunct="0">
              <a:lnSpc>
                <a:spcPct val="130000"/>
              </a:lnSpc>
              <a:buFontTx/>
              <a:buChar char="•"/>
            </a:pPr>
            <a:r>
              <a:rPr lang="en-US" sz="3200">
                <a:solidFill>
                  <a:srgbClr val="000000"/>
                </a:solidFill>
              </a:rPr>
              <a:t>Remove metabolic wastes</a:t>
            </a:r>
          </a:p>
          <a:p>
            <a:pPr marL="914400" lvl="1" indent="-457200" eaLnBrk="0" hangingPunct="0">
              <a:lnSpc>
                <a:spcPct val="130000"/>
              </a:lnSpc>
              <a:buFontTx/>
              <a:buChar char="•"/>
            </a:pPr>
            <a:r>
              <a:rPr lang="en-US" sz="3200">
                <a:solidFill>
                  <a:srgbClr val="000000"/>
                </a:solidFill>
              </a:rPr>
              <a:t>Maintain temperature, pH, and fluid volume</a:t>
            </a:r>
          </a:p>
          <a:p>
            <a:pPr marL="914400" lvl="1" indent="-457200" eaLnBrk="0" hangingPunct="0">
              <a:lnSpc>
                <a:spcPct val="130000"/>
              </a:lnSpc>
              <a:buFontTx/>
              <a:buChar char="•"/>
            </a:pPr>
            <a:r>
              <a:rPr lang="en-US" sz="3200">
                <a:solidFill>
                  <a:srgbClr val="000000"/>
                </a:solidFill>
              </a:rPr>
              <a:t>Protection from blood loss- platelets</a:t>
            </a:r>
          </a:p>
          <a:p>
            <a:pPr marL="914400" lvl="1" indent="-457200" eaLnBrk="0" hangingPunct="0">
              <a:lnSpc>
                <a:spcPct val="130000"/>
              </a:lnSpc>
              <a:buFontTx/>
              <a:buChar char="•"/>
            </a:pPr>
            <a:r>
              <a:rPr lang="en-US" sz="3200">
                <a:solidFill>
                  <a:srgbClr val="000000"/>
                </a:solidFill>
              </a:rPr>
              <a:t>Prevent infection- antibodies and WBC</a:t>
            </a:r>
          </a:p>
          <a:p>
            <a:pPr marL="914400" lvl="1" indent="-457200" eaLnBrk="0" hangingPunct="0">
              <a:lnSpc>
                <a:spcPct val="130000"/>
              </a:lnSpc>
              <a:buFontTx/>
              <a:buChar char="•"/>
            </a:pPr>
            <a:r>
              <a:rPr lang="en-US" sz="3200">
                <a:solidFill>
                  <a:srgbClr val="000000"/>
                </a:solidFill>
              </a:rPr>
              <a:t>Transport hormones</a:t>
            </a:r>
          </a:p>
        </p:txBody>
      </p:sp>
      <p:sp>
        <p:nvSpPr>
          <p:cNvPr id="6147" name="WordArt 3"/>
          <p:cNvSpPr>
            <a:spLocks noChangeArrowheads="1" noChangeShapeType="1" noTextEdit="1"/>
          </p:cNvSpPr>
          <p:nvPr/>
        </p:nvSpPr>
        <p:spPr bwMode="auto">
          <a:xfrm>
            <a:off x="2819400" y="381000"/>
            <a:ext cx="4572000" cy="6096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Function Blood</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D:\Image_Library\JPEG_IL\17_IL_jpeg\17-01_WholeBlood_3.jpg"/>
          <p:cNvPicPr>
            <a:picLocks noChangeAspect="1" noChangeArrowheads="1"/>
          </p:cNvPicPr>
          <p:nvPr/>
        </p:nvPicPr>
        <p:blipFill>
          <a:blip r:embed="rId2"/>
          <a:srcRect r="36900" b="7770"/>
          <a:stretch>
            <a:fillRect/>
          </a:stretch>
        </p:blipFill>
        <p:spPr bwMode="auto">
          <a:xfrm>
            <a:off x="1219200" y="1371600"/>
            <a:ext cx="7010400" cy="5181600"/>
          </a:xfrm>
          <a:prstGeom prst="rect">
            <a:avLst/>
          </a:prstGeom>
          <a:noFill/>
          <a:ln w="9525">
            <a:noFill/>
            <a:miter lim="800000"/>
            <a:headEnd/>
            <a:tailEnd/>
          </a:ln>
        </p:spPr>
      </p:pic>
      <p:sp>
        <p:nvSpPr>
          <p:cNvPr id="7171" name="Text Box 3"/>
          <p:cNvSpPr txBox="1">
            <a:spLocks noChangeArrowheads="1"/>
          </p:cNvSpPr>
          <p:nvPr/>
        </p:nvSpPr>
        <p:spPr bwMode="auto">
          <a:xfrm>
            <a:off x="6324600" y="1447800"/>
            <a:ext cx="2160588" cy="519113"/>
          </a:xfrm>
          <a:prstGeom prst="rect">
            <a:avLst/>
          </a:prstGeom>
          <a:noFill/>
          <a:ln w="9525">
            <a:noFill/>
            <a:miter lim="800000"/>
            <a:headEnd/>
            <a:tailEnd/>
          </a:ln>
        </p:spPr>
        <p:txBody>
          <a:bodyPr wrap="none">
            <a:spAutoFit/>
          </a:bodyPr>
          <a:lstStyle/>
          <a:p>
            <a:pPr eaLnBrk="0" hangingPunct="0"/>
            <a:r>
              <a:rPr lang="en-US" sz="2800" b="1">
                <a:solidFill>
                  <a:schemeClr val="tx2"/>
                </a:solidFill>
              </a:rPr>
              <a:t>Plasma-</a:t>
            </a:r>
            <a:r>
              <a:rPr lang="en-US">
                <a:solidFill>
                  <a:srgbClr val="000000"/>
                </a:solidFill>
              </a:rPr>
              <a:t>55%</a:t>
            </a:r>
            <a:endParaRPr lang="en-US" sz="2800" b="1">
              <a:solidFill>
                <a:schemeClr val="tx2"/>
              </a:solidFill>
            </a:endParaRPr>
          </a:p>
        </p:txBody>
      </p:sp>
      <p:sp>
        <p:nvSpPr>
          <p:cNvPr id="7172" name="Text Box 4"/>
          <p:cNvSpPr txBox="1">
            <a:spLocks noChangeArrowheads="1"/>
          </p:cNvSpPr>
          <p:nvPr/>
        </p:nvSpPr>
        <p:spPr bwMode="auto">
          <a:xfrm>
            <a:off x="4419600" y="5334000"/>
            <a:ext cx="2743200" cy="946150"/>
          </a:xfrm>
          <a:prstGeom prst="rect">
            <a:avLst/>
          </a:prstGeom>
          <a:noFill/>
          <a:ln w="9525">
            <a:noFill/>
            <a:miter lim="800000"/>
            <a:headEnd/>
            <a:tailEnd/>
          </a:ln>
        </p:spPr>
        <p:txBody>
          <a:bodyPr>
            <a:spAutoFit/>
          </a:bodyPr>
          <a:lstStyle/>
          <a:p>
            <a:pPr eaLnBrk="0" hangingPunct="0"/>
            <a:r>
              <a:rPr lang="en-US" sz="2800" b="1" dirty="0">
                <a:solidFill>
                  <a:schemeClr val="tx2"/>
                </a:solidFill>
              </a:rPr>
              <a:t>Formed elements-</a:t>
            </a:r>
            <a:r>
              <a:rPr lang="en-US" dirty="0">
                <a:solidFill>
                  <a:srgbClr val="000000"/>
                </a:solidFill>
              </a:rPr>
              <a:t>45%</a:t>
            </a:r>
          </a:p>
        </p:txBody>
      </p:sp>
      <p:sp>
        <p:nvSpPr>
          <p:cNvPr id="7173" name="WordArt 9"/>
          <p:cNvSpPr>
            <a:spLocks noChangeArrowheads="1" noChangeShapeType="1" noTextEdit="1"/>
          </p:cNvSpPr>
          <p:nvPr/>
        </p:nvSpPr>
        <p:spPr bwMode="auto">
          <a:xfrm>
            <a:off x="3352800" y="533400"/>
            <a:ext cx="2438400" cy="533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Blood</a:t>
            </a:r>
          </a:p>
        </p:txBody>
      </p:sp>
      <p:sp>
        <p:nvSpPr>
          <p:cNvPr id="7174" name="Text Box 12"/>
          <p:cNvSpPr txBox="1">
            <a:spLocks noChangeArrowheads="1"/>
          </p:cNvSpPr>
          <p:nvPr/>
        </p:nvSpPr>
        <p:spPr bwMode="auto">
          <a:xfrm>
            <a:off x="4038600" y="2286000"/>
            <a:ext cx="2743200" cy="519113"/>
          </a:xfrm>
          <a:prstGeom prst="rect">
            <a:avLst/>
          </a:prstGeom>
          <a:noFill/>
          <a:ln w="9525">
            <a:noFill/>
            <a:miter lim="800000"/>
            <a:headEnd/>
            <a:tailEnd/>
          </a:ln>
        </p:spPr>
        <p:txBody>
          <a:bodyPr>
            <a:spAutoFit/>
          </a:bodyPr>
          <a:lstStyle/>
          <a:p>
            <a:pPr eaLnBrk="0" hangingPunct="0"/>
            <a:r>
              <a:rPr lang="en-US" sz="2800" b="1">
                <a:solidFill>
                  <a:schemeClr val="tx2"/>
                </a:solidFill>
              </a:rPr>
              <a:t>Buffy coat-</a:t>
            </a:r>
            <a:r>
              <a:rPr lang="en-US">
                <a:solidFill>
                  <a:srgbClr val="000000"/>
                </a:solidFill>
              </a:rPr>
              <a:t>&lt;1%</a:t>
            </a:r>
          </a:p>
        </p:txBody>
      </p:sp>
      <p:sp>
        <p:nvSpPr>
          <p:cNvPr id="7175" name="Line 13"/>
          <p:cNvSpPr>
            <a:spLocks noChangeShapeType="1"/>
          </p:cNvSpPr>
          <p:nvPr/>
        </p:nvSpPr>
        <p:spPr bwMode="auto">
          <a:xfrm>
            <a:off x="6629400" y="2743200"/>
            <a:ext cx="762000" cy="1752600"/>
          </a:xfrm>
          <a:prstGeom prst="line">
            <a:avLst/>
          </a:prstGeom>
          <a:noFill/>
          <a:ln w="38100">
            <a:solidFill>
              <a:schemeClr val="tx1"/>
            </a:solidFill>
            <a:round/>
            <a:headEnd/>
            <a:tailEnd type="triangle" w="med" len="med"/>
          </a:ln>
        </p:spPr>
        <p:txBody>
          <a:bodyPr/>
          <a:lstStyle/>
          <a:p>
            <a:endParaRPr lang="en-US"/>
          </a:p>
        </p:txBody>
      </p:sp>
      <p:sp>
        <p:nvSpPr>
          <p:cNvPr id="7176" name="Line 14"/>
          <p:cNvSpPr>
            <a:spLocks noChangeShapeType="1"/>
          </p:cNvSpPr>
          <p:nvPr/>
        </p:nvSpPr>
        <p:spPr bwMode="auto">
          <a:xfrm>
            <a:off x="6553200" y="1905000"/>
            <a:ext cx="990600" cy="1447800"/>
          </a:xfrm>
          <a:prstGeom prst="line">
            <a:avLst/>
          </a:prstGeom>
          <a:noFill/>
          <a:ln w="38100">
            <a:solidFill>
              <a:schemeClr val="tx1"/>
            </a:solidFill>
            <a:round/>
            <a:headEnd/>
            <a:tailEnd type="triangle" w="med" len="med"/>
          </a:ln>
        </p:spPr>
        <p:txBody>
          <a:bodyPr/>
          <a:lstStyle/>
          <a:p>
            <a:endParaRPr lang="en-US"/>
          </a:p>
        </p:txBody>
      </p:sp>
      <p:sp>
        <p:nvSpPr>
          <p:cNvPr id="7177" name="Line 15"/>
          <p:cNvSpPr>
            <a:spLocks noChangeShapeType="1"/>
          </p:cNvSpPr>
          <p:nvPr/>
        </p:nvSpPr>
        <p:spPr bwMode="auto">
          <a:xfrm flipV="1">
            <a:off x="5867400" y="5486400"/>
            <a:ext cx="1676400" cy="3810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037" y="1447800"/>
            <a:ext cx="382905" cy="3810000"/>
          </a:xfrm>
          <a:custGeom>
            <a:avLst/>
            <a:gdLst/>
            <a:ahLst/>
            <a:cxnLst/>
            <a:rect l="l" t="t" r="r" b="b"/>
            <a:pathLst>
              <a:path w="382905" h="2677795">
                <a:moveTo>
                  <a:pt x="0" y="2677667"/>
                </a:moveTo>
                <a:lnTo>
                  <a:pt x="382524" y="2677667"/>
                </a:lnTo>
                <a:lnTo>
                  <a:pt x="382524" y="0"/>
                </a:lnTo>
                <a:lnTo>
                  <a:pt x="0" y="0"/>
                </a:lnTo>
                <a:lnTo>
                  <a:pt x="0" y="2677667"/>
                </a:lnTo>
                <a:close/>
              </a:path>
            </a:pathLst>
          </a:custGeom>
          <a:ln w="28956">
            <a:solidFill>
              <a:srgbClr val="FFFFFF"/>
            </a:solidFill>
          </a:ln>
        </p:spPr>
        <p:txBody>
          <a:bodyPr wrap="square" lIns="0" tIns="0" rIns="0" bIns="0" rtlCol="0"/>
          <a:lstStyle/>
          <a:p>
            <a:endParaRPr/>
          </a:p>
        </p:txBody>
      </p:sp>
      <p:sp>
        <p:nvSpPr>
          <p:cNvPr id="3" name="object 3"/>
          <p:cNvSpPr txBox="1"/>
          <p:nvPr/>
        </p:nvSpPr>
        <p:spPr>
          <a:xfrm>
            <a:off x="762000" y="1600200"/>
            <a:ext cx="221615" cy="2586355"/>
          </a:xfrm>
          <a:prstGeom prst="rect">
            <a:avLst/>
          </a:prstGeom>
        </p:spPr>
        <p:txBody>
          <a:bodyPr vert="horz" wrap="square" lIns="0" tIns="12700" rIns="0" bIns="0" rtlCol="0">
            <a:spAutoFit/>
          </a:bodyPr>
          <a:lstStyle/>
          <a:p>
            <a:pPr marL="12700" marR="5080" algn="just">
              <a:lnSpc>
                <a:spcPct val="100000"/>
              </a:lnSpc>
              <a:spcBef>
                <a:spcPts val="100"/>
              </a:spcBef>
            </a:pPr>
            <a:r>
              <a:rPr sz="2400" dirty="0">
                <a:solidFill>
                  <a:srgbClr val="FFFFFF"/>
                </a:solidFill>
                <a:latin typeface="Carlito"/>
                <a:cs typeface="Carlito"/>
              </a:rPr>
              <a:t>T  I  S  S  U  E  S</a:t>
            </a:r>
            <a:endParaRPr sz="2400">
              <a:latin typeface="Carlito"/>
              <a:cs typeface="Carlito"/>
            </a:endParaRPr>
          </a:p>
        </p:txBody>
      </p:sp>
      <p:grpSp>
        <p:nvGrpSpPr>
          <p:cNvPr id="4" name="object 4"/>
          <p:cNvGrpSpPr/>
          <p:nvPr/>
        </p:nvGrpSpPr>
        <p:grpSpPr>
          <a:xfrm>
            <a:off x="1067561" y="847978"/>
            <a:ext cx="610235" cy="4782820"/>
            <a:chOff x="1067561" y="847978"/>
            <a:chExt cx="610235" cy="4782820"/>
          </a:xfrm>
        </p:grpSpPr>
        <p:sp>
          <p:nvSpPr>
            <p:cNvPr id="5" name="object 5"/>
            <p:cNvSpPr/>
            <p:nvPr/>
          </p:nvSpPr>
          <p:spPr>
            <a:xfrm>
              <a:off x="1067561" y="915161"/>
              <a:ext cx="304800" cy="4648200"/>
            </a:xfrm>
            <a:custGeom>
              <a:avLst/>
              <a:gdLst/>
              <a:ahLst/>
              <a:cxnLst/>
              <a:rect l="l" t="t" r="r" b="b"/>
              <a:pathLst>
                <a:path w="304800" h="4648200">
                  <a:moveTo>
                    <a:pt x="0" y="2319528"/>
                  </a:moveTo>
                  <a:lnTo>
                    <a:pt x="304800" y="2319528"/>
                  </a:lnTo>
                </a:path>
                <a:path w="304800" h="4648200">
                  <a:moveTo>
                    <a:pt x="304800" y="0"/>
                  </a:moveTo>
                  <a:lnTo>
                    <a:pt x="304800" y="4648200"/>
                  </a:lnTo>
                </a:path>
              </a:pathLst>
            </a:custGeom>
            <a:ln w="28956">
              <a:solidFill>
                <a:srgbClr val="FFFFFF"/>
              </a:solidFill>
            </a:ln>
          </p:spPr>
          <p:txBody>
            <a:bodyPr wrap="square" lIns="0" tIns="0" rIns="0" bIns="0" rtlCol="0"/>
            <a:lstStyle/>
            <a:p>
              <a:endParaRPr/>
            </a:p>
          </p:txBody>
        </p:sp>
        <p:sp>
          <p:nvSpPr>
            <p:cNvPr id="6" name="object 6"/>
            <p:cNvSpPr/>
            <p:nvPr/>
          </p:nvSpPr>
          <p:spPr>
            <a:xfrm>
              <a:off x="1372362" y="847978"/>
              <a:ext cx="305435" cy="4782820"/>
            </a:xfrm>
            <a:custGeom>
              <a:avLst/>
              <a:gdLst/>
              <a:ahLst/>
              <a:cxnLst/>
              <a:rect l="l" t="t" r="r" b="b"/>
              <a:pathLst>
                <a:path w="305435" h="4782820">
                  <a:moveTo>
                    <a:pt x="304927" y="4715383"/>
                  </a:moveTo>
                  <a:lnTo>
                    <a:pt x="280073" y="4700905"/>
                  </a:lnTo>
                  <a:lnTo>
                    <a:pt x="189611" y="4648200"/>
                  </a:lnTo>
                  <a:lnTo>
                    <a:pt x="180848" y="4650486"/>
                  </a:lnTo>
                  <a:lnTo>
                    <a:pt x="176784" y="4657471"/>
                  </a:lnTo>
                  <a:lnTo>
                    <a:pt x="172720" y="4664329"/>
                  </a:lnTo>
                  <a:lnTo>
                    <a:pt x="175006" y="4673219"/>
                  </a:lnTo>
                  <a:lnTo>
                    <a:pt x="181991" y="4677156"/>
                  </a:lnTo>
                  <a:lnTo>
                    <a:pt x="222681" y="4700905"/>
                  </a:lnTo>
                  <a:lnTo>
                    <a:pt x="0" y="4700905"/>
                  </a:lnTo>
                  <a:lnTo>
                    <a:pt x="0" y="4729861"/>
                  </a:lnTo>
                  <a:lnTo>
                    <a:pt x="222618" y="4729861"/>
                  </a:lnTo>
                  <a:lnTo>
                    <a:pt x="175006" y="4757572"/>
                  </a:lnTo>
                  <a:lnTo>
                    <a:pt x="172720" y="4766437"/>
                  </a:lnTo>
                  <a:lnTo>
                    <a:pt x="180848" y="4780254"/>
                  </a:lnTo>
                  <a:lnTo>
                    <a:pt x="189611" y="4782591"/>
                  </a:lnTo>
                  <a:lnTo>
                    <a:pt x="280098" y="4729861"/>
                  </a:lnTo>
                  <a:lnTo>
                    <a:pt x="304927" y="4715383"/>
                  </a:lnTo>
                  <a:close/>
                </a:path>
                <a:path w="305435" h="4782820">
                  <a:moveTo>
                    <a:pt x="304927" y="3343783"/>
                  </a:moveTo>
                  <a:lnTo>
                    <a:pt x="280073" y="3329305"/>
                  </a:lnTo>
                  <a:lnTo>
                    <a:pt x="189611" y="3276600"/>
                  </a:lnTo>
                  <a:lnTo>
                    <a:pt x="180848" y="3278886"/>
                  </a:lnTo>
                  <a:lnTo>
                    <a:pt x="176784" y="3285871"/>
                  </a:lnTo>
                  <a:lnTo>
                    <a:pt x="172720" y="3292729"/>
                  </a:lnTo>
                  <a:lnTo>
                    <a:pt x="175006" y="3301619"/>
                  </a:lnTo>
                  <a:lnTo>
                    <a:pt x="181991" y="3305556"/>
                  </a:lnTo>
                  <a:lnTo>
                    <a:pt x="222694" y="3329305"/>
                  </a:lnTo>
                  <a:lnTo>
                    <a:pt x="0" y="3329305"/>
                  </a:lnTo>
                  <a:lnTo>
                    <a:pt x="0" y="3358261"/>
                  </a:lnTo>
                  <a:lnTo>
                    <a:pt x="222694" y="3358261"/>
                  </a:lnTo>
                  <a:lnTo>
                    <a:pt x="181991" y="3382010"/>
                  </a:lnTo>
                  <a:lnTo>
                    <a:pt x="175006" y="3385947"/>
                  </a:lnTo>
                  <a:lnTo>
                    <a:pt x="172720" y="3394837"/>
                  </a:lnTo>
                  <a:lnTo>
                    <a:pt x="176784" y="3401695"/>
                  </a:lnTo>
                  <a:lnTo>
                    <a:pt x="180848" y="3408680"/>
                  </a:lnTo>
                  <a:lnTo>
                    <a:pt x="189611" y="3410966"/>
                  </a:lnTo>
                  <a:lnTo>
                    <a:pt x="280073" y="3358261"/>
                  </a:lnTo>
                  <a:lnTo>
                    <a:pt x="304927" y="3343783"/>
                  </a:lnTo>
                  <a:close/>
                </a:path>
                <a:path w="305435" h="4782820">
                  <a:moveTo>
                    <a:pt x="304927" y="1514983"/>
                  </a:moveTo>
                  <a:lnTo>
                    <a:pt x="280073" y="1500505"/>
                  </a:lnTo>
                  <a:lnTo>
                    <a:pt x="189611" y="1447800"/>
                  </a:lnTo>
                  <a:lnTo>
                    <a:pt x="180848" y="1450086"/>
                  </a:lnTo>
                  <a:lnTo>
                    <a:pt x="176784" y="1457071"/>
                  </a:lnTo>
                  <a:lnTo>
                    <a:pt x="172720" y="1463929"/>
                  </a:lnTo>
                  <a:lnTo>
                    <a:pt x="175006" y="1472819"/>
                  </a:lnTo>
                  <a:lnTo>
                    <a:pt x="181991" y="1476756"/>
                  </a:lnTo>
                  <a:lnTo>
                    <a:pt x="222694" y="1500505"/>
                  </a:lnTo>
                  <a:lnTo>
                    <a:pt x="0" y="1500505"/>
                  </a:lnTo>
                  <a:lnTo>
                    <a:pt x="0" y="1529461"/>
                  </a:lnTo>
                  <a:lnTo>
                    <a:pt x="222694" y="1529461"/>
                  </a:lnTo>
                  <a:lnTo>
                    <a:pt x="181991" y="1553210"/>
                  </a:lnTo>
                  <a:lnTo>
                    <a:pt x="175006" y="1557147"/>
                  </a:lnTo>
                  <a:lnTo>
                    <a:pt x="172720" y="1566037"/>
                  </a:lnTo>
                  <a:lnTo>
                    <a:pt x="176784" y="1572895"/>
                  </a:lnTo>
                  <a:lnTo>
                    <a:pt x="180848" y="1579880"/>
                  </a:lnTo>
                  <a:lnTo>
                    <a:pt x="189611" y="1582166"/>
                  </a:lnTo>
                  <a:lnTo>
                    <a:pt x="280073" y="1529461"/>
                  </a:lnTo>
                  <a:lnTo>
                    <a:pt x="304927" y="1514983"/>
                  </a:lnTo>
                  <a:close/>
                </a:path>
                <a:path w="305435" h="4782820">
                  <a:moveTo>
                    <a:pt x="304927" y="67183"/>
                  </a:moveTo>
                  <a:lnTo>
                    <a:pt x="280073" y="52705"/>
                  </a:lnTo>
                  <a:lnTo>
                    <a:pt x="189611" y="0"/>
                  </a:lnTo>
                  <a:lnTo>
                    <a:pt x="180848" y="2286"/>
                  </a:lnTo>
                  <a:lnTo>
                    <a:pt x="176784" y="9271"/>
                  </a:lnTo>
                  <a:lnTo>
                    <a:pt x="172720" y="16129"/>
                  </a:lnTo>
                  <a:lnTo>
                    <a:pt x="175006" y="25019"/>
                  </a:lnTo>
                  <a:lnTo>
                    <a:pt x="181991" y="28956"/>
                  </a:lnTo>
                  <a:lnTo>
                    <a:pt x="222694" y="52705"/>
                  </a:lnTo>
                  <a:lnTo>
                    <a:pt x="0" y="52705"/>
                  </a:lnTo>
                  <a:lnTo>
                    <a:pt x="0" y="81661"/>
                  </a:lnTo>
                  <a:lnTo>
                    <a:pt x="222694" y="81661"/>
                  </a:lnTo>
                  <a:lnTo>
                    <a:pt x="181991" y="105410"/>
                  </a:lnTo>
                  <a:lnTo>
                    <a:pt x="175006" y="109347"/>
                  </a:lnTo>
                  <a:lnTo>
                    <a:pt x="172720" y="118237"/>
                  </a:lnTo>
                  <a:lnTo>
                    <a:pt x="176784" y="125095"/>
                  </a:lnTo>
                  <a:lnTo>
                    <a:pt x="180848" y="132080"/>
                  </a:lnTo>
                  <a:lnTo>
                    <a:pt x="189611" y="134366"/>
                  </a:lnTo>
                  <a:lnTo>
                    <a:pt x="280073" y="81661"/>
                  </a:lnTo>
                  <a:lnTo>
                    <a:pt x="304927" y="67183"/>
                  </a:lnTo>
                  <a:close/>
                </a:path>
              </a:pathLst>
            </a:custGeom>
            <a:solidFill>
              <a:srgbClr val="FFFFFF"/>
            </a:solidFill>
          </p:spPr>
          <p:txBody>
            <a:bodyPr wrap="square" lIns="0" tIns="0" rIns="0" bIns="0" rtlCol="0"/>
            <a:lstStyle/>
            <a:p>
              <a:endParaRPr/>
            </a:p>
          </p:txBody>
        </p:sp>
      </p:grpSp>
      <p:sp>
        <p:nvSpPr>
          <p:cNvPr id="7" name="object 7"/>
          <p:cNvSpPr txBox="1"/>
          <p:nvPr/>
        </p:nvSpPr>
        <p:spPr>
          <a:xfrm>
            <a:off x="1711451" y="573023"/>
            <a:ext cx="7016750" cy="584775"/>
          </a:xfrm>
          <a:prstGeom prst="rect">
            <a:avLst/>
          </a:prstGeom>
          <a:ln w="9144">
            <a:solidFill>
              <a:srgbClr val="FFFFFF"/>
            </a:solidFill>
          </a:ln>
        </p:spPr>
        <p:txBody>
          <a:bodyPr vert="horz" wrap="square" lIns="0" tIns="30480" rIns="0" bIns="0" rtlCol="0">
            <a:spAutoFit/>
          </a:bodyPr>
          <a:lstStyle/>
          <a:p>
            <a:pPr marL="91440" algn="just">
              <a:lnSpc>
                <a:spcPct val="100000"/>
              </a:lnSpc>
              <a:spcBef>
                <a:spcPts val="240"/>
              </a:spcBef>
            </a:pPr>
            <a:r>
              <a:rPr sz="1800" b="1" u="heavy" spc="-5" dirty="0">
                <a:solidFill>
                  <a:srgbClr val="FFFFFF"/>
                </a:solidFill>
                <a:uFill>
                  <a:solidFill>
                    <a:srgbClr val="FFFFFF"/>
                  </a:solidFill>
                </a:uFill>
                <a:latin typeface="Carlito"/>
                <a:cs typeface="Carlito"/>
              </a:rPr>
              <a:t>Epithelial</a:t>
            </a:r>
            <a:r>
              <a:rPr sz="1800" b="1" u="heavy" spc="-20" dirty="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Tissues</a:t>
            </a:r>
            <a:endParaRPr sz="1800">
              <a:latin typeface="Carlito"/>
              <a:cs typeface="Carlito"/>
            </a:endParaRPr>
          </a:p>
          <a:p>
            <a:pPr marL="91440" algn="just">
              <a:lnSpc>
                <a:spcPct val="100000"/>
              </a:lnSpc>
            </a:pPr>
            <a:r>
              <a:rPr sz="1800" spc="-5" smtClean="0">
                <a:solidFill>
                  <a:srgbClr val="FFFFFF"/>
                </a:solidFill>
                <a:latin typeface="Carlito"/>
                <a:cs typeface="Carlito"/>
              </a:rPr>
              <a:t>( </a:t>
            </a:r>
            <a:r>
              <a:rPr sz="1800" i="1" spc="-5" dirty="0">
                <a:solidFill>
                  <a:srgbClr val="FFFFFF"/>
                </a:solidFill>
                <a:latin typeface="Carlito"/>
                <a:cs typeface="Carlito"/>
              </a:rPr>
              <a:t>Covering tissues</a:t>
            </a:r>
            <a:r>
              <a:rPr sz="1800" spc="-5" dirty="0">
                <a:solidFill>
                  <a:srgbClr val="FFFFFF"/>
                </a:solidFill>
                <a:latin typeface="Carlito"/>
                <a:cs typeface="Carlito"/>
              </a:rPr>
              <a:t>. These tissues </a:t>
            </a:r>
            <a:r>
              <a:rPr sz="1800" spc="-10" dirty="0">
                <a:solidFill>
                  <a:srgbClr val="FFFFFF"/>
                </a:solidFill>
                <a:latin typeface="Carlito"/>
                <a:cs typeface="Carlito"/>
              </a:rPr>
              <a:t>are </a:t>
            </a:r>
            <a:r>
              <a:rPr sz="1800" spc="-5" dirty="0">
                <a:solidFill>
                  <a:srgbClr val="FFFFFF"/>
                </a:solidFill>
                <a:latin typeface="Carlito"/>
                <a:cs typeface="Carlito"/>
              </a:rPr>
              <a:t>present </a:t>
            </a:r>
            <a:r>
              <a:rPr sz="1800" spc="-15" dirty="0">
                <a:solidFill>
                  <a:srgbClr val="FFFFFF"/>
                </a:solidFill>
                <a:latin typeface="Carlito"/>
                <a:cs typeface="Carlito"/>
              </a:rPr>
              <a:t>for</a:t>
            </a:r>
            <a:r>
              <a:rPr sz="1800" spc="65" dirty="0">
                <a:solidFill>
                  <a:srgbClr val="FFFFFF"/>
                </a:solidFill>
                <a:latin typeface="Carlito"/>
                <a:cs typeface="Carlito"/>
              </a:rPr>
              <a:t> </a:t>
            </a:r>
            <a:r>
              <a:rPr sz="1800" b="1" spc="-10" dirty="0">
                <a:solidFill>
                  <a:srgbClr val="FFFFFF"/>
                </a:solidFill>
                <a:latin typeface="Carlito"/>
                <a:cs typeface="Carlito"/>
              </a:rPr>
              <a:t>protection</a:t>
            </a:r>
            <a:r>
              <a:rPr sz="1800" spc="-10" dirty="0">
                <a:solidFill>
                  <a:srgbClr val="FFFFFF"/>
                </a:solidFill>
                <a:latin typeface="Carlito"/>
                <a:cs typeface="Carlito"/>
              </a:rPr>
              <a:t>.)</a:t>
            </a:r>
            <a:endParaRPr sz="1800">
              <a:latin typeface="Carlito"/>
              <a:cs typeface="Carlito"/>
            </a:endParaRPr>
          </a:p>
        </p:txBody>
      </p:sp>
      <p:sp>
        <p:nvSpPr>
          <p:cNvPr id="8" name="object 8"/>
          <p:cNvSpPr txBox="1"/>
          <p:nvPr/>
        </p:nvSpPr>
        <p:spPr>
          <a:xfrm>
            <a:off x="1711451" y="1905000"/>
            <a:ext cx="7016750" cy="861774"/>
          </a:xfrm>
          <a:prstGeom prst="rect">
            <a:avLst/>
          </a:prstGeom>
          <a:ln w="9144">
            <a:solidFill>
              <a:srgbClr val="FFFFFF"/>
            </a:solidFill>
          </a:ln>
        </p:spPr>
        <p:txBody>
          <a:bodyPr vert="horz" wrap="square" lIns="0" tIns="30480" rIns="0" bIns="0" rtlCol="0">
            <a:spAutoFit/>
          </a:bodyPr>
          <a:lstStyle/>
          <a:p>
            <a:pPr marL="91440">
              <a:lnSpc>
                <a:spcPct val="100000"/>
              </a:lnSpc>
              <a:spcBef>
                <a:spcPts val="240"/>
              </a:spcBef>
            </a:pPr>
            <a:r>
              <a:rPr sz="1800" b="1" u="heavy" spc="-5" dirty="0">
                <a:solidFill>
                  <a:srgbClr val="FFFFFF"/>
                </a:solidFill>
                <a:uFill>
                  <a:solidFill>
                    <a:srgbClr val="FFFFFF"/>
                  </a:solidFill>
                </a:uFill>
                <a:latin typeface="Carlito"/>
                <a:cs typeface="Carlito"/>
              </a:rPr>
              <a:t>Connective</a:t>
            </a:r>
            <a:r>
              <a:rPr sz="1800" b="1" u="heavy" spc="-15" dirty="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Tissues</a:t>
            </a:r>
            <a:endParaRPr sz="1800">
              <a:latin typeface="Carlito"/>
              <a:cs typeface="Carlito"/>
            </a:endParaRPr>
          </a:p>
          <a:p>
            <a:pPr marL="91440" marR="451484">
              <a:lnSpc>
                <a:spcPct val="100000"/>
              </a:lnSpc>
              <a:spcBef>
                <a:spcPts val="5"/>
              </a:spcBef>
            </a:pPr>
            <a:r>
              <a:rPr sz="1800" spc="-5" smtClean="0">
                <a:solidFill>
                  <a:srgbClr val="FFFFFF"/>
                </a:solidFill>
                <a:latin typeface="Carlito"/>
                <a:cs typeface="Carlito"/>
              </a:rPr>
              <a:t>( </a:t>
            </a:r>
            <a:r>
              <a:rPr sz="1800" i="1" spc="-5" dirty="0">
                <a:solidFill>
                  <a:srgbClr val="FFFFFF"/>
                </a:solidFill>
                <a:latin typeface="Carlito"/>
                <a:cs typeface="Carlito"/>
              </a:rPr>
              <a:t>Supporting tissues</a:t>
            </a:r>
            <a:r>
              <a:rPr sz="1800" spc="-5" dirty="0">
                <a:solidFill>
                  <a:srgbClr val="FFFFFF"/>
                </a:solidFill>
                <a:latin typeface="Carlito"/>
                <a:cs typeface="Carlito"/>
              </a:rPr>
              <a:t>. These tissues help in </a:t>
            </a:r>
            <a:r>
              <a:rPr sz="1800" b="1" dirty="0">
                <a:solidFill>
                  <a:srgbClr val="FFFFFF"/>
                </a:solidFill>
                <a:latin typeface="Carlito"/>
                <a:cs typeface="Carlito"/>
              </a:rPr>
              <a:t>binding </a:t>
            </a:r>
            <a:r>
              <a:rPr sz="1800" spc="-15" dirty="0">
                <a:solidFill>
                  <a:srgbClr val="FFFFFF"/>
                </a:solidFill>
                <a:latin typeface="Carlito"/>
                <a:cs typeface="Carlito"/>
              </a:rPr>
              <a:t>different </a:t>
            </a:r>
            <a:r>
              <a:rPr sz="1800" spc="-5" dirty="0">
                <a:solidFill>
                  <a:srgbClr val="FFFFFF"/>
                </a:solidFill>
                <a:latin typeface="Carlito"/>
                <a:cs typeface="Carlito"/>
              </a:rPr>
              <a:t>body  </a:t>
            </a:r>
            <a:r>
              <a:rPr sz="1800" spc="-10" dirty="0">
                <a:solidFill>
                  <a:srgbClr val="FFFFFF"/>
                </a:solidFill>
                <a:latin typeface="Carlito"/>
                <a:cs typeface="Carlito"/>
              </a:rPr>
              <a:t>structures.)</a:t>
            </a:r>
            <a:endParaRPr sz="1800">
              <a:latin typeface="Carlito"/>
              <a:cs typeface="Carlito"/>
            </a:endParaRPr>
          </a:p>
        </p:txBody>
      </p:sp>
      <p:sp>
        <p:nvSpPr>
          <p:cNvPr id="9" name="object 9"/>
          <p:cNvSpPr txBox="1"/>
          <p:nvPr/>
        </p:nvSpPr>
        <p:spPr>
          <a:xfrm>
            <a:off x="1676400" y="3733800"/>
            <a:ext cx="7051675" cy="862416"/>
          </a:xfrm>
          <a:prstGeom prst="rect">
            <a:avLst/>
          </a:prstGeom>
          <a:ln w="9144">
            <a:solidFill>
              <a:srgbClr val="FFFFFF"/>
            </a:solidFill>
          </a:ln>
        </p:spPr>
        <p:txBody>
          <a:bodyPr vert="horz" wrap="square" lIns="0" tIns="31115" rIns="0" bIns="0" rtlCol="0">
            <a:spAutoFit/>
          </a:bodyPr>
          <a:lstStyle/>
          <a:p>
            <a:pPr marL="91440">
              <a:lnSpc>
                <a:spcPct val="100000"/>
              </a:lnSpc>
              <a:spcBef>
                <a:spcPts val="245"/>
              </a:spcBef>
            </a:pPr>
            <a:r>
              <a:rPr sz="1800" b="1" u="heavy" dirty="0">
                <a:solidFill>
                  <a:srgbClr val="FFFFFF"/>
                </a:solidFill>
                <a:uFill>
                  <a:solidFill>
                    <a:srgbClr val="FFFFFF"/>
                  </a:solidFill>
                </a:uFill>
                <a:latin typeface="Carlito"/>
                <a:cs typeface="Carlito"/>
              </a:rPr>
              <a:t>Muscular</a:t>
            </a:r>
            <a:r>
              <a:rPr sz="1800" b="1" u="heavy" spc="-45"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Tissues</a:t>
            </a:r>
            <a:endParaRPr sz="1800">
              <a:latin typeface="Carlito"/>
              <a:cs typeface="Carlito"/>
            </a:endParaRPr>
          </a:p>
          <a:p>
            <a:pPr marL="91440">
              <a:lnSpc>
                <a:spcPct val="100000"/>
              </a:lnSpc>
            </a:pPr>
            <a:r>
              <a:rPr sz="1800" i="1" spc="-10" smtClean="0">
                <a:solidFill>
                  <a:srgbClr val="FFFFFF"/>
                </a:solidFill>
                <a:latin typeface="Carlito"/>
                <a:cs typeface="Carlito"/>
              </a:rPr>
              <a:t>Contractile </a:t>
            </a:r>
            <a:r>
              <a:rPr sz="1800" i="1" spc="-5" dirty="0">
                <a:solidFill>
                  <a:srgbClr val="FFFFFF"/>
                </a:solidFill>
                <a:latin typeface="Carlito"/>
                <a:cs typeface="Carlito"/>
              </a:rPr>
              <a:t>tissues</a:t>
            </a:r>
            <a:r>
              <a:rPr sz="1800" spc="-5" dirty="0">
                <a:solidFill>
                  <a:srgbClr val="FFFFFF"/>
                </a:solidFill>
                <a:latin typeface="Carlito"/>
                <a:cs typeface="Carlito"/>
              </a:rPr>
              <a:t>. These tissues help in </a:t>
            </a:r>
            <a:r>
              <a:rPr sz="1800" b="1" spc="-10" dirty="0">
                <a:solidFill>
                  <a:srgbClr val="FFFFFF"/>
                </a:solidFill>
                <a:latin typeface="Carlito"/>
                <a:cs typeface="Carlito"/>
              </a:rPr>
              <a:t>movements</a:t>
            </a:r>
            <a:r>
              <a:rPr sz="1800" b="1" spc="85" dirty="0">
                <a:solidFill>
                  <a:srgbClr val="FFFFFF"/>
                </a:solidFill>
                <a:latin typeface="Carlito"/>
                <a:cs typeface="Carlito"/>
              </a:rPr>
              <a:t> </a:t>
            </a:r>
            <a:r>
              <a:rPr sz="1800" dirty="0">
                <a:solidFill>
                  <a:srgbClr val="FFFFFF"/>
                </a:solidFill>
                <a:latin typeface="Carlito"/>
                <a:cs typeface="Carlito"/>
              </a:rPr>
              <a:t>and</a:t>
            </a:r>
            <a:endParaRPr sz="1800">
              <a:latin typeface="Carlito"/>
              <a:cs typeface="Carlito"/>
            </a:endParaRPr>
          </a:p>
          <a:p>
            <a:pPr marL="91440">
              <a:lnSpc>
                <a:spcPct val="100000"/>
              </a:lnSpc>
            </a:pPr>
            <a:r>
              <a:rPr sz="1800" b="1" spc="-5" dirty="0">
                <a:solidFill>
                  <a:srgbClr val="FFFFFF"/>
                </a:solidFill>
                <a:latin typeface="Carlito"/>
                <a:cs typeface="Carlito"/>
              </a:rPr>
              <a:t>locomotion</a:t>
            </a:r>
            <a:r>
              <a:rPr sz="1800" spc="-5" dirty="0">
                <a:solidFill>
                  <a:srgbClr val="FFFFFF"/>
                </a:solidFill>
                <a:latin typeface="Carlito"/>
                <a:cs typeface="Carlito"/>
              </a:rPr>
              <a:t>.)</a:t>
            </a:r>
            <a:endParaRPr sz="1800">
              <a:latin typeface="Carlito"/>
              <a:cs typeface="Carlito"/>
            </a:endParaRPr>
          </a:p>
        </p:txBody>
      </p:sp>
      <p:sp>
        <p:nvSpPr>
          <p:cNvPr id="10" name="object 10"/>
          <p:cNvSpPr txBox="1"/>
          <p:nvPr/>
        </p:nvSpPr>
        <p:spPr>
          <a:xfrm>
            <a:off x="1711451" y="5297423"/>
            <a:ext cx="7016750" cy="862416"/>
          </a:xfrm>
          <a:prstGeom prst="rect">
            <a:avLst/>
          </a:prstGeom>
          <a:ln w="9144">
            <a:solidFill>
              <a:srgbClr val="FFFFFF"/>
            </a:solidFill>
          </a:ln>
        </p:spPr>
        <p:txBody>
          <a:bodyPr vert="horz" wrap="square" lIns="0" tIns="31115" rIns="0" bIns="0" rtlCol="0">
            <a:spAutoFit/>
          </a:bodyPr>
          <a:lstStyle/>
          <a:p>
            <a:pPr marL="91440">
              <a:lnSpc>
                <a:spcPct val="100000"/>
              </a:lnSpc>
              <a:spcBef>
                <a:spcPts val="245"/>
              </a:spcBef>
            </a:pPr>
            <a:r>
              <a:rPr sz="1800" b="1" u="heavy" dirty="0">
                <a:solidFill>
                  <a:srgbClr val="FFFFFF"/>
                </a:solidFill>
                <a:uFill>
                  <a:solidFill>
                    <a:srgbClr val="FFFFFF"/>
                  </a:solidFill>
                </a:uFill>
                <a:latin typeface="Carlito"/>
                <a:cs typeface="Carlito"/>
              </a:rPr>
              <a:t>Nervous</a:t>
            </a:r>
            <a:r>
              <a:rPr sz="1800" b="1" u="heavy" spc="-40"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Tissues</a:t>
            </a:r>
            <a:endParaRPr sz="1800">
              <a:latin typeface="Carlito"/>
              <a:cs typeface="Carlito"/>
            </a:endParaRPr>
          </a:p>
          <a:p>
            <a:pPr marL="91440">
              <a:lnSpc>
                <a:spcPct val="100000"/>
              </a:lnSpc>
            </a:pPr>
            <a:r>
              <a:rPr sz="1800" spc="-5" smtClean="0">
                <a:solidFill>
                  <a:srgbClr val="FFFFFF"/>
                </a:solidFill>
                <a:latin typeface="Carlito"/>
                <a:cs typeface="Carlito"/>
              </a:rPr>
              <a:t>( </a:t>
            </a:r>
            <a:r>
              <a:rPr sz="1800" i="1" spc="-10" dirty="0">
                <a:solidFill>
                  <a:srgbClr val="FFFFFF"/>
                </a:solidFill>
                <a:latin typeface="Carlito"/>
                <a:cs typeface="Carlito"/>
              </a:rPr>
              <a:t>Conducting </a:t>
            </a:r>
            <a:r>
              <a:rPr sz="1800" i="1" spc="-5" dirty="0">
                <a:solidFill>
                  <a:srgbClr val="FFFFFF"/>
                </a:solidFill>
                <a:latin typeface="Carlito"/>
                <a:cs typeface="Carlito"/>
              </a:rPr>
              <a:t>tissues</a:t>
            </a:r>
            <a:r>
              <a:rPr sz="1800" spc="-5" dirty="0">
                <a:solidFill>
                  <a:srgbClr val="FFFFFF"/>
                </a:solidFill>
                <a:latin typeface="Carlito"/>
                <a:cs typeface="Carlito"/>
              </a:rPr>
              <a:t>. These tissues help in </a:t>
            </a:r>
            <a:r>
              <a:rPr sz="1800" spc="-10" dirty="0">
                <a:solidFill>
                  <a:srgbClr val="FFFFFF"/>
                </a:solidFill>
                <a:latin typeface="Carlito"/>
                <a:cs typeface="Carlito"/>
              </a:rPr>
              <a:t>conduction </a:t>
            </a:r>
            <a:r>
              <a:rPr sz="1800" spc="-5" dirty="0">
                <a:solidFill>
                  <a:srgbClr val="FFFFFF"/>
                </a:solidFill>
                <a:latin typeface="Carlito"/>
                <a:cs typeface="Carlito"/>
              </a:rPr>
              <a:t>of</a:t>
            </a:r>
            <a:r>
              <a:rPr sz="1800" spc="175" dirty="0">
                <a:solidFill>
                  <a:srgbClr val="FFFFFF"/>
                </a:solidFill>
                <a:latin typeface="Carlito"/>
                <a:cs typeface="Carlito"/>
              </a:rPr>
              <a:t> </a:t>
            </a:r>
            <a:r>
              <a:rPr sz="1800" b="1" spc="-5" dirty="0">
                <a:solidFill>
                  <a:srgbClr val="FFFFFF"/>
                </a:solidFill>
                <a:latin typeface="Carlito"/>
                <a:cs typeface="Carlito"/>
              </a:rPr>
              <a:t>nerve</a:t>
            </a:r>
            <a:endParaRPr sz="1800">
              <a:latin typeface="Carlito"/>
              <a:cs typeface="Carlito"/>
            </a:endParaRPr>
          </a:p>
          <a:p>
            <a:pPr marL="91440">
              <a:lnSpc>
                <a:spcPct val="100000"/>
              </a:lnSpc>
            </a:pPr>
            <a:r>
              <a:rPr sz="1800" b="1" spc="-5" dirty="0">
                <a:solidFill>
                  <a:srgbClr val="FFFFFF"/>
                </a:solidFill>
                <a:latin typeface="Carlito"/>
                <a:cs typeface="Carlito"/>
              </a:rPr>
              <a:t>impulses</a:t>
            </a:r>
            <a:r>
              <a:rPr sz="1800" spc="-5" dirty="0">
                <a:solidFill>
                  <a:srgbClr val="FFFFFF"/>
                </a:solidFill>
                <a:latin typeface="Carlito"/>
                <a:cs typeface="Carlito"/>
              </a:rPr>
              <a:t>.)</a:t>
            </a:r>
            <a:endParaRPr sz="1800">
              <a:latin typeface="Carlito"/>
              <a:cs typeface="Carlito"/>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762001" y="1193800"/>
            <a:ext cx="7975600" cy="4445000"/>
          </a:xfrm>
          <a:noFill/>
        </p:spPr>
        <p:txBody>
          <a:bodyPr/>
          <a:lstStyle/>
          <a:p>
            <a:pPr eaLnBrk="1" hangingPunct="1">
              <a:lnSpc>
                <a:spcPts val="3500"/>
              </a:lnSpc>
              <a:buFontTx/>
              <a:buNone/>
            </a:pPr>
            <a:r>
              <a:rPr lang="en-US" b="1" dirty="0" smtClean="0">
                <a:solidFill>
                  <a:srgbClr val="000000"/>
                </a:solidFill>
                <a:latin typeface="Arial" pitchFamily="34" charset="0"/>
              </a:rPr>
              <a:t>90% Water</a:t>
            </a:r>
          </a:p>
          <a:p>
            <a:pPr eaLnBrk="1" hangingPunct="1">
              <a:lnSpc>
                <a:spcPts val="3500"/>
              </a:lnSpc>
              <a:buFontTx/>
              <a:buNone/>
            </a:pPr>
            <a:r>
              <a:rPr lang="en-US" b="1" dirty="0" smtClean="0">
                <a:solidFill>
                  <a:srgbClr val="000000"/>
                </a:solidFill>
                <a:latin typeface="Arial" pitchFamily="34" charset="0"/>
              </a:rPr>
              <a:t>8% Solutes:</a:t>
            </a:r>
          </a:p>
          <a:p>
            <a:pPr eaLnBrk="1" hangingPunct="1">
              <a:lnSpc>
                <a:spcPts val="3500"/>
              </a:lnSpc>
            </a:pPr>
            <a:r>
              <a:rPr lang="en-US" dirty="0" smtClean="0">
                <a:solidFill>
                  <a:srgbClr val="000000"/>
                </a:solidFill>
                <a:latin typeface="Arial" pitchFamily="34" charset="0"/>
              </a:rPr>
              <a:t>Proteins</a:t>
            </a:r>
          </a:p>
          <a:p>
            <a:pPr eaLnBrk="1" hangingPunct="1">
              <a:lnSpc>
                <a:spcPts val="3500"/>
              </a:lnSpc>
              <a:buFontTx/>
              <a:buNone/>
            </a:pPr>
            <a:r>
              <a:rPr lang="en-US" dirty="0" smtClean="0">
                <a:solidFill>
                  <a:srgbClr val="000000"/>
                </a:solidFill>
                <a:latin typeface="Arial" pitchFamily="34" charset="0"/>
              </a:rPr>
              <a:t>		</a:t>
            </a:r>
            <a:r>
              <a:rPr lang="en-US" dirty="0" smtClean="0">
                <a:solidFill>
                  <a:srgbClr val="FF3300"/>
                </a:solidFill>
                <a:latin typeface="Arial" pitchFamily="34" charset="0"/>
              </a:rPr>
              <a:t>Albumin (60 %)</a:t>
            </a:r>
          </a:p>
          <a:p>
            <a:pPr eaLnBrk="1" hangingPunct="1">
              <a:lnSpc>
                <a:spcPts val="3500"/>
              </a:lnSpc>
              <a:buFontTx/>
              <a:buNone/>
            </a:pPr>
            <a:r>
              <a:rPr lang="en-US" dirty="0" smtClean="0">
                <a:solidFill>
                  <a:srgbClr val="FF3300"/>
                </a:solidFill>
                <a:latin typeface="Arial" pitchFamily="34" charset="0"/>
              </a:rPr>
              <a:t>		Alpha and Beta Globulins</a:t>
            </a:r>
          </a:p>
          <a:p>
            <a:pPr eaLnBrk="1" hangingPunct="1">
              <a:lnSpc>
                <a:spcPts val="3500"/>
              </a:lnSpc>
              <a:buFontTx/>
              <a:buNone/>
            </a:pPr>
            <a:r>
              <a:rPr lang="en-US" dirty="0" smtClean="0">
                <a:solidFill>
                  <a:srgbClr val="FF3300"/>
                </a:solidFill>
                <a:latin typeface="Arial" pitchFamily="34" charset="0"/>
              </a:rPr>
              <a:t>		Gamma Globulins</a:t>
            </a:r>
          </a:p>
          <a:p>
            <a:pPr eaLnBrk="1" hangingPunct="1">
              <a:lnSpc>
                <a:spcPts val="3500"/>
              </a:lnSpc>
              <a:buFontTx/>
              <a:buNone/>
            </a:pPr>
            <a:r>
              <a:rPr lang="en-US" dirty="0" smtClean="0">
                <a:solidFill>
                  <a:srgbClr val="FF3300"/>
                </a:solidFill>
                <a:latin typeface="Arial" pitchFamily="34" charset="0"/>
              </a:rPr>
              <a:t>		fibrinogens</a:t>
            </a:r>
          </a:p>
          <a:p>
            <a:pPr eaLnBrk="1" hangingPunct="1">
              <a:lnSpc>
                <a:spcPts val="3500"/>
              </a:lnSpc>
            </a:pPr>
            <a:r>
              <a:rPr lang="en-US" dirty="0" smtClean="0">
                <a:solidFill>
                  <a:srgbClr val="000000"/>
                </a:solidFill>
                <a:latin typeface="Arial" pitchFamily="34" charset="0"/>
              </a:rPr>
              <a:t>Gas</a:t>
            </a:r>
          </a:p>
          <a:p>
            <a:pPr eaLnBrk="1" hangingPunct="1">
              <a:lnSpc>
                <a:spcPts val="3500"/>
              </a:lnSpc>
            </a:pPr>
            <a:r>
              <a:rPr lang="en-US" dirty="0" smtClean="0">
                <a:solidFill>
                  <a:srgbClr val="000000"/>
                </a:solidFill>
                <a:latin typeface="Arial" pitchFamily="34" charset="0"/>
              </a:rPr>
              <a:t>Electrolytes</a:t>
            </a:r>
          </a:p>
        </p:txBody>
      </p:sp>
      <p:sp>
        <p:nvSpPr>
          <p:cNvPr id="8195" name="Text Box 4"/>
          <p:cNvSpPr txBox="1">
            <a:spLocks noChangeArrowheads="1"/>
          </p:cNvSpPr>
          <p:nvPr/>
        </p:nvSpPr>
        <p:spPr bwMode="auto">
          <a:xfrm>
            <a:off x="146050" y="0"/>
            <a:ext cx="1098550" cy="457200"/>
          </a:xfrm>
          <a:prstGeom prst="rect">
            <a:avLst/>
          </a:prstGeom>
          <a:noFill/>
          <a:ln w="9525">
            <a:noFill/>
            <a:miter lim="800000"/>
            <a:headEnd/>
            <a:tailEnd/>
          </a:ln>
        </p:spPr>
        <p:txBody>
          <a:bodyPr wrap="none">
            <a:spAutoFit/>
          </a:bodyPr>
          <a:lstStyle/>
          <a:p>
            <a:pPr eaLnBrk="0" hangingPunct="0"/>
            <a:r>
              <a:rPr lang="en-US">
                <a:solidFill>
                  <a:srgbClr val="000000"/>
                </a:solidFill>
                <a:cs typeface="Times New Roman" pitchFamily="18" charset="0"/>
              </a:rPr>
              <a:t>	</a:t>
            </a:r>
            <a:endParaRPr lang="en-US">
              <a:solidFill>
                <a:srgbClr val="000000"/>
              </a:solidFill>
            </a:endParaRPr>
          </a:p>
        </p:txBody>
      </p:sp>
      <p:sp>
        <p:nvSpPr>
          <p:cNvPr id="8196" name="WordArt 5"/>
          <p:cNvSpPr>
            <a:spLocks noChangeArrowheads="1" noChangeShapeType="1" noTextEdit="1"/>
          </p:cNvSpPr>
          <p:nvPr/>
        </p:nvSpPr>
        <p:spPr bwMode="auto">
          <a:xfrm>
            <a:off x="762000" y="533400"/>
            <a:ext cx="7543800" cy="5334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Blood Plasma Components-55%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dissolv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dissolv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dissolv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dissolve">
                                      <p:cBhvr>
                                        <p:cTn id="22" dur="500"/>
                                        <p:tgtEl>
                                          <p:spTgt spid="6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dissolve">
                                      <p:cBhvr>
                                        <p:cTn id="27" dur="500"/>
                                        <p:tgtEl>
                                          <p:spTgt spid="6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dissolve">
                                      <p:cBhvr>
                                        <p:cTn id="32" dur="500"/>
                                        <p:tgtEl>
                                          <p:spTgt spid="6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dissolve">
                                      <p:cBhvr>
                                        <p:cTn id="37" dur="500"/>
                                        <p:tgtEl>
                                          <p:spTgt spid="6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dissolve">
                                      <p:cBhvr>
                                        <p:cTn id="42" dur="500"/>
                                        <p:tgtEl>
                                          <p:spTgt spid="6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dissolve">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plasma"/>
          <p:cNvPicPr>
            <a:picLocks noChangeAspect="1" noChangeArrowheads="1"/>
          </p:cNvPicPr>
          <p:nvPr/>
        </p:nvPicPr>
        <p:blipFill>
          <a:blip r:embed="rId3"/>
          <a:srcRect/>
          <a:stretch>
            <a:fillRect/>
          </a:stretch>
        </p:blipFill>
        <p:spPr bwMode="auto">
          <a:xfrm>
            <a:off x="2627313" y="908050"/>
            <a:ext cx="3048000" cy="5256213"/>
          </a:xfrm>
          <a:prstGeom prst="rect">
            <a:avLst/>
          </a:prstGeom>
          <a:noFill/>
          <a:ln w="9525">
            <a:noFill/>
            <a:miter lim="800000"/>
            <a:headEnd/>
            <a:tailEnd/>
          </a:ln>
        </p:spPr>
      </p:pic>
      <p:sp>
        <p:nvSpPr>
          <p:cNvPr id="9219" name="Text Box 4"/>
          <p:cNvSpPr txBox="1">
            <a:spLocks noChangeArrowheads="1"/>
          </p:cNvSpPr>
          <p:nvPr/>
        </p:nvSpPr>
        <p:spPr bwMode="auto">
          <a:xfrm>
            <a:off x="0" y="260350"/>
            <a:ext cx="9144000" cy="579438"/>
          </a:xfrm>
          <a:prstGeom prst="rect">
            <a:avLst/>
          </a:prstGeom>
          <a:noFill/>
          <a:ln w="9525">
            <a:noFill/>
            <a:miter lim="800000"/>
            <a:headEnd/>
            <a:tailEnd/>
          </a:ln>
        </p:spPr>
        <p:txBody>
          <a:bodyPr>
            <a:spAutoFit/>
          </a:bodyPr>
          <a:lstStyle/>
          <a:p>
            <a:pPr algn="ctr">
              <a:spcBef>
                <a:spcPct val="50000"/>
              </a:spcBef>
            </a:pPr>
            <a:r>
              <a:rPr lang="en-GB" sz="3200" b="1">
                <a:solidFill>
                  <a:srgbClr val="006600"/>
                </a:solidFill>
              </a:rPr>
              <a:t>Plasma</a:t>
            </a:r>
          </a:p>
        </p:txBody>
      </p:sp>
      <p:sp>
        <p:nvSpPr>
          <p:cNvPr id="24583" name="Text Box 7"/>
          <p:cNvSpPr txBox="1">
            <a:spLocks noChangeArrowheads="1"/>
          </p:cNvSpPr>
          <p:nvPr/>
        </p:nvSpPr>
        <p:spPr bwMode="auto">
          <a:xfrm>
            <a:off x="395288" y="2276475"/>
            <a:ext cx="1800225" cy="2619375"/>
          </a:xfrm>
          <a:prstGeom prst="rect">
            <a:avLst/>
          </a:prstGeom>
          <a:solidFill>
            <a:srgbClr val="00B0F0"/>
          </a:solidFill>
          <a:ln w="88900" cmpd="tri">
            <a:solidFill>
              <a:srgbClr val="006600"/>
            </a:solidFill>
            <a:miter lim="800000"/>
            <a:headEnd/>
            <a:tailEnd/>
          </a:ln>
        </p:spPr>
        <p:txBody>
          <a:bodyPr>
            <a:spAutoFit/>
          </a:bodyPr>
          <a:lstStyle/>
          <a:p>
            <a:pPr>
              <a:spcBef>
                <a:spcPct val="50000"/>
              </a:spcBef>
            </a:pPr>
            <a:r>
              <a:rPr lang="en-GB" sz="2000" dirty="0">
                <a:solidFill>
                  <a:srgbClr val="006600"/>
                </a:solidFill>
              </a:rPr>
              <a:t>A </a:t>
            </a:r>
            <a:r>
              <a:rPr lang="en-GB" sz="2000" b="1" dirty="0">
                <a:solidFill>
                  <a:srgbClr val="FF3300"/>
                </a:solidFill>
              </a:rPr>
              <a:t>straw-coloured</a:t>
            </a:r>
            <a:r>
              <a:rPr lang="en-GB" sz="2000" dirty="0">
                <a:solidFill>
                  <a:srgbClr val="006600"/>
                </a:solidFill>
              </a:rPr>
              <a:t> liquid  that carries the </a:t>
            </a:r>
            <a:r>
              <a:rPr lang="en-GB" sz="2000" dirty="0">
                <a:solidFill>
                  <a:srgbClr val="FF3300"/>
                </a:solidFill>
              </a:rPr>
              <a:t>cells</a:t>
            </a:r>
            <a:r>
              <a:rPr lang="en-GB" sz="2000" dirty="0">
                <a:solidFill>
                  <a:srgbClr val="006600"/>
                </a:solidFill>
              </a:rPr>
              <a:t> and the </a:t>
            </a:r>
            <a:r>
              <a:rPr lang="en-GB" sz="2000" dirty="0">
                <a:solidFill>
                  <a:srgbClr val="FF3300"/>
                </a:solidFill>
              </a:rPr>
              <a:t>platelets</a:t>
            </a:r>
            <a:r>
              <a:rPr lang="en-GB" sz="2000" dirty="0">
                <a:solidFill>
                  <a:srgbClr val="006600"/>
                </a:solidFill>
              </a:rPr>
              <a:t> which help blood clot. </a:t>
            </a:r>
          </a:p>
        </p:txBody>
      </p:sp>
      <p:sp>
        <p:nvSpPr>
          <p:cNvPr id="24584" name="Text Box 8"/>
          <p:cNvSpPr txBox="1">
            <a:spLocks noChangeArrowheads="1"/>
          </p:cNvSpPr>
          <p:nvPr/>
        </p:nvSpPr>
        <p:spPr bwMode="auto">
          <a:xfrm>
            <a:off x="5940425" y="1773238"/>
            <a:ext cx="2843213" cy="3962400"/>
          </a:xfrm>
          <a:prstGeom prst="rect">
            <a:avLst/>
          </a:prstGeom>
          <a:solidFill>
            <a:srgbClr val="FFFF00"/>
          </a:solidFill>
          <a:ln w="88900" cmpd="tri">
            <a:noFill/>
            <a:miter lim="800000"/>
            <a:headEnd/>
            <a:tailEnd/>
          </a:ln>
        </p:spPr>
        <p:txBody>
          <a:bodyPr>
            <a:spAutoFit/>
          </a:bodyPr>
          <a:lstStyle/>
          <a:p>
            <a:pPr>
              <a:spcBef>
                <a:spcPct val="50000"/>
              </a:spcBef>
              <a:buFontTx/>
              <a:buChar char="•"/>
            </a:pPr>
            <a:r>
              <a:rPr lang="en-GB" sz="2000" dirty="0">
                <a:solidFill>
                  <a:srgbClr val="006600"/>
                </a:solidFill>
              </a:rPr>
              <a:t>  carbon dioxide</a:t>
            </a:r>
          </a:p>
          <a:p>
            <a:pPr>
              <a:lnSpc>
                <a:spcPct val="120000"/>
              </a:lnSpc>
              <a:spcBef>
                <a:spcPct val="50000"/>
              </a:spcBef>
              <a:buFontTx/>
              <a:buChar char="•"/>
            </a:pPr>
            <a:r>
              <a:rPr lang="en-GB" sz="2000" dirty="0">
                <a:solidFill>
                  <a:srgbClr val="006600"/>
                </a:solidFill>
              </a:rPr>
              <a:t>  glucose</a:t>
            </a:r>
          </a:p>
          <a:p>
            <a:pPr>
              <a:spcBef>
                <a:spcPct val="50000"/>
              </a:spcBef>
              <a:buFontTx/>
              <a:buChar char="•"/>
            </a:pPr>
            <a:r>
              <a:rPr lang="en-GB" sz="2000" dirty="0">
                <a:solidFill>
                  <a:srgbClr val="006600"/>
                </a:solidFill>
              </a:rPr>
              <a:t>  amino acids</a:t>
            </a:r>
          </a:p>
          <a:p>
            <a:pPr>
              <a:spcBef>
                <a:spcPct val="50000"/>
              </a:spcBef>
              <a:buFontTx/>
              <a:buChar char="•"/>
            </a:pPr>
            <a:r>
              <a:rPr lang="en-GB" sz="2000" dirty="0">
                <a:solidFill>
                  <a:srgbClr val="006600"/>
                </a:solidFill>
              </a:rPr>
              <a:t>  proteins</a:t>
            </a:r>
          </a:p>
          <a:p>
            <a:pPr>
              <a:spcBef>
                <a:spcPct val="50000"/>
              </a:spcBef>
              <a:buFontTx/>
              <a:buChar char="•"/>
            </a:pPr>
            <a:r>
              <a:rPr lang="en-GB" sz="2000" dirty="0">
                <a:solidFill>
                  <a:srgbClr val="006600"/>
                </a:solidFill>
              </a:rPr>
              <a:t>  minerals</a:t>
            </a:r>
          </a:p>
          <a:p>
            <a:pPr>
              <a:spcBef>
                <a:spcPct val="50000"/>
              </a:spcBef>
              <a:buFontTx/>
              <a:buChar char="•"/>
            </a:pPr>
            <a:r>
              <a:rPr lang="en-GB" sz="2000" dirty="0">
                <a:solidFill>
                  <a:srgbClr val="006600"/>
                </a:solidFill>
              </a:rPr>
              <a:t>  vitamins</a:t>
            </a:r>
          </a:p>
          <a:p>
            <a:pPr>
              <a:spcBef>
                <a:spcPct val="50000"/>
              </a:spcBef>
              <a:buFontTx/>
              <a:buChar char="•"/>
            </a:pPr>
            <a:r>
              <a:rPr lang="en-GB" sz="2000" dirty="0">
                <a:solidFill>
                  <a:srgbClr val="006600"/>
                </a:solidFill>
              </a:rPr>
              <a:t>  hormones</a:t>
            </a:r>
          </a:p>
          <a:p>
            <a:pPr>
              <a:spcBef>
                <a:spcPct val="50000"/>
              </a:spcBef>
              <a:buFontTx/>
              <a:buChar char="•"/>
            </a:pPr>
            <a:r>
              <a:rPr lang="en-GB" sz="2000" dirty="0">
                <a:solidFill>
                  <a:srgbClr val="006600"/>
                </a:solidFill>
              </a:rPr>
              <a:t>  waste materials </a:t>
            </a:r>
          </a:p>
          <a:p>
            <a:pPr>
              <a:lnSpc>
                <a:spcPct val="50000"/>
              </a:lnSpc>
              <a:spcBef>
                <a:spcPct val="50000"/>
              </a:spcBef>
            </a:pPr>
            <a:r>
              <a:rPr lang="en-GB" sz="2000" dirty="0">
                <a:solidFill>
                  <a:srgbClr val="006600"/>
                </a:solidFill>
              </a:rPr>
              <a:t>   like </a:t>
            </a:r>
            <a:r>
              <a:rPr lang="en-GB" sz="2000" b="1" dirty="0">
                <a:solidFill>
                  <a:srgbClr val="FF3300"/>
                </a:solidFill>
              </a:rPr>
              <a:t>urea</a:t>
            </a:r>
            <a:r>
              <a:rPr lang="en-GB" sz="2000" dirty="0">
                <a:solidFill>
                  <a:srgbClr val="006600"/>
                </a:solidFill>
              </a:rPr>
              <a:t>.</a:t>
            </a:r>
          </a:p>
        </p:txBody>
      </p:sp>
      <p:sp>
        <p:nvSpPr>
          <p:cNvPr id="24585" name="Line 9"/>
          <p:cNvSpPr>
            <a:spLocks noChangeShapeType="1"/>
          </p:cNvSpPr>
          <p:nvPr/>
        </p:nvSpPr>
        <p:spPr bwMode="auto">
          <a:xfrm>
            <a:off x="2339975" y="3500438"/>
            <a:ext cx="1081088" cy="0"/>
          </a:xfrm>
          <a:prstGeom prst="line">
            <a:avLst/>
          </a:prstGeom>
          <a:noFill/>
          <a:ln w="57150">
            <a:solidFill>
              <a:srgbClr val="006600"/>
            </a:solidFill>
            <a:round/>
            <a:headEnd/>
            <a:tailEnd type="triangle" w="med" len="med"/>
          </a:ln>
        </p:spPr>
        <p:txBody>
          <a:bodyPr/>
          <a:lstStyle/>
          <a:p>
            <a:endParaRPr lang="en-US"/>
          </a:p>
        </p:txBody>
      </p:sp>
      <p:sp>
        <p:nvSpPr>
          <p:cNvPr id="24586" name="Text Box 10"/>
          <p:cNvSpPr txBox="1">
            <a:spLocks noChangeArrowheads="1"/>
          </p:cNvSpPr>
          <p:nvPr/>
        </p:nvSpPr>
        <p:spPr bwMode="auto">
          <a:xfrm>
            <a:off x="5867400" y="908050"/>
            <a:ext cx="2843213" cy="701675"/>
          </a:xfrm>
          <a:prstGeom prst="rect">
            <a:avLst/>
          </a:prstGeom>
          <a:solidFill>
            <a:srgbClr val="FFFF00"/>
          </a:solidFill>
          <a:ln w="88900" cmpd="tri">
            <a:noFill/>
            <a:miter lim="800000"/>
            <a:headEnd/>
            <a:tailEnd/>
          </a:ln>
        </p:spPr>
        <p:txBody>
          <a:bodyPr>
            <a:spAutoFit/>
          </a:bodyPr>
          <a:lstStyle/>
          <a:p>
            <a:pPr>
              <a:spcBef>
                <a:spcPct val="50000"/>
              </a:spcBef>
            </a:pPr>
            <a:r>
              <a:rPr lang="en-GB" sz="2000" dirty="0">
                <a:solidFill>
                  <a:srgbClr val="006600"/>
                </a:solidFill>
              </a:rPr>
              <a:t>It also contains useful things like;  </a:t>
            </a:r>
          </a:p>
        </p:txBody>
      </p:sp>
      <p:sp>
        <p:nvSpPr>
          <p:cNvPr id="9224" name="TextBox 7"/>
          <p:cNvSpPr txBox="1">
            <a:spLocks noChangeArrowheads="1"/>
          </p:cNvSpPr>
          <p:nvPr/>
        </p:nvSpPr>
        <p:spPr bwMode="auto">
          <a:xfrm>
            <a:off x="533400" y="6096000"/>
            <a:ext cx="8305800" cy="369332"/>
          </a:xfrm>
          <a:prstGeom prst="rect">
            <a:avLst/>
          </a:prstGeom>
          <a:solidFill>
            <a:srgbClr val="00B0F0"/>
          </a:solidFill>
          <a:ln w="9525">
            <a:noFill/>
            <a:miter lim="800000"/>
            <a:headEnd/>
            <a:tailEnd/>
          </a:ln>
        </p:spPr>
        <p:txBody>
          <a:bodyPr>
            <a:spAutoFit/>
          </a:bodyPr>
          <a:lstStyle/>
          <a:p>
            <a:pPr algn="ctr"/>
            <a:r>
              <a:rPr lang="en-US" dirty="0"/>
              <a:t> PLASMA-----PROTEIN (Clotting Protein) = SERUM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childTnLst>
                                </p:cTn>
                              </p:par>
                              <p:par>
                                <p:cTn id="7" presetID="4" presetClass="entr" presetSubtype="16" fill="hold" grpId="0" nodeType="withEffect">
                                  <p:stCondLst>
                                    <p:cond delay="0"/>
                                  </p:stCondLst>
                                  <p:childTnLst>
                                    <p:set>
                                      <p:cBhvr>
                                        <p:cTn id="8" dur="1" fill="hold">
                                          <p:stCondLst>
                                            <p:cond delay="0"/>
                                          </p:stCondLst>
                                        </p:cTn>
                                        <p:tgtEl>
                                          <p:spTgt spid="24585"/>
                                        </p:tgtEl>
                                        <p:attrNameLst>
                                          <p:attrName>style.visibility</p:attrName>
                                        </p:attrNameLst>
                                      </p:cBhvr>
                                      <p:to>
                                        <p:strVal val="visible"/>
                                      </p:to>
                                    </p:set>
                                    <p:animEffect transition="in" filter="box(in)">
                                      <p:cBhvr>
                                        <p:cTn id="9" dur="500"/>
                                        <p:tgtEl>
                                          <p:spTgt spid="2458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458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4584"/>
                                        </p:tgtEl>
                                        <p:attrNameLst>
                                          <p:attrName>style.visibility</p:attrName>
                                        </p:attrNameLst>
                                      </p:cBhvr>
                                      <p:to>
                                        <p:strVal val="visible"/>
                                      </p:to>
                                    </p:set>
                                    <p:anim calcmode="discrete" valueType="clr">
                                      <p:cBhvr override="childStyle">
                                        <p:cTn id="18" dur="80"/>
                                        <p:tgtEl>
                                          <p:spTgt spid="24584"/>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4584"/>
                                        </p:tgtEl>
                                        <p:attrNameLst>
                                          <p:attrName>fillcolor</p:attrName>
                                        </p:attrNameLst>
                                      </p:cBhvr>
                                      <p:tavLst>
                                        <p:tav tm="0">
                                          <p:val>
                                            <p:clrVal>
                                              <a:schemeClr val="accent2"/>
                                            </p:clrVal>
                                          </p:val>
                                        </p:tav>
                                        <p:tav tm="50000">
                                          <p:val>
                                            <p:clrVal>
                                              <a:schemeClr val="hlink"/>
                                            </p:clrVal>
                                          </p:val>
                                        </p:tav>
                                      </p:tavLst>
                                    </p:anim>
                                    <p:set>
                                      <p:cBhvr>
                                        <p:cTn id="20" dur="80"/>
                                        <p:tgtEl>
                                          <p:spTgt spid="245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638300" y="1341438"/>
            <a:ext cx="5292725" cy="3414712"/>
          </a:xfrm>
          <a:noFill/>
        </p:spPr>
        <p:txBody>
          <a:bodyPr/>
          <a:lstStyle/>
          <a:p>
            <a:pPr eaLnBrk="1" hangingPunct="1">
              <a:lnSpc>
                <a:spcPts val="3500"/>
              </a:lnSpc>
            </a:pPr>
            <a:r>
              <a:rPr lang="en-US" smtClean="0">
                <a:solidFill>
                  <a:srgbClr val="000000"/>
                </a:solidFill>
                <a:latin typeface="Arial" pitchFamily="34" charset="0"/>
              </a:rPr>
              <a:t>Organic Nutrients</a:t>
            </a:r>
          </a:p>
          <a:p>
            <a:pPr eaLnBrk="1" hangingPunct="1">
              <a:lnSpc>
                <a:spcPts val="3500"/>
              </a:lnSpc>
              <a:buFontTx/>
              <a:buNone/>
            </a:pPr>
            <a:r>
              <a:rPr lang="en-US" smtClean="0">
                <a:solidFill>
                  <a:srgbClr val="000000"/>
                </a:solidFill>
                <a:latin typeface="Arial" pitchFamily="34" charset="0"/>
              </a:rPr>
              <a:t>		</a:t>
            </a:r>
            <a:r>
              <a:rPr lang="en-US" smtClean="0">
                <a:solidFill>
                  <a:srgbClr val="FF3300"/>
                </a:solidFill>
                <a:latin typeface="Arial" pitchFamily="34" charset="0"/>
              </a:rPr>
              <a:t>Carbohydrates</a:t>
            </a:r>
          </a:p>
          <a:p>
            <a:pPr eaLnBrk="1" hangingPunct="1">
              <a:lnSpc>
                <a:spcPts val="3500"/>
              </a:lnSpc>
              <a:buFontTx/>
              <a:buNone/>
            </a:pPr>
            <a:r>
              <a:rPr lang="en-US" smtClean="0">
                <a:solidFill>
                  <a:srgbClr val="FF3300"/>
                </a:solidFill>
                <a:latin typeface="Arial" pitchFamily="34" charset="0"/>
              </a:rPr>
              <a:t>		Amino Acids</a:t>
            </a:r>
          </a:p>
          <a:p>
            <a:pPr eaLnBrk="1" hangingPunct="1">
              <a:lnSpc>
                <a:spcPts val="3500"/>
              </a:lnSpc>
              <a:buFontTx/>
              <a:buNone/>
            </a:pPr>
            <a:r>
              <a:rPr lang="en-US" smtClean="0">
                <a:solidFill>
                  <a:srgbClr val="FF3300"/>
                </a:solidFill>
                <a:latin typeface="Arial" pitchFamily="34" charset="0"/>
              </a:rPr>
              <a:t>		Lipids</a:t>
            </a:r>
          </a:p>
          <a:p>
            <a:pPr eaLnBrk="1" hangingPunct="1">
              <a:lnSpc>
                <a:spcPts val="3500"/>
              </a:lnSpc>
              <a:buFontTx/>
              <a:buNone/>
            </a:pPr>
            <a:r>
              <a:rPr lang="en-US" smtClean="0">
                <a:solidFill>
                  <a:srgbClr val="FF3300"/>
                </a:solidFill>
                <a:latin typeface="Arial" pitchFamily="34" charset="0"/>
              </a:rPr>
              <a:t>		Vitamins</a:t>
            </a:r>
          </a:p>
          <a:p>
            <a:pPr eaLnBrk="1" hangingPunct="1">
              <a:lnSpc>
                <a:spcPts val="3500"/>
              </a:lnSpc>
            </a:pPr>
            <a:r>
              <a:rPr lang="en-US" smtClean="0">
                <a:solidFill>
                  <a:srgbClr val="000000"/>
                </a:solidFill>
                <a:latin typeface="Arial" pitchFamily="34" charset="0"/>
              </a:rPr>
              <a:t>Hormones</a:t>
            </a:r>
          </a:p>
          <a:p>
            <a:pPr eaLnBrk="1" hangingPunct="1">
              <a:lnSpc>
                <a:spcPts val="3500"/>
              </a:lnSpc>
            </a:pPr>
            <a:r>
              <a:rPr lang="en-US" smtClean="0">
                <a:solidFill>
                  <a:srgbClr val="000000"/>
                </a:solidFill>
                <a:latin typeface="Arial" pitchFamily="34" charset="0"/>
              </a:rPr>
              <a:t>Metabolic waste</a:t>
            </a:r>
          </a:p>
          <a:p>
            <a:pPr eaLnBrk="1" hangingPunct="1">
              <a:lnSpc>
                <a:spcPts val="3500"/>
              </a:lnSpc>
              <a:buFontTx/>
              <a:buNone/>
            </a:pPr>
            <a:r>
              <a:rPr lang="en-US" smtClean="0">
                <a:solidFill>
                  <a:srgbClr val="000000"/>
                </a:solidFill>
                <a:latin typeface="Arial" pitchFamily="34" charset="0"/>
              </a:rPr>
              <a:t>		</a:t>
            </a:r>
            <a:r>
              <a:rPr lang="en-US" smtClean="0">
                <a:solidFill>
                  <a:srgbClr val="FF3300"/>
                </a:solidFill>
                <a:latin typeface="Arial" pitchFamily="34" charset="0"/>
              </a:rPr>
              <a:t>CO2</a:t>
            </a:r>
          </a:p>
          <a:p>
            <a:pPr eaLnBrk="1" hangingPunct="1">
              <a:lnSpc>
                <a:spcPts val="3500"/>
              </a:lnSpc>
              <a:buFontTx/>
              <a:buNone/>
            </a:pPr>
            <a:r>
              <a:rPr lang="en-US" smtClean="0">
                <a:solidFill>
                  <a:srgbClr val="FF3300"/>
                </a:solidFill>
                <a:latin typeface="Arial" pitchFamily="34" charset="0"/>
              </a:rPr>
              <a:t>		Urea</a:t>
            </a:r>
          </a:p>
        </p:txBody>
      </p:sp>
      <p:sp>
        <p:nvSpPr>
          <p:cNvPr id="11267" name="WordArt 7"/>
          <p:cNvSpPr>
            <a:spLocks noChangeArrowheads="1" noChangeShapeType="1" noTextEdit="1"/>
          </p:cNvSpPr>
          <p:nvPr/>
        </p:nvSpPr>
        <p:spPr bwMode="auto">
          <a:xfrm>
            <a:off x="762000" y="304800"/>
            <a:ext cx="7543800" cy="533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Blood Plasma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dissolv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dissolv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dissolv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dissolv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dissolve">
                                      <p:cBhvr>
                                        <p:cTn id="37" dur="500"/>
                                        <p:tgtEl>
                                          <p:spTgt spid="717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171">
                                            <p:txEl>
                                              <p:pRg st="7" end="7"/>
                                            </p:txEl>
                                          </p:spTgt>
                                        </p:tgtEl>
                                        <p:attrNameLst>
                                          <p:attrName>style.visibility</p:attrName>
                                        </p:attrNameLst>
                                      </p:cBhvr>
                                      <p:to>
                                        <p:strVal val="visible"/>
                                      </p:to>
                                    </p:set>
                                    <p:animEffect transition="in" filter="dissolve">
                                      <p:cBhvr>
                                        <p:cTn id="42" dur="500"/>
                                        <p:tgtEl>
                                          <p:spTgt spid="717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171">
                                            <p:txEl>
                                              <p:pRg st="8" end="8"/>
                                            </p:txEl>
                                          </p:spTgt>
                                        </p:tgtEl>
                                        <p:attrNameLst>
                                          <p:attrName>style.visibility</p:attrName>
                                        </p:attrNameLst>
                                      </p:cBhvr>
                                      <p:to>
                                        <p:strVal val="visible"/>
                                      </p:to>
                                    </p:set>
                                    <p:animEffect transition="in" filter="dissolve">
                                      <p:cBhvr>
                                        <p:cTn id="47"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981200" y="838200"/>
            <a:ext cx="5486400" cy="533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Buffy Coat- &lt;1%</a:t>
            </a:r>
          </a:p>
        </p:txBody>
      </p:sp>
      <p:sp>
        <p:nvSpPr>
          <p:cNvPr id="12291" name="Rectangle 3"/>
          <p:cNvSpPr>
            <a:spLocks noChangeArrowheads="1"/>
          </p:cNvSpPr>
          <p:nvPr/>
        </p:nvSpPr>
        <p:spPr bwMode="auto">
          <a:xfrm>
            <a:off x="2514600" y="1905000"/>
            <a:ext cx="4572000" cy="1225550"/>
          </a:xfrm>
          <a:prstGeom prst="rect">
            <a:avLst/>
          </a:prstGeom>
          <a:noFill/>
          <a:ln w="9525">
            <a:noFill/>
            <a:miter lim="800000"/>
            <a:headEnd/>
            <a:tailEnd/>
          </a:ln>
        </p:spPr>
        <p:txBody>
          <a:bodyPr>
            <a:spAutoFit/>
          </a:bodyPr>
          <a:lstStyle/>
          <a:p>
            <a:pPr marL="457200" indent="-457200">
              <a:lnSpc>
                <a:spcPts val="3500"/>
              </a:lnSpc>
              <a:spcBef>
                <a:spcPct val="50000"/>
              </a:spcBef>
              <a:buFontTx/>
              <a:buChar char="•"/>
            </a:pPr>
            <a:r>
              <a:rPr lang="en-US" sz="3200" b="1">
                <a:solidFill>
                  <a:srgbClr val="000000"/>
                </a:solidFill>
              </a:rPr>
              <a:t>Leukocytes</a:t>
            </a:r>
          </a:p>
          <a:p>
            <a:pPr marL="457200" indent="-457200">
              <a:lnSpc>
                <a:spcPts val="3500"/>
              </a:lnSpc>
              <a:spcBef>
                <a:spcPct val="50000"/>
              </a:spcBef>
              <a:buFontTx/>
              <a:buChar char="•"/>
            </a:pPr>
            <a:r>
              <a:rPr lang="en-US" sz="3200" b="1">
                <a:solidFill>
                  <a:srgbClr val="000000"/>
                </a:solidFill>
              </a:rPr>
              <a:t>Platelets</a:t>
            </a:r>
            <a:endParaRPr lang="en-US" sz="320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50925" y="2363788"/>
            <a:ext cx="6759575" cy="1539332"/>
          </a:xfrm>
        </p:spPr>
        <p:txBody>
          <a:bodyPr/>
          <a:lstStyle/>
          <a:p>
            <a:pPr eaLnBrk="1" hangingPunct="1">
              <a:lnSpc>
                <a:spcPts val="4100"/>
              </a:lnSpc>
            </a:pPr>
            <a:r>
              <a:rPr lang="en-US" sz="3200" b="1" dirty="0" smtClean="0">
                <a:solidFill>
                  <a:srgbClr val="000000"/>
                </a:solidFill>
                <a:latin typeface="Arial" pitchFamily="34" charset="0"/>
              </a:rPr>
              <a:t>1.Erythrocytes (red blood cells)</a:t>
            </a:r>
          </a:p>
          <a:p>
            <a:pPr eaLnBrk="1" hangingPunct="1">
              <a:lnSpc>
                <a:spcPts val="4100"/>
              </a:lnSpc>
            </a:pPr>
            <a:r>
              <a:rPr lang="en-US" sz="3200" b="1" dirty="0" smtClean="0">
                <a:solidFill>
                  <a:srgbClr val="000000"/>
                </a:solidFill>
                <a:latin typeface="Arial" pitchFamily="34" charset="0"/>
              </a:rPr>
              <a:t>2.Leukocytes (white blood cells)</a:t>
            </a:r>
          </a:p>
          <a:p>
            <a:pPr eaLnBrk="1" hangingPunct="1">
              <a:lnSpc>
                <a:spcPts val="4100"/>
              </a:lnSpc>
            </a:pPr>
            <a:r>
              <a:rPr lang="en-US" sz="3200" b="1" dirty="0" smtClean="0">
                <a:solidFill>
                  <a:srgbClr val="000000"/>
                </a:solidFill>
                <a:latin typeface="Arial" pitchFamily="34" charset="0"/>
              </a:rPr>
              <a:t>3.Platelets (</a:t>
            </a:r>
            <a:r>
              <a:rPr lang="en-US" sz="3200" b="1" dirty="0" err="1" smtClean="0">
                <a:solidFill>
                  <a:srgbClr val="000000"/>
                </a:solidFill>
                <a:latin typeface="Arial" pitchFamily="34" charset="0"/>
              </a:rPr>
              <a:t>thrombocytes</a:t>
            </a:r>
            <a:r>
              <a:rPr lang="en-US" sz="3200" b="1" dirty="0" smtClean="0">
                <a:solidFill>
                  <a:srgbClr val="000000"/>
                </a:solidFill>
                <a:latin typeface="Arial" pitchFamily="34" charset="0"/>
              </a:rPr>
              <a:t>)</a:t>
            </a:r>
          </a:p>
        </p:txBody>
      </p:sp>
      <p:sp>
        <p:nvSpPr>
          <p:cNvPr id="13315" name="WordArt 4"/>
          <p:cNvSpPr>
            <a:spLocks noChangeArrowheads="1" noChangeShapeType="1" noTextEdit="1"/>
          </p:cNvSpPr>
          <p:nvPr/>
        </p:nvSpPr>
        <p:spPr bwMode="auto">
          <a:xfrm>
            <a:off x="533400" y="1066800"/>
            <a:ext cx="8153400" cy="533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Formed Elements of the Blood-45%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5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uhaweb.hartford.edu/BUGL/RBCs.jpg"/>
          <p:cNvPicPr>
            <a:picLocks noChangeAspect="1" noChangeArrowheads="1"/>
          </p:cNvPicPr>
          <p:nvPr/>
        </p:nvPicPr>
        <p:blipFill>
          <a:blip r:embed="rId2"/>
          <a:srcRect b="3654"/>
          <a:stretch>
            <a:fillRect/>
          </a:stretch>
        </p:blipFill>
        <p:spPr bwMode="auto">
          <a:xfrm>
            <a:off x="0" y="0"/>
            <a:ext cx="9144000" cy="6942138"/>
          </a:xfrm>
          <a:prstGeom prst="rect">
            <a:avLst/>
          </a:prstGeom>
          <a:noFill/>
          <a:ln w="9525">
            <a:noFill/>
            <a:miter lim="800000"/>
            <a:headEnd/>
            <a:tailEnd/>
          </a:ln>
        </p:spPr>
      </p:pic>
      <p:sp>
        <p:nvSpPr>
          <p:cNvPr id="14339" name="Rectangle 3"/>
          <p:cNvSpPr>
            <a:spLocks noGrp="1" noChangeArrowheads="1"/>
          </p:cNvSpPr>
          <p:nvPr>
            <p:ph type="title"/>
          </p:nvPr>
        </p:nvSpPr>
        <p:spPr>
          <a:xfrm>
            <a:off x="1600200" y="2514600"/>
            <a:ext cx="6486525" cy="1436688"/>
          </a:xfrm>
        </p:spPr>
        <p:txBody>
          <a:bodyPr/>
          <a:lstStyle/>
          <a:p>
            <a:pPr eaLnBrk="1" hangingPunct="1"/>
            <a:r>
              <a:rPr lang="en-US" sz="7200" b="1" smtClean="0">
                <a:solidFill>
                  <a:srgbClr val="FFFF00"/>
                </a:solidFill>
                <a:latin typeface="Arial" pitchFamily="34" charset="0"/>
              </a:rPr>
              <a:t>Erythrocytes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30213" y="528638"/>
            <a:ext cx="8224837" cy="6070600"/>
          </a:xfrm>
          <a:prstGeom prst="rect">
            <a:avLst/>
          </a:prstGeom>
          <a:noFill/>
          <a:ln w="9525">
            <a:noFill/>
            <a:miter lim="800000"/>
            <a:headEnd/>
            <a:tailEnd/>
          </a:ln>
        </p:spPr>
        <p:txBody>
          <a:bodyPr>
            <a:spAutoFit/>
          </a:bodyPr>
          <a:lstStyle/>
          <a:p>
            <a:pPr marL="457200" indent="-457200" eaLnBrk="0" hangingPunct="0"/>
            <a:r>
              <a:rPr lang="en-US" sz="2800" b="1">
                <a:solidFill>
                  <a:srgbClr val="000000"/>
                </a:solidFill>
                <a:cs typeface="Times New Roman" pitchFamily="18" charset="0"/>
              </a:rPr>
              <a:t>Erythrocyte</a:t>
            </a:r>
            <a:r>
              <a:rPr lang="en-US" sz="2800">
                <a:solidFill>
                  <a:srgbClr val="000000"/>
                </a:solidFill>
                <a:latin typeface="Times New Roman" pitchFamily="18" charset="0"/>
                <a:cs typeface="Times New Roman" pitchFamily="18" charset="0"/>
                <a:sym typeface="Symbol" pitchFamily="18" charset="2"/>
              </a:rPr>
              <a:t></a:t>
            </a:r>
            <a:r>
              <a:rPr lang="en-US" sz="2800">
                <a:solidFill>
                  <a:srgbClr val="000000"/>
                </a:solidFill>
                <a:cs typeface="Times New Roman" pitchFamily="18" charset="0"/>
              </a:rPr>
              <a:t>7.5</a:t>
            </a:r>
            <a:r>
              <a:rPr lang="en-US" sz="2800">
                <a:solidFill>
                  <a:srgbClr val="000000"/>
                </a:solidFill>
                <a:latin typeface="Times New Roman" pitchFamily="18" charset="0"/>
                <a:cs typeface="Times New Roman" pitchFamily="18" charset="0"/>
                <a:sym typeface="Symbol" pitchFamily="18" charset="2"/>
              </a:rPr>
              <a:t></a:t>
            </a:r>
            <a:r>
              <a:rPr lang="en-US" sz="2800">
                <a:solidFill>
                  <a:srgbClr val="000000"/>
                </a:solidFill>
                <a:cs typeface="Times New Roman" pitchFamily="18" charset="0"/>
              </a:rPr>
              <a:t>m in dia </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Anucleate- so can't reproduce; however, repro in red bone marrow</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Hematopoiesis- production of RBC</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Function- transport respiratory gases</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Hemoglobin- quaternary structure, 2 </a:t>
            </a:r>
            <a:r>
              <a:rPr lang="en-US" sz="2800">
                <a:solidFill>
                  <a:srgbClr val="000000"/>
                </a:solidFill>
                <a:latin typeface="Times New Roman" pitchFamily="18" charset="0"/>
                <a:cs typeface="Times New Roman" pitchFamily="18" charset="0"/>
                <a:sym typeface="Symbol" pitchFamily="18" charset="2"/>
              </a:rPr>
              <a:t></a:t>
            </a:r>
            <a:r>
              <a:rPr lang="en-US" sz="2800">
                <a:solidFill>
                  <a:srgbClr val="000000"/>
                </a:solidFill>
                <a:cs typeface="Times New Roman" pitchFamily="18" charset="0"/>
              </a:rPr>
              <a:t> chains and 2 </a:t>
            </a:r>
            <a:r>
              <a:rPr lang="en-US" sz="2800">
                <a:solidFill>
                  <a:srgbClr val="000000"/>
                </a:solidFill>
                <a:latin typeface="Times New Roman" pitchFamily="18" charset="0"/>
                <a:cs typeface="Times New Roman" pitchFamily="18" charset="0"/>
                <a:sym typeface="Symbol" pitchFamily="18" charset="2"/>
              </a:rPr>
              <a:t></a:t>
            </a:r>
            <a:r>
              <a:rPr lang="en-US" sz="2800">
                <a:solidFill>
                  <a:srgbClr val="000000"/>
                </a:solidFill>
                <a:cs typeface="Times New Roman" pitchFamily="18" charset="0"/>
              </a:rPr>
              <a:t> chains</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Lack mitochondria. Why? </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1 RBC contains 280 million hemoglobin molecules</a:t>
            </a: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Men- 5 million cells/mm</a:t>
            </a:r>
            <a:r>
              <a:rPr lang="en-US" sz="2800" baseline="30000">
                <a:solidFill>
                  <a:srgbClr val="000000"/>
                </a:solidFill>
                <a:cs typeface="Times New Roman" pitchFamily="18" charset="0"/>
              </a:rPr>
              <a:t>3</a:t>
            </a:r>
            <a:endParaRPr lang="en-US" sz="2800">
              <a:solidFill>
                <a:srgbClr val="000000"/>
              </a:solidFill>
              <a:cs typeface="Times New Roman" pitchFamily="18" charset="0"/>
            </a:endParaRP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Women- 4.5 million cells/mm</a:t>
            </a:r>
            <a:r>
              <a:rPr lang="en-US" sz="2800" baseline="30000">
                <a:solidFill>
                  <a:srgbClr val="000000"/>
                </a:solidFill>
                <a:cs typeface="Times New Roman" pitchFamily="18" charset="0"/>
              </a:rPr>
              <a:t>3</a:t>
            </a:r>
            <a:endParaRPr lang="en-US" sz="2800">
              <a:solidFill>
                <a:srgbClr val="000000"/>
              </a:solidFill>
              <a:cs typeface="Times New Roman" pitchFamily="18" charset="0"/>
            </a:endParaRPr>
          </a:p>
          <a:p>
            <a:pPr marL="457200" indent="-457200" eaLnBrk="0" hangingPunct="0"/>
            <a:r>
              <a:rPr lang="en-US" sz="2800">
                <a:solidFill>
                  <a:srgbClr val="000000"/>
                </a:solidFill>
                <a:latin typeface="Symbol" pitchFamily="18" charset="2"/>
                <a:cs typeface="Times New Roman" pitchFamily="18" charset="0"/>
              </a:rPr>
              <a:t>·</a:t>
            </a:r>
            <a:r>
              <a:rPr lang="en-US" sz="2800">
                <a:solidFill>
                  <a:srgbClr val="000000"/>
                </a:solidFill>
                <a:latin typeface="Times New Roman" pitchFamily="18" charset="0"/>
                <a:cs typeface="Times New Roman" pitchFamily="18" charset="0"/>
              </a:rPr>
              <a:t>   </a:t>
            </a:r>
            <a:r>
              <a:rPr lang="en-US" sz="2800">
                <a:solidFill>
                  <a:srgbClr val="000000"/>
                </a:solidFill>
                <a:cs typeface="Times New Roman" pitchFamily="18" charset="0"/>
              </a:rPr>
              <a:t>Life span 100-120 days and then destroyed in spleen (RBC graveyard)</a:t>
            </a:r>
            <a:endParaRPr lang="en-US" sz="2800">
              <a:solidFill>
                <a:srgbClr val="000000"/>
              </a:solidFill>
            </a:endParaRPr>
          </a:p>
        </p:txBody>
      </p:sp>
      <p:pic>
        <p:nvPicPr>
          <p:cNvPr id="15363" name="Picture 3" descr="D:\Image_Library\JPEG_IL\17_IL_jpeg\17-03_Erythrocytes_1.jpg"/>
          <p:cNvPicPr>
            <a:picLocks noChangeAspect="1" noChangeArrowheads="1"/>
          </p:cNvPicPr>
          <p:nvPr/>
        </p:nvPicPr>
        <p:blipFill>
          <a:blip r:embed="rId2"/>
          <a:srcRect/>
          <a:stretch>
            <a:fillRect/>
          </a:stretch>
        </p:blipFill>
        <p:spPr bwMode="auto">
          <a:xfrm>
            <a:off x="7543800" y="3352800"/>
            <a:ext cx="1363663"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533400"/>
            <a:ext cx="9448800" cy="1066800"/>
          </a:xfrm>
        </p:spPr>
        <p:txBody>
          <a:bodyPr/>
          <a:lstStyle/>
          <a:p>
            <a:pPr eaLnBrk="1" hangingPunct="1"/>
            <a:r>
              <a:rPr lang="en-US" sz="6000" b="1" dirty="0" smtClean="0">
                <a:solidFill>
                  <a:schemeClr val="tx1"/>
                </a:solidFill>
              </a:rPr>
              <a:t>Erythrocytes or (RBC)</a:t>
            </a:r>
            <a:endParaRPr lang="en-US" dirty="0" smtClean="0"/>
          </a:p>
        </p:txBody>
      </p:sp>
      <p:sp>
        <p:nvSpPr>
          <p:cNvPr id="16387" name="Content Placeholder 2"/>
          <p:cNvSpPr>
            <a:spLocks noGrp="1"/>
          </p:cNvSpPr>
          <p:nvPr>
            <p:ph idx="1"/>
          </p:nvPr>
        </p:nvSpPr>
        <p:spPr>
          <a:xfrm>
            <a:off x="685800" y="1828800"/>
            <a:ext cx="7772400" cy="4431983"/>
          </a:xfrm>
        </p:spPr>
        <p:txBody>
          <a:bodyPr/>
          <a:lstStyle/>
          <a:p>
            <a:pPr marL="342900" indent="-342900" eaLnBrk="1" hangingPunct="1">
              <a:buFont typeface="+mj-lt"/>
              <a:buAutoNum type="arabicPeriod"/>
            </a:pPr>
            <a:r>
              <a:rPr lang="en-US" sz="2400" b="1" dirty="0" smtClean="0"/>
              <a:t> </a:t>
            </a:r>
            <a:r>
              <a:rPr lang="en-US" sz="2400" dirty="0" smtClean="0"/>
              <a:t>Most abundant of all the cells in blood. </a:t>
            </a:r>
          </a:p>
          <a:p>
            <a:pPr marL="342900" indent="-342900" eaLnBrk="1" hangingPunct="1">
              <a:buFont typeface="+mj-lt"/>
              <a:buAutoNum type="arabicPeriod"/>
            </a:pPr>
            <a:r>
              <a:rPr lang="en-US" sz="2400" dirty="0" smtClean="0"/>
              <a:t> RBCs are devoid of nucleus in most of the mammals and are biconcave in shape. </a:t>
            </a:r>
          </a:p>
          <a:p>
            <a:pPr marL="342900" indent="-342900" eaLnBrk="1" hangingPunct="1">
              <a:buFont typeface="+mj-lt"/>
              <a:buAutoNum type="arabicPeriod"/>
            </a:pPr>
            <a:r>
              <a:rPr lang="en-US" sz="2400" dirty="0" smtClean="0"/>
              <a:t>A healthy individual has 12-16 </a:t>
            </a:r>
            <a:r>
              <a:rPr lang="en-US" sz="2400" dirty="0" err="1" smtClean="0"/>
              <a:t>gms</a:t>
            </a:r>
            <a:r>
              <a:rPr lang="en-US" sz="2400" dirty="0" smtClean="0"/>
              <a:t> of </a:t>
            </a:r>
            <a:r>
              <a:rPr lang="en-US" sz="2400" dirty="0" err="1" smtClean="0"/>
              <a:t>haemoglobin</a:t>
            </a:r>
            <a:r>
              <a:rPr lang="en-US" sz="2400" dirty="0" smtClean="0"/>
              <a:t> in every 100 ml of blood. </a:t>
            </a:r>
          </a:p>
          <a:p>
            <a:pPr marL="342900" indent="-342900" eaLnBrk="1" hangingPunct="1">
              <a:buFont typeface="+mj-lt"/>
              <a:buAutoNum type="arabicPeriod"/>
            </a:pPr>
            <a:r>
              <a:rPr lang="en-US" sz="2400" dirty="0" smtClean="0"/>
              <a:t>They are destroyed in the spleen (graveyard of RBCs),Liver &amp; bone marrow.</a:t>
            </a:r>
          </a:p>
          <a:p>
            <a:pPr marL="342900" indent="-342900" eaLnBrk="1" hangingPunct="1">
              <a:buFont typeface="+mj-lt"/>
              <a:buAutoNum type="arabicPeriod"/>
            </a:pPr>
            <a:r>
              <a:rPr lang="en-US" sz="2400" dirty="0" err="1" smtClean="0"/>
              <a:t>Haemolysis</a:t>
            </a:r>
            <a:r>
              <a:rPr lang="en-US" sz="2400" dirty="0" smtClean="0"/>
              <a:t> of RBC formed bile pigments </a:t>
            </a:r>
            <a:r>
              <a:rPr lang="en-US" sz="2400" dirty="0" err="1" smtClean="0"/>
              <a:t>i.e</a:t>
            </a:r>
            <a:r>
              <a:rPr lang="en-US" sz="2400" dirty="0" smtClean="0"/>
              <a:t> </a:t>
            </a:r>
            <a:r>
              <a:rPr lang="en-US" sz="2400" dirty="0" err="1" smtClean="0"/>
              <a:t>bilirubin</a:t>
            </a:r>
            <a:r>
              <a:rPr lang="en-US" sz="2400" dirty="0" smtClean="0"/>
              <a:t> &amp; </a:t>
            </a:r>
            <a:r>
              <a:rPr lang="en-US" sz="2400" dirty="0" err="1" smtClean="0"/>
              <a:t>biliverdin</a:t>
            </a:r>
            <a:r>
              <a:rPr lang="en-US" sz="2400" dirty="0" smtClean="0"/>
              <a:t>.</a:t>
            </a:r>
          </a:p>
          <a:p>
            <a:pPr marL="342900" indent="-342900" eaLnBrk="1" hangingPunct="1">
              <a:buFont typeface="+mj-lt"/>
              <a:buAutoNum type="arabicPeriod"/>
            </a:pPr>
            <a:r>
              <a:rPr lang="en-US" sz="2400" dirty="0" smtClean="0"/>
              <a:t>Each RBC takes about 250,000 circuits before </a:t>
            </a:r>
            <a:r>
              <a:rPr lang="en-US" sz="2400" dirty="0" err="1" smtClean="0"/>
              <a:t>hemolysis</a:t>
            </a:r>
            <a:r>
              <a:rPr lang="en-US" sz="2400" dirty="0" smtClean="0"/>
              <a:t> (per second 1%)</a:t>
            </a:r>
          </a:p>
          <a:p>
            <a:pPr eaLnBrk="1" hangingPunct="1"/>
            <a:endParaRPr lang="en-US" sz="24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5"/>
          <p:cNvSpPr>
            <a:spLocks noChangeArrowheads="1" noChangeShapeType="1" noTextEdit="1"/>
          </p:cNvSpPr>
          <p:nvPr/>
        </p:nvSpPr>
        <p:spPr bwMode="auto">
          <a:xfrm>
            <a:off x="2057400" y="381000"/>
            <a:ext cx="4800600" cy="7620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Hemoglobin</a:t>
            </a:r>
          </a:p>
        </p:txBody>
      </p:sp>
      <p:pic>
        <p:nvPicPr>
          <p:cNvPr id="17411" name="Picture 8" descr="D:\Image_Library\JPEG_IL\17_IL_jpeg\17-04_Hemoglobin_1.jpg"/>
          <p:cNvPicPr>
            <a:picLocks noChangeAspect="1" noChangeArrowheads="1"/>
          </p:cNvPicPr>
          <p:nvPr/>
        </p:nvPicPr>
        <p:blipFill>
          <a:blip r:embed="rId2"/>
          <a:srcRect/>
          <a:stretch>
            <a:fillRect/>
          </a:stretch>
        </p:blipFill>
        <p:spPr bwMode="auto">
          <a:xfrm>
            <a:off x="685800" y="1371600"/>
            <a:ext cx="7772400" cy="505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7340" y="990600"/>
            <a:ext cx="8227060" cy="923330"/>
          </a:xfrm>
        </p:spPr>
        <p:txBody>
          <a:bodyPr/>
          <a:lstStyle/>
          <a:p>
            <a:pPr algn="ctr" eaLnBrk="1" hangingPunct="1"/>
            <a:r>
              <a:rPr lang="en-US" sz="6000" b="1" dirty="0" smtClean="0">
                <a:solidFill>
                  <a:schemeClr val="tx1"/>
                </a:solidFill>
              </a:rPr>
              <a:t>Leucocytes</a:t>
            </a:r>
            <a:endParaRPr lang="en-US" dirty="0" smtClean="0"/>
          </a:p>
        </p:txBody>
      </p:sp>
      <p:sp>
        <p:nvSpPr>
          <p:cNvPr id="39939" name="Content Placeholder 2"/>
          <p:cNvSpPr>
            <a:spLocks noGrp="1"/>
          </p:cNvSpPr>
          <p:nvPr>
            <p:ph idx="1"/>
          </p:nvPr>
        </p:nvSpPr>
        <p:spPr>
          <a:xfrm>
            <a:off x="1066800" y="2286000"/>
            <a:ext cx="7239000" cy="2585323"/>
          </a:xfrm>
        </p:spPr>
        <p:txBody>
          <a:bodyPr/>
          <a:lstStyle/>
          <a:p>
            <a:pPr marL="342900" indent="-342900" algn="just" eaLnBrk="1" hangingPunct="1">
              <a:buFont typeface="+mj-lt"/>
              <a:buAutoNum type="arabicPeriod"/>
            </a:pPr>
            <a:r>
              <a:rPr lang="en-US" sz="2400" dirty="0" smtClean="0"/>
              <a:t>Leucocytes are also known as white blood cells (WBC) as they are </a:t>
            </a:r>
            <a:r>
              <a:rPr lang="en-US" sz="2400" dirty="0" err="1" smtClean="0"/>
              <a:t>colourless</a:t>
            </a:r>
            <a:r>
              <a:rPr lang="en-US" sz="2400" dirty="0" smtClean="0"/>
              <a:t> due to the lack of </a:t>
            </a:r>
            <a:r>
              <a:rPr lang="en-US" sz="2400" dirty="0" err="1" smtClean="0"/>
              <a:t>haemoglobin</a:t>
            </a:r>
            <a:r>
              <a:rPr lang="en-US" sz="2400" dirty="0" smtClean="0"/>
              <a:t>. </a:t>
            </a:r>
          </a:p>
          <a:p>
            <a:pPr marL="342900" indent="-342900" algn="just" eaLnBrk="1" hangingPunct="1">
              <a:buFont typeface="+mj-lt"/>
              <a:buAutoNum type="arabicPeriod"/>
            </a:pPr>
            <a:r>
              <a:rPr lang="en-US" sz="2400" dirty="0" smtClean="0"/>
              <a:t>They are nucleated and are relatively lesser in number which averages 6000-8000 mm–3 of blood.</a:t>
            </a:r>
          </a:p>
          <a:p>
            <a:pPr marL="342900" indent="-342900" algn="just" eaLnBrk="1" hangingPunct="1">
              <a:buFont typeface="+mj-lt"/>
              <a:buAutoNum type="arabicPeriod"/>
            </a:pPr>
            <a:r>
              <a:rPr lang="en-US" sz="2400" dirty="0" smtClean="0"/>
              <a:t>Leucocytes are generally short lived.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NCERT Solutions For Class 9 Science Chapter 6 Tissues"/>
          <p:cNvPicPr>
            <a:picLocks noChangeAspect="1" noChangeArrowheads="1"/>
          </p:cNvPicPr>
          <p:nvPr/>
        </p:nvPicPr>
        <p:blipFill>
          <a:blip r:embed="rId2"/>
          <a:srcRect/>
          <a:stretch>
            <a:fillRect/>
          </a:stretch>
        </p:blipFill>
        <p:spPr bwMode="auto">
          <a:xfrm>
            <a:off x="381000" y="581025"/>
            <a:ext cx="8362950" cy="589597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762000" y="2236788"/>
            <a:ext cx="7620000" cy="3944937"/>
          </a:xfrm>
        </p:spPr>
        <p:txBody>
          <a:bodyPr/>
          <a:lstStyle/>
          <a:p>
            <a:pPr eaLnBrk="1" hangingPunct="1">
              <a:lnSpc>
                <a:spcPts val="3500"/>
              </a:lnSpc>
              <a:buFontTx/>
              <a:buNone/>
            </a:pPr>
            <a:r>
              <a:rPr lang="en-US" sz="3600" dirty="0" smtClean="0">
                <a:solidFill>
                  <a:srgbClr val="000000"/>
                </a:solidFill>
                <a:latin typeface="Arial" pitchFamily="34" charset="0"/>
              </a:rPr>
              <a:t>Granulocytes</a:t>
            </a:r>
          </a:p>
          <a:p>
            <a:pPr eaLnBrk="1" hangingPunct="1">
              <a:lnSpc>
                <a:spcPts val="3500"/>
              </a:lnSpc>
              <a:buFontTx/>
              <a:buNone/>
            </a:pPr>
            <a:r>
              <a:rPr lang="en-US" sz="3600" dirty="0" smtClean="0">
                <a:latin typeface="Arial" pitchFamily="34" charset="0"/>
              </a:rPr>
              <a:t>	</a:t>
            </a:r>
            <a:r>
              <a:rPr lang="en-US" sz="3600" dirty="0" err="1" smtClean="0">
                <a:solidFill>
                  <a:srgbClr val="6600CC"/>
                </a:solidFill>
                <a:latin typeface="Arial" pitchFamily="34" charset="0"/>
              </a:rPr>
              <a:t>Neutrophils</a:t>
            </a:r>
            <a:r>
              <a:rPr lang="en-US" sz="3600" dirty="0" smtClean="0">
                <a:solidFill>
                  <a:srgbClr val="6600CC"/>
                </a:solidFill>
                <a:latin typeface="Arial" pitchFamily="34" charset="0"/>
              </a:rPr>
              <a:t>- 60-65%</a:t>
            </a:r>
          </a:p>
          <a:p>
            <a:pPr eaLnBrk="1" hangingPunct="1">
              <a:lnSpc>
                <a:spcPts val="3500"/>
              </a:lnSpc>
              <a:buFontTx/>
              <a:buNone/>
            </a:pPr>
            <a:r>
              <a:rPr lang="en-US" sz="3600" dirty="0" smtClean="0">
                <a:solidFill>
                  <a:srgbClr val="6600CC"/>
                </a:solidFill>
                <a:latin typeface="Arial" pitchFamily="34" charset="0"/>
              </a:rPr>
              <a:t>	</a:t>
            </a:r>
            <a:r>
              <a:rPr lang="en-US" sz="3600" dirty="0" err="1" smtClean="0">
                <a:solidFill>
                  <a:srgbClr val="6600CC"/>
                </a:solidFill>
                <a:latin typeface="Arial" pitchFamily="34" charset="0"/>
              </a:rPr>
              <a:t>Eosinophils</a:t>
            </a:r>
            <a:r>
              <a:rPr lang="en-US" sz="3600" dirty="0" smtClean="0">
                <a:solidFill>
                  <a:srgbClr val="6600CC"/>
                </a:solidFill>
                <a:latin typeface="Arial" pitchFamily="34" charset="0"/>
              </a:rPr>
              <a:t>- 2-3%</a:t>
            </a:r>
          </a:p>
          <a:p>
            <a:pPr eaLnBrk="1" hangingPunct="1">
              <a:lnSpc>
                <a:spcPts val="3500"/>
              </a:lnSpc>
              <a:buFontTx/>
              <a:buNone/>
            </a:pPr>
            <a:r>
              <a:rPr lang="en-US" sz="3600" dirty="0" smtClean="0">
                <a:solidFill>
                  <a:srgbClr val="6600CC"/>
                </a:solidFill>
                <a:latin typeface="Arial" pitchFamily="34" charset="0"/>
              </a:rPr>
              <a:t>	</a:t>
            </a:r>
            <a:r>
              <a:rPr lang="en-US" sz="3600" dirty="0" err="1" smtClean="0">
                <a:solidFill>
                  <a:srgbClr val="6600CC"/>
                </a:solidFill>
                <a:latin typeface="Arial" pitchFamily="34" charset="0"/>
              </a:rPr>
              <a:t>Basophils</a:t>
            </a:r>
            <a:r>
              <a:rPr lang="en-US" sz="3600" dirty="0" smtClean="0">
                <a:solidFill>
                  <a:srgbClr val="6600CC"/>
                </a:solidFill>
                <a:latin typeface="Arial" pitchFamily="34" charset="0"/>
              </a:rPr>
              <a:t>- 0.5-1%</a:t>
            </a:r>
          </a:p>
          <a:p>
            <a:pPr eaLnBrk="1" hangingPunct="1">
              <a:lnSpc>
                <a:spcPts val="3500"/>
              </a:lnSpc>
              <a:buFontTx/>
              <a:buNone/>
            </a:pPr>
            <a:r>
              <a:rPr lang="en-US" sz="3600" dirty="0" err="1" smtClean="0">
                <a:solidFill>
                  <a:srgbClr val="000000"/>
                </a:solidFill>
                <a:latin typeface="Arial" pitchFamily="34" charset="0"/>
              </a:rPr>
              <a:t>Agranulocytes</a:t>
            </a:r>
            <a:endParaRPr lang="en-US" sz="3600" dirty="0" smtClean="0">
              <a:solidFill>
                <a:srgbClr val="000000"/>
              </a:solidFill>
              <a:latin typeface="Arial" pitchFamily="34" charset="0"/>
            </a:endParaRPr>
          </a:p>
          <a:p>
            <a:pPr eaLnBrk="1" hangingPunct="1">
              <a:lnSpc>
                <a:spcPts val="3500"/>
              </a:lnSpc>
              <a:buFontTx/>
              <a:buNone/>
            </a:pPr>
            <a:r>
              <a:rPr lang="en-US" sz="3600" dirty="0" smtClean="0">
                <a:latin typeface="Arial" pitchFamily="34" charset="0"/>
              </a:rPr>
              <a:t>	</a:t>
            </a:r>
            <a:r>
              <a:rPr lang="en-US" sz="3600" dirty="0" err="1" smtClean="0">
                <a:solidFill>
                  <a:srgbClr val="6600CC"/>
                </a:solidFill>
                <a:latin typeface="Arial" pitchFamily="34" charset="0"/>
              </a:rPr>
              <a:t>Monocytes</a:t>
            </a:r>
            <a:r>
              <a:rPr lang="en-US" sz="3600" dirty="0" smtClean="0">
                <a:solidFill>
                  <a:srgbClr val="6600CC"/>
                </a:solidFill>
                <a:latin typeface="Arial" pitchFamily="34" charset="0"/>
              </a:rPr>
              <a:t>- 6-8%</a:t>
            </a:r>
          </a:p>
          <a:p>
            <a:pPr eaLnBrk="1" hangingPunct="1">
              <a:lnSpc>
                <a:spcPts val="3500"/>
              </a:lnSpc>
              <a:buFontTx/>
              <a:buNone/>
            </a:pPr>
            <a:r>
              <a:rPr lang="en-US" sz="3600" dirty="0" smtClean="0">
                <a:solidFill>
                  <a:srgbClr val="6600CC"/>
                </a:solidFill>
                <a:latin typeface="Arial" pitchFamily="34" charset="0"/>
              </a:rPr>
              <a:t>   Lymphocytes- 20-25%</a:t>
            </a:r>
          </a:p>
          <a:p>
            <a:pPr eaLnBrk="1" hangingPunct="1">
              <a:lnSpc>
                <a:spcPts val="3500"/>
              </a:lnSpc>
              <a:buFontTx/>
              <a:buNone/>
            </a:pPr>
            <a:endParaRPr lang="en-US" sz="3600" dirty="0" smtClean="0">
              <a:solidFill>
                <a:srgbClr val="6600CC"/>
              </a:solidFill>
              <a:latin typeface="Arial" pitchFamily="34" charset="0"/>
            </a:endParaRPr>
          </a:p>
        </p:txBody>
      </p:sp>
      <p:sp>
        <p:nvSpPr>
          <p:cNvPr id="40963" name="Text Box 4"/>
          <p:cNvSpPr txBox="1">
            <a:spLocks noChangeArrowheads="1"/>
          </p:cNvSpPr>
          <p:nvPr/>
        </p:nvSpPr>
        <p:spPr bwMode="auto">
          <a:xfrm>
            <a:off x="2471738" y="1666875"/>
            <a:ext cx="269875" cy="461963"/>
          </a:xfrm>
          <a:prstGeom prst="rect">
            <a:avLst/>
          </a:prstGeom>
          <a:noFill/>
          <a:ln w="9525">
            <a:noFill/>
            <a:miter lim="800000"/>
            <a:headEnd/>
            <a:tailEnd/>
          </a:ln>
        </p:spPr>
        <p:txBody>
          <a:bodyPr wrap="none">
            <a:spAutoFit/>
          </a:bodyPr>
          <a:lstStyle/>
          <a:p>
            <a:pPr eaLnBrk="0" hangingPunct="0"/>
            <a:r>
              <a:rPr lang="en-US">
                <a:solidFill>
                  <a:srgbClr val="000000"/>
                </a:solidFill>
              </a:rPr>
              <a:t>.</a:t>
            </a:r>
          </a:p>
        </p:txBody>
      </p:sp>
      <p:sp>
        <p:nvSpPr>
          <p:cNvPr id="40964" name="Text Box 5"/>
          <p:cNvSpPr txBox="1">
            <a:spLocks noChangeArrowheads="1"/>
          </p:cNvSpPr>
          <p:nvPr/>
        </p:nvSpPr>
        <p:spPr bwMode="auto">
          <a:xfrm>
            <a:off x="2743200" y="1295400"/>
            <a:ext cx="3551237" cy="457200"/>
          </a:xfrm>
          <a:prstGeom prst="rect">
            <a:avLst/>
          </a:prstGeom>
          <a:noFill/>
          <a:ln w="9525">
            <a:noFill/>
            <a:miter lim="800000"/>
            <a:headEnd/>
            <a:tailEnd/>
          </a:ln>
        </p:spPr>
        <p:txBody>
          <a:bodyPr wrap="none">
            <a:spAutoFit/>
          </a:bodyPr>
          <a:lstStyle/>
          <a:p>
            <a:pPr eaLnBrk="0" hangingPunct="0"/>
            <a:r>
              <a:rPr lang="en-US">
                <a:solidFill>
                  <a:srgbClr val="000000"/>
                </a:solidFill>
                <a:cs typeface="Times New Roman" pitchFamily="18" charset="0"/>
              </a:rPr>
              <a:t>4,000-11,000 cells/mm </a:t>
            </a:r>
            <a:r>
              <a:rPr lang="en-US" baseline="30000">
                <a:solidFill>
                  <a:srgbClr val="000000"/>
                </a:solidFill>
                <a:cs typeface="Times New Roman" pitchFamily="18" charset="0"/>
              </a:rPr>
              <a:t>3</a:t>
            </a:r>
            <a:r>
              <a:rPr lang="en-US">
                <a:solidFill>
                  <a:srgbClr val="000000"/>
                </a:solidFill>
                <a:cs typeface="Times New Roman" pitchFamily="18" charset="0"/>
              </a:rPr>
              <a:t> </a:t>
            </a:r>
            <a:endParaRPr lang="en-US">
              <a:solidFill>
                <a:srgbClr val="000000"/>
              </a:solidFill>
            </a:endParaRPr>
          </a:p>
        </p:txBody>
      </p:sp>
      <p:sp>
        <p:nvSpPr>
          <p:cNvPr id="40965" name="WordArt 6"/>
          <p:cNvSpPr>
            <a:spLocks noChangeArrowheads="1" noChangeShapeType="1" noTextEdit="1"/>
          </p:cNvSpPr>
          <p:nvPr/>
        </p:nvSpPr>
        <p:spPr bwMode="auto">
          <a:xfrm>
            <a:off x="2209800" y="609600"/>
            <a:ext cx="5105400" cy="762000"/>
          </a:xfrm>
          <a:prstGeom prst="rect">
            <a:avLst/>
          </a:prstGeom>
        </p:spPr>
        <p:txBody>
          <a:bodyPr wrap="none" fromWordArt="1">
            <a:prstTxWarp prst="textPlain">
              <a:avLst>
                <a:gd name="adj" fmla="val 50000"/>
              </a:avLst>
            </a:prstTxWarp>
          </a:bodyPr>
          <a:lstStyle/>
          <a:p>
            <a:pPr algn="ctr"/>
            <a:r>
              <a:rPr lang="en-US" sz="3600" kern="10" spc="720" dirty="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Types of Leukocytes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dissolve">
                                      <p:cBhvr>
                                        <p:cTn id="37"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WINDOWS\Desktop\basophil.jpg"/>
          <p:cNvPicPr>
            <a:picLocks noChangeAspect="1" noChangeArrowheads="1"/>
          </p:cNvPicPr>
          <p:nvPr/>
        </p:nvPicPr>
        <p:blipFill>
          <a:blip r:embed="rId2"/>
          <a:srcRect/>
          <a:stretch>
            <a:fillRect/>
          </a:stretch>
        </p:blipFill>
        <p:spPr bwMode="auto">
          <a:xfrm>
            <a:off x="457200" y="581436"/>
            <a:ext cx="2635250" cy="2368139"/>
          </a:xfrm>
          <a:prstGeom prst="rect">
            <a:avLst/>
          </a:prstGeom>
          <a:solidFill>
            <a:srgbClr val="FF0000"/>
          </a:solidFill>
          <a:ln w="9525">
            <a:noFill/>
            <a:miter lim="800000"/>
            <a:headEnd/>
            <a:tailEnd/>
          </a:ln>
        </p:spPr>
      </p:pic>
      <p:sp>
        <p:nvSpPr>
          <p:cNvPr id="41987" name="Text Box 3"/>
          <p:cNvSpPr txBox="1">
            <a:spLocks noChangeArrowheads="1"/>
          </p:cNvSpPr>
          <p:nvPr/>
        </p:nvSpPr>
        <p:spPr bwMode="auto">
          <a:xfrm>
            <a:off x="719138" y="2274888"/>
            <a:ext cx="1423788" cy="523220"/>
          </a:xfrm>
          <a:prstGeom prst="rect">
            <a:avLst/>
          </a:prstGeom>
          <a:solidFill>
            <a:srgbClr val="FF0000"/>
          </a:solidFill>
          <a:ln w="9525">
            <a:noFill/>
            <a:miter lim="800000"/>
            <a:headEnd/>
            <a:tailEnd/>
          </a:ln>
        </p:spPr>
        <p:txBody>
          <a:bodyPr wrap="none">
            <a:spAutoFit/>
          </a:bodyPr>
          <a:lstStyle/>
          <a:p>
            <a:pPr eaLnBrk="0" hangingPunct="0"/>
            <a:r>
              <a:rPr lang="en-US" sz="2800">
                <a:solidFill>
                  <a:srgbClr val="000000"/>
                </a:solidFill>
              </a:rPr>
              <a:t>Basophil</a:t>
            </a:r>
          </a:p>
        </p:txBody>
      </p:sp>
      <p:pic>
        <p:nvPicPr>
          <p:cNvPr id="41988" name="Picture 4" descr="C:\WINDOWS\Desktop\eosinophil.jpg"/>
          <p:cNvPicPr>
            <a:picLocks noChangeAspect="1" noChangeArrowheads="1"/>
          </p:cNvPicPr>
          <p:nvPr/>
        </p:nvPicPr>
        <p:blipFill>
          <a:blip r:embed="rId3"/>
          <a:srcRect/>
          <a:stretch>
            <a:fillRect/>
          </a:stretch>
        </p:blipFill>
        <p:spPr bwMode="auto">
          <a:xfrm>
            <a:off x="3141663" y="404813"/>
            <a:ext cx="3206750" cy="2473325"/>
          </a:xfrm>
          <a:prstGeom prst="rect">
            <a:avLst/>
          </a:prstGeom>
          <a:solidFill>
            <a:srgbClr val="FF0000"/>
          </a:solidFill>
          <a:ln w="9525">
            <a:noFill/>
            <a:miter lim="800000"/>
            <a:headEnd/>
            <a:tailEnd/>
          </a:ln>
        </p:spPr>
      </p:pic>
      <p:sp>
        <p:nvSpPr>
          <p:cNvPr id="41989" name="Text Box 5"/>
          <p:cNvSpPr txBox="1">
            <a:spLocks noChangeArrowheads="1"/>
          </p:cNvSpPr>
          <p:nvPr/>
        </p:nvSpPr>
        <p:spPr bwMode="auto">
          <a:xfrm>
            <a:off x="3654425" y="2212975"/>
            <a:ext cx="1685013" cy="523220"/>
          </a:xfrm>
          <a:prstGeom prst="rect">
            <a:avLst/>
          </a:prstGeom>
          <a:solidFill>
            <a:srgbClr val="FF0000"/>
          </a:solidFill>
          <a:ln w="9525">
            <a:noFill/>
            <a:miter lim="800000"/>
            <a:headEnd/>
            <a:tailEnd/>
          </a:ln>
        </p:spPr>
        <p:txBody>
          <a:bodyPr wrap="none">
            <a:spAutoFit/>
          </a:bodyPr>
          <a:lstStyle/>
          <a:p>
            <a:pPr eaLnBrk="0" hangingPunct="0"/>
            <a:r>
              <a:rPr lang="en-US" sz="2800">
                <a:solidFill>
                  <a:srgbClr val="000000"/>
                </a:solidFill>
              </a:rPr>
              <a:t>Eosinophil</a:t>
            </a:r>
          </a:p>
        </p:txBody>
      </p:sp>
      <p:pic>
        <p:nvPicPr>
          <p:cNvPr id="41990" name="Picture 6" descr="C:\WINDOWS\Desktop\neutrophil.jpg"/>
          <p:cNvPicPr>
            <a:picLocks noChangeAspect="1" noChangeArrowheads="1"/>
          </p:cNvPicPr>
          <p:nvPr/>
        </p:nvPicPr>
        <p:blipFill>
          <a:blip r:embed="rId4"/>
          <a:srcRect/>
          <a:stretch>
            <a:fillRect/>
          </a:stretch>
        </p:blipFill>
        <p:spPr bwMode="auto">
          <a:xfrm>
            <a:off x="457200" y="3733800"/>
            <a:ext cx="2576513" cy="2098675"/>
          </a:xfrm>
          <a:prstGeom prst="rect">
            <a:avLst/>
          </a:prstGeom>
          <a:solidFill>
            <a:srgbClr val="FF0000"/>
          </a:solidFill>
          <a:ln w="9525">
            <a:noFill/>
            <a:miter lim="800000"/>
            <a:headEnd/>
            <a:tailEnd/>
          </a:ln>
        </p:spPr>
      </p:pic>
      <p:sp>
        <p:nvSpPr>
          <p:cNvPr id="41991" name="Text Box 7"/>
          <p:cNvSpPr txBox="1">
            <a:spLocks noChangeArrowheads="1"/>
          </p:cNvSpPr>
          <p:nvPr/>
        </p:nvSpPr>
        <p:spPr bwMode="auto">
          <a:xfrm>
            <a:off x="561975" y="5105400"/>
            <a:ext cx="1754648" cy="523220"/>
          </a:xfrm>
          <a:prstGeom prst="rect">
            <a:avLst/>
          </a:prstGeom>
          <a:solidFill>
            <a:srgbClr val="FF0000"/>
          </a:solidFill>
          <a:ln w="9525">
            <a:noFill/>
            <a:miter lim="800000"/>
            <a:headEnd/>
            <a:tailEnd/>
          </a:ln>
        </p:spPr>
        <p:txBody>
          <a:bodyPr wrap="none">
            <a:spAutoFit/>
          </a:bodyPr>
          <a:lstStyle/>
          <a:p>
            <a:pPr eaLnBrk="0" hangingPunct="0"/>
            <a:r>
              <a:rPr lang="en-US" sz="2800" dirty="0" err="1">
                <a:solidFill>
                  <a:srgbClr val="000000"/>
                </a:solidFill>
              </a:rPr>
              <a:t>Neutrophil</a:t>
            </a:r>
            <a:endParaRPr lang="en-US" sz="2800" dirty="0">
              <a:solidFill>
                <a:srgbClr val="000000"/>
              </a:solidFill>
            </a:endParaRPr>
          </a:p>
        </p:txBody>
      </p:sp>
      <p:pic>
        <p:nvPicPr>
          <p:cNvPr id="41992" name="Picture 8" descr="C:\WINDOWS\Desktop\lymphocyte.jpg"/>
          <p:cNvPicPr>
            <a:picLocks noChangeAspect="1" noChangeArrowheads="1"/>
          </p:cNvPicPr>
          <p:nvPr/>
        </p:nvPicPr>
        <p:blipFill>
          <a:blip r:embed="rId5" cstate="print"/>
          <a:srcRect/>
          <a:stretch>
            <a:fillRect/>
          </a:stretch>
        </p:blipFill>
        <p:spPr bwMode="auto">
          <a:xfrm>
            <a:off x="6448425" y="593846"/>
            <a:ext cx="2238375" cy="2225553"/>
          </a:xfrm>
          <a:prstGeom prst="rect">
            <a:avLst/>
          </a:prstGeom>
          <a:solidFill>
            <a:srgbClr val="FF0000"/>
          </a:solidFill>
          <a:ln w="9525">
            <a:noFill/>
            <a:miter lim="800000"/>
            <a:headEnd/>
            <a:tailEnd/>
          </a:ln>
        </p:spPr>
      </p:pic>
      <p:sp>
        <p:nvSpPr>
          <p:cNvPr id="41993" name="Text Box 9"/>
          <p:cNvSpPr txBox="1">
            <a:spLocks noChangeArrowheads="1"/>
          </p:cNvSpPr>
          <p:nvPr/>
        </p:nvSpPr>
        <p:spPr bwMode="auto">
          <a:xfrm>
            <a:off x="6589713" y="2116138"/>
            <a:ext cx="1948034" cy="523220"/>
          </a:xfrm>
          <a:prstGeom prst="rect">
            <a:avLst/>
          </a:prstGeom>
          <a:solidFill>
            <a:srgbClr val="FF0000"/>
          </a:solidFill>
          <a:ln w="9525">
            <a:noFill/>
            <a:miter lim="800000"/>
            <a:headEnd/>
            <a:tailEnd/>
          </a:ln>
        </p:spPr>
        <p:txBody>
          <a:bodyPr wrap="none">
            <a:spAutoFit/>
          </a:bodyPr>
          <a:lstStyle/>
          <a:p>
            <a:pPr eaLnBrk="0" hangingPunct="0"/>
            <a:r>
              <a:rPr lang="en-US" sz="2800" dirty="0">
                <a:solidFill>
                  <a:srgbClr val="000000"/>
                </a:solidFill>
              </a:rPr>
              <a:t>Lymphocyte</a:t>
            </a:r>
          </a:p>
        </p:txBody>
      </p:sp>
      <p:pic>
        <p:nvPicPr>
          <p:cNvPr id="41994" name="Picture 10" descr="C:\WINDOWS\Desktop\monocyte.jpg"/>
          <p:cNvPicPr>
            <a:picLocks noChangeAspect="1" noChangeArrowheads="1"/>
          </p:cNvPicPr>
          <p:nvPr/>
        </p:nvPicPr>
        <p:blipFill>
          <a:blip r:embed="rId6" cstate="print"/>
          <a:srcRect/>
          <a:stretch>
            <a:fillRect/>
          </a:stretch>
        </p:blipFill>
        <p:spPr bwMode="auto">
          <a:xfrm>
            <a:off x="6148388" y="3657600"/>
            <a:ext cx="2462212" cy="2830756"/>
          </a:xfrm>
          <a:prstGeom prst="rect">
            <a:avLst/>
          </a:prstGeom>
          <a:solidFill>
            <a:srgbClr val="FF0000"/>
          </a:solidFill>
          <a:ln w="9525">
            <a:noFill/>
            <a:miter lim="800000"/>
            <a:headEnd/>
            <a:tailEnd/>
          </a:ln>
        </p:spPr>
      </p:pic>
      <p:sp>
        <p:nvSpPr>
          <p:cNvPr id="41995" name="Text Box 11"/>
          <p:cNvSpPr txBox="1">
            <a:spLocks noChangeArrowheads="1"/>
          </p:cNvSpPr>
          <p:nvPr/>
        </p:nvSpPr>
        <p:spPr bwMode="auto">
          <a:xfrm>
            <a:off x="6483263" y="5638800"/>
            <a:ext cx="1670137" cy="523220"/>
          </a:xfrm>
          <a:prstGeom prst="rect">
            <a:avLst/>
          </a:prstGeom>
          <a:solidFill>
            <a:srgbClr val="FF0000"/>
          </a:solidFill>
          <a:ln w="9525">
            <a:noFill/>
            <a:miter lim="800000"/>
            <a:headEnd/>
            <a:tailEnd/>
          </a:ln>
        </p:spPr>
        <p:txBody>
          <a:bodyPr wrap="none">
            <a:spAutoFit/>
          </a:bodyPr>
          <a:lstStyle/>
          <a:p>
            <a:pPr eaLnBrk="0" hangingPunct="0"/>
            <a:r>
              <a:rPr lang="en-US" sz="2800" dirty="0" err="1">
                <a:solidFill>
                  <a:srgbClr val="000000"/>
                </a:solidFill>
              </a:rPr>
              <a:t>Monocyte</a:t>
            </a:r>
            <a:endParaRPr lang="en-US" sz="2800" dirty="0">
              <a:solidFill>
                <a:srgbClr val="000000"/>
              </a:solidFill>
            </a:endParaRPr>
          </a:p>
        </p:txBody>
      </p:sp>
      <p:pic>
        <p:nvPicPr>
          <p:cNvPr id="41996" name="Picture 12" descr="C:\WINDOWS\Desktop\platelet.jpg"/>
          <p:cNvPicPr>
            <a:picLocks noChangeAspect="1" noChangeArrowheads="1"/>
          </p:cNvPicPr>
          <p:nvPr/>
        </p:nvPicPr>
        <p:blipFill>
          <a:blip r:embed="rId7"/>
          <a:srcRect/>
          <a:stretch>
            <a:fillRect/>
          </a:stretch>
        </p:blipFill>
        <p:spPr bwMode="auto">
          <a:xfrm>
            <a:off x="3284538" y="3533775"/>
            <a:ext cx="2562225" cy="2562225"/>
          </a:xfrm>
          <a:prstGeom prst="rect">
            <a:avLst/>
          </a:prstGeom>
          <a:solidFill>
            <a:srgbClr val="FF0000"/>
          </a:solidFill>
          <a:ln w="9525">
            <a:noFill/>
            <a:miter lim="800000"/>
            <a:headEnd/>
            <a:tailEnd/>
          </a:ln>
        </p:spPr>
      </p:pic>
      <p:sp>
        <p:nvSpPr>
          <p:cNvPr id="41997" name="Text Box 13"/>
          <p:cNvSpPr txBox="1">
            <a:spLocks noChangeArrowheads="1"/>
          </p:cNvSpPr>
          <p:nvPr/>
        </p:nvSpPr>
        <p:spPr bwMode="auto">
          <a:xfrm>
            <a:off x="3887788" y="4991100"/>
            <a:ext cx="1296060" cy="523220"/>
          </a:xfrm>
          <a:prstGeom prst="rect">
            <a:avLst/>
          </a:prstGeom>
          <a:solidFill>
            <a:srgbClr val="FF0000"/>
          </a:solidFill>
          <a:ln w="9525">
            <a:noFill/>
            <a:miter lim="800000"/>
            <a:headEnd/>
            <a:tailEnd/>
          </a:ln>
        </p:spPr>
        <p:txBody>
          <a:bodyPr wrap="none">
            <a:spAutoFit/>
          </a:bodyPr>
          <a:lstStyle/>
          <a:p>
            <a:pPr eaLnBrk="0" hangingPunct="0"/>
            <a:r>
              <a:rPr lang="en-US" sz="2800">
                <a:solidFill>
                  <a:srgbClr val="000000"/>
                </a:solidFill>
              </a:rPr>
              <a:t>platelet</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WINDOWS\Desktop\Blood.gif"/>
          <p:cNvPicPr>
            <a:picLocks noChangeAspect="1" noChangeArrowheads="1"/>
          </p:cNvPicPr>
          <p:nvPr/>
        </p:nvPicPr>
        <p:blipFill>
          <a:blip r:embed="rId2"/>
          <a:srcRect/>
          <a:stretch>
            <a:fillRect/>
          </a:stretch>
        </p:blipFill>
        <p:spPr bwMode="auto">
          <a:xfrm>
            <a:off x="685800" y="381000"/>
            <a:ext cx="7924800" cy="5791200"/>
          </a:xfrm>
          <a:prstGeom prst="rect">
            <a:avLst/>
          </a:prstGeom>
          <a:noFill/>
          <a:ln w="9525">
            <a:noFill/>
            <a:miter lim="800000"/>
            <a:headEnd/>
            <a:tailEnd/>
          </a:ln>
        </p:spPr>
      </p:pic>
      <p:sp>
        <p:nvSpPr>
          <p:cNvPr id="43011" name="Text Box 3"/>
          <p:cNvSpPr txBox="1">
            <a:spLocks noChangeArrowheads="1"/>
          </p:cNvSpPr>
          <p:nvPr/>
        </p:nvSpPr>
        <p:spPr bwMode="auto">
          <a:xfrm>
            <a:off x="527050" y="1189038"/>
            <a:ext cx="1425575"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neutrophil</a:t>
            </a:r>
          </a:p>
        </p:txBody>
      </p:sp>
      <p:sp>
        <p:nvSpPr>
          <p:cNvPr id="43012" name="Line 4"/>
          <p:cNvSpPr>
            <a:spLocks noChangeShapeType="1"/>
          </p:cNvSpPr>
          <p:nvPr/>
        </p:nvSpPr>
        <p:spPr bwMode="auto">
          <a:xfrm>
            <a:off x="2009775" y="1390650"/>
            <a:ext cx="257175" cy="77788"/>
          </a:xfrm>
          <a:prstGeom prst="line">
            <a:avLst/>
          </a:prstGeom>
          <a:noFill/>
          <a:ln w="9525">
            <a:solidFill>
              <a:srgbClr val="000000"/>
            </a:solidFill>
            <a:round/>
            <a:headEnd/>
            <a:tailEnd type="triangle" w="med" len="med"/>
          </a:ln>
        </p:spPr>
        <p:txBody>
          <a:bodyPr/>
          <a:lstStyle/>
          <a:p>
            <a:endParaRPr lang="en-US"/>
          </a:p>
        </p:txBody>
      </p:sp>
      <p:sp>
        <p:nvSpPr>
          <p:cNvPr id="43013" name="Text Box 5"/>
          <p:cNvSpPr txBox="1">
            <a:spLocks noChangeArrowheads="1"/>
          </p:cNvSpPr>
          <p:nvPr/>
        </p:nvSpPr>
        <p:spPr bwMode="auto">
          <a:xfrm>
            <a:off x="6423025" y="2500313"/>
            <a:ext cx="1425575"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neutrophil</a:t>
            </a:r>
          </a:p>
        </p:txBody>
      </p:sp>
      <p:sp>
        <p:nvSpPr>
          <p:cNvPr id="43014" name="Line 6"/>
          <p:cNvSpPr>
            <a:spLocks noChangeShapeType="1"/>
          </p:cNvSpPr>
          <p:nvPr/>
        </p:nvSpPr>
        <p:spPr bwMode="auto">
          <a:xfrm flipH="1">
            <a:off x="6027738" y="2719388"/>
            <a:ext cx="423862" cy="165100"/>
          </a:xfrm>
          <a:prstGeom prst="line">
            <a:avLst/>
          </a:prstGeom>
          <a:noFill/>
          <a:ln w="9525">
            <a:solidFill>
              <a:srgbClr val="000000"/>
            </a:solidFill>
            <a:round/>
            <a:headEnd/>
            <a:tailEnd type="triangle" w="med" len="med"/>
          </a:ln>
        </p:spPr>
        <p:txBody>
          <a:bodyPr/>
          <a:lstStyle/>
          <a:p>
            <a:endParaRPr lang="en-US"/>
          </a:p>
        </p:txBody>
      </p:sp>
      <p:sp>
        <p:nvSpPr>
          <p:cNvPr id="43015" name="Text Box 7"/>
          <p:cNvSpPr txBox="1">
            <a:spLocks noChangeArrowheads="1"/>
          </p:cNvSpPr>
          <p:nvPr/>
        </p:nvSpPr>
        <p:spPr bwMode="auto">
          <a:xfrm>
            <a:off x="1208088" y="2243138"/>
            <a:ext cx="736600"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RBC</a:t>
            </a:r>
          </a:p>
        </p:txBody>
      </p:sp>
      <p:sp>
        <p:nvSpPr>
          <p:cNvPr id="43016" name="Line 8"/>
          <p:cNvSpPr>
            <a:spLocks noChangeShapeType="1"/>
          </p:cNvSpPr>
          <p:nvPr/>
        </p:nvSpPr>
        <p:spPr bwMode="auto">
          <a:xfrm flipV="1">
            <a:off x="1931988" y="2279650"/>
            <a:ext cx="219075" cy="128588"/>
          </a:xfrm>
          <a:prstGeom prst="line">
            <a:avLst/>
          </a:prstGeom>
          <a:noFill/>
          <a:ln w="9525">
            <a:solidFill>
              <a:srgbClr val="000000"/>
            </a:solidFill>
            <a:round/>
            <a:headEnd/>
            <a:tailEnd type="triangle" w="med" len="med"/>
          </a:ln>
        </p:spPr>
        <p:txBody>
          <a:bodyPr/>
          <a:lstStyle/>
          <a:p>
            <a:endParaRPr lang="en-US"/>
          </a:p>
        </p:txBody>
      </p:sp>
      <p:sp>
        <p:nvSpPr>
          <p:cNvPr id="43017" name="Text Box 9"/>
          <p:cNvSpPr txBox="1">
            <a:spLocks noChangeArrowheads="1"/>
          </p:cNvSpPr>
          <p:nvPr/>
        </p:nvSpPr>
        <p:spPr bwMode="auto">
          <a:xfrm>
            <a:off x="5018088" y="338138"/>
            <a:ext cx="1454150"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eosinophil</a:t>
            </a:r>
          </a:p>
        </p:txBody>
      </p:sp>
      <p:sp>
        <p:nvSpPr>
          <p:cNvPr id="43018" name="Line 10"/>
          <p:cNvSpPr>
            <a:spLocks noChangeShapeType="1"/>
          </p:cNvSpPr>
          <p:nvPr/>
        </p:nvSpPr>
        <p:spPr bwMode="auto">
          <a:xfrm flipH="1">
            <a:off x="4752975" y="631825"/>
            <a:ext cx="231775" cy="166688"/>
          </a:xfrm>
          <a:prstGeom prst="line">
            <a:avLst/>
          </a:prstGeom>
          <a:noFill/>
          <a:ln w="9525">
            <a:solidFill>
              <a:srgbClr val="000000"/>
            </a:solidFill>
            <a:round/>
            <a:headEnd/>
            <a:tailEnd type="triangle" w="med" len="med"/>
          </a:ln>
        </p:spPr>
        <p:txBody>
          <a:bodyPr/>
          <a:lstStyle/>
          <a:p>
            <a:endParaRPr lang="en-US"/>
          </a:p>
        </p:txBody>
      </p:sp>
      <p:sp>
        <p:nvSpPr>
          <p:cNvPr id="43019" name="Text Box 11"/>
          <p:cNvSpPr txBox="1">
            <a:spLocks noChangeArrowheads="1"/>
          </p:cNvSpPr>
          <p:nvPr/>
        </p:nvSpPr>
        <p:spPr bwMode="auto">
          <a:xfrm>
            <a:off x="2932113" y="2887663"/>
            <a:ext cx="1384300"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monocyte</a:t>
            </a:r>
          </a:p>
        </p:txBody>
      </p:sp>
      <p:sp>
        <p:nvSpPr>
          <p:cNvPr id="43020" name="Line 12"/>
          <p:cNvSpPr>
            <a:spLocks noChangeShapeType="1"/>
          </p:cNvSpPr>
          <p:nvPr/>
        </p:nvSpPr>
        <p:spPr bwMode="auto">
          <a:xfrm>
            <a:off x="3541713" y="3244850"/>
            <a:ext cx="25400" cy="515938"/>
          </a:xfrm>
          <a:prstGeom prst="line">
            <a:avLst/>
          </a:prstGeom>
          <a:noFill/>
          <a:ln w="9525">
            <a:solidFill>
              <a:srgbClr val="000000"/>
            </a:solidFill>
            <a:round/>
            <a:headEnd/>
            <a:tailEnd type="triangle" w="med" len="med"/>
          </a:ln>
        </p:spPr>
        <p:txBody>
          <a:bodyPr/>
          <a:lstStyle/>
          <a:p>
            <a:endParaRPr lang="en-US"/>
          </a:p>
        </p:txBody>
      </p:sp>
      <p:sp>
        <p:nvSpPr>
          <p:cNvPr id="43021" name="Text Box 13"/>
          <p:cNvSpPr txBox="1">
            <a:spLocks noChangeArrowheads="1"/>
          </p:cNvSpPr>
          <p:nvPr/>
        </p:nvSpPr>
        <p:spPr bwMode="auto">
          <a:xfrm>
            <a:off x="1349375" y="4703763"/>
            <a:ext cx="1595438"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lymphocyte</a:t>
            </a:r>
          </a:p>
        </p:txBody>
      </p:sp>
      <p:sp>
        <p:nvSpPr>
          <p:cNvPr id="43022" name="Line 14"/>
          <p:cNvSpPr>
            <a:spLocks noChangeShapeType="1"/>
          </p:cNvSpPr>
          <p:nvPr/>
        </p:nvSpPr>
        <p:spPr bwMode="auto">
          <a:xfrm flipV="1">
            <a:off x="1982788" y="4314825"/>
            <a:ext cx="26987" cy="385763"/>
          </a:xfrm>
          <a:prstGeom prst="line">
            <a:avLst/>
          </a:prstGeom>
          <a:noFill/>
          <a:ln w="9525">
            <a:solidFill>
              <a:srgbClr val="000000"/>
            </a:solidFill>
            <a:round/>
            <a:headEnd/>
            <a:tailEnd type="triangle" w="med" len="med"/>
          </a:ln>
        </p:spPr>
        <p:txBody>
          <a:bodyPr/>
          <a:lstStyle/>
          <a:p>
            <a:endParaRPr lang="en-US"/>
          </a:p>
        </p:txBody>
      </p:sp>
      <p:sp>
        <p:nvSpPr>
          <p:cNvPr id="43023" name="Text Box 15"/>
          <p:cNvSpPr txBox="1">
            <a:spLocks noChangeArrowheads="1"/>
          </p:cNvSpPr>
          <p:nvPr/>
        </p:nvSpPr>
        <p:spPr bwMode="auto">
          <a:xfrm>
            <a:off x="5302250" y="5835650"/>
            <a:ext cx="1595438"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lymphocyte</a:t>
            </a:r>
          </a:p>
        </p:txBody>
      </p:sp>
      <p:sp>
        <p:nvSpPr>
          <p:cNvPr id="43024" name="Line 16"/>
          <p:cNvSpPr>
            <a:spLocks noChangeShapeType="1"/>
          </p:cNvSpPr>
          <p:nvPr/>
        </p:nvSpPr>
        <p:spPr bwMode="auto">
          <a:xfrm flipV="1">
            <a:off x="5935663" y="5446713"/>
            <a:ext cx="26987" cy="385762"/>
          </a:xfrm>
          <a:prstGeom prst="line">
            <a:avLst/>
          </a:prstGeom>
          <a:noFill/>
          <a:ln w="9525">
            <a:solidFill>
              <a:srgbClr val="000000"/>
            </a:solidFill>
            <a:round/>
            <a:headEnd/>
            <a:tailEnd type="triangle" w="med" len="med"/>
          </a:ln>
        </p:spPr>
        <p:txBody>
          <a:bodyPr/>
          <a:lstStyle/>
          <a:p>
            <a:endParaRPr lang="en-US"/>
          </a:p>
        </p:txBody>
      </p:sp>
      <p:sp>
        <p:nvSpPr>
          <p:cNvPr id="43025" name="Text Box 17"/>
          <p:cNvSpPr txBox="1">
            <a:spLocks noChangeArrowheads="1"/>
          </p:cNvSpPr>
          <p:nvPr/>
        </p:nvSpPr>
        <p:spPr bwMode="auto">
          <a:xfrm>
            <a:off x="2895600" y="6019800"/>
            <a:ext cx="1228725"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basophil</a:t>
            </a:r>
          </a:p>
        </p:txBody>
      </p:sp>
      <p:sp>
        <p:nvSpPr>
          <p:cNvPr id="43026" name="Line 18"/>
          <p:cNvSpPr>
            <a:spLocks noChangeShapeType="1"/>
          </p:cNvSpPr>
          <p:nvPr/>
        </p:nvSpPr>
        <p:spPr bwMode="auto">
          <a:xfrm flipV="1">
            <a:off x="3783013" y="5946775"/>
            <a:ext cx="273050" cy="231775"/>
          </a:xfrm>
          <a:prstGeom prst="line">
            <a:avLst/>
          </a:prstGeom>
          <a:noFill/>
          <a:ln w="9525">
            <a:solidFill>
              <a:srgbClr val="000000"/>
            </a:solidFill>
            <a:round/>
            <a:headEnd/>
            <a:tailEnd type="triangle" w="med" len="med"/>
          </a:ln>
        </p:spPr>
        <p:txBody>
          <a:bodyPr/>
          <a:lstStyle/>
          <a:p>
            <a:endParaRPr lang="en-US"/>
          </a:p>
        </p:txBody>
      </p:sp>
      <p:sp>
        <p:nvSpPr>
          <p:cNvPr id="43027" name="Text Box 19"/>
          <p:cNvSpPr txBox="1">
            <a:spLocks noChangeArrowheads="1"/>
          </p:cNvSpPr>
          <p:nvPr/>
        </p:nvSpPr>
        <p:spPr bwMode="auto">
          <a:xfrm>
            <a:off x="5016500" y="1468438"/>
            <a:ext cx="1384300" cy="396875"/>
          </a:xfrm>
          <a:prstGeom prst="rect">
            <a:avLst/>
          </a:prstGeom>
          <a:noFill/>
          <a:ln w="9525">
            <a:noFill/>
            <a:miter lim="800000"/>
            <a:headEnd/>
            <a:tailEnd/>
          </a:ln>
        </p:spPr>
        <p:txBody>
          <a:bodyPr wrap="none">
            <a:spAutoFit/>
          </a:bodyPr>
          <a:lstStyle/>
          <a:p>
            <a:pPr eaLnBrk="0" hangingPunct="0"/>
            <a:r>
              <a:rPr lang="en-US" sz="2000" b="1">
                <a:solidFill>
                  <a:srgbClr val="000000"/>
                </a:solidFill>
              </a:rPr>
              <a:t>monocyte</a:t>
            </a:r>
          </a:p>
        </p:txBody>
      </p:sp>
      <p:sp>
        <p:nvSpPr>
          <p:cNvPr id="43028" name="Line 20"/>
          <p:cNvSpPr>
            <a:spLocks noChangeShapeType="1"/>
          </p:cNvSpPr>
          <p:nvPr/>
        </p:nvSpPr>
        <p:spPr bwMode="auto">
          <a:xfrm flipV="1">
            <a:off x="6321425" y="1593850"/>
            <a:ext cx="230188" cy="50800"/>
          </a:xfrm>
          <a:prstGeom prst="line">
            <a:avLst/>
          </a:prstGeom>
          <a:noFill/>
          <a:ln w="9525">
            <a:solidFill>
              <a:srgbClr val="00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209800" y="1676400"/>
            <a:ext cx="3733800" cy="1107996"/>
          </a:xfrm>
        </p:spPr>
        <p:txBody>
          <a:bodyPr/>
          <a:lstStyle/>
          <a:p>
            <a:pPr eaLnBrk="1" hangingPunct="1"/>
            <a:r>
              <a:rPr lang="en-US" sz="3600" dirty="0" smtClean="0"/>
              <a:t>FUNCTIONS</a:t>
            </a:r>
            <a:endParaRPr lang="en-US" dirty="0" smtClean="0"/>
          </a:p>
        </p:txBody>
      </p:sp>
      <p:sp>
        <p:nvSpPr>
          <p:cNvPr id="45059" name="Content Placeholder 2"/>
          <p:cNvSpPr>
            <a:spLocks noGrp="1"/>
          </p:cNvSpPr>
          <p:nvPr>
            <p:ph idx="1"/>
          </p:nvPr>
        </p:nvSpPr>
        <p:spPr>
          <a:xfrm>
            <a:off x="307340" y="2685414"/>
            <a:ext cx="8227060" cy="2215991"/>
          </a:xfrm>
        </p:spPr>
        <p:txBody>
          <a:bodyPr/>
          <a:lstStyle/>
          <a:p>
            <a:pPr algn="just" eaLnBrk="1" hangingPunct="1">
              <a:buFont typeface="Arial" pitchFamily="34" charset="0"/>
              <a:buChar char="•"/>
            </a:pPr>
            <a:r>
              <a:rPr lang="en-US" sz="2400" dirty="0" err="1" smtClean="0"/>
              <a:t>Neutrophils</a:t>
            </a:r>
            <a:r>
              <a:rPr lang="en-US" sz="2400" dirty="0" smtClean="0"/>
              <a:t> and </a:t>
            </a:r>
            <a:r>
              <a:rPr lang="en-US" sz="2400" dirty="0" err="1" smtClean="0"/>
              <a:t>monocytes</a:t>
            </a:r>
            <a:r>
              <a:rPr lang="en-US" sz="2400" dirty="0" smtClean="0"/>
              <a:t> are </a:t>
            </a:r>
            <a:r>
              <a:rPr lang="en-US" sz="2400" dirty="0" err="1" smtClean="0"/>
              <a:t>phagocytic</a:t>
            </a:r>
            <a:r>
              <a:rPr lang="en-US" sz="2400" dirty="0" smtClean="0"/>
              <a:t> cells which destroy foreign organisms entering the body. </a:t>
            </a:r>
          </a:p>
          <a:p>
            <a:pPr algn="just" eaLnBrk="1" hangingPunct="1">
              <a:buFont typeface="Arial" pitchFamily="34" charset="0"/>
              <a:buChar char="•"/>
            </a:pPr>
            <a:r>
              <a:rPr lang="en-US" sz="2400" dirty="0" err="1" smtClean="0"/>
              <a:t>Basophils</a:t>
            </a:r>
            <a:r>
              <a:rPr lang="en-US" sz="2400" dirty="0" smtClean="0"/>
              <a:t> secrete histamine, serotonin, heparin, etc., and are involved in inflammatory reactions.</a:t>
            </a:r>
          </a:p>
          <a:p>
            <a:pPr algn="just" eaLnBrk="1" hangingPunct="1">
              <a:buFont typeface="Arial" pitchFamily="34" charset="0"/>
              <a:buChar char="•"/>
            </a:pPr>
            <a:r>
              <a:rPr lang="en-US" sz="2400" dirty="0" smtClean="0"/>
              <a:t> </a:t>
            </a:r>
            <a:r>
              <a:rPr lang="en-US" sz="2400" dirty="0" err="1" smtClean="0"/>
              <a:t>Eosinophils</a:t>
            </a:r>
            <a:r>
              <a:rPr lang="en-US" sz="2400" dirty="0" smtClean="0"/>
              <a:t>  resist infections and are also associated with allergic reactions.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07340" y="1219201"/>
            <a:ext cx="7084060" cy="923330"/>
          </a:xfrm>
        </p:spPr>
        <p:txBody>
          <a:bodyPr/>
          <a:lstStyle/>
          <a:p>
            <a:pPr algn="ctr" eaLnBrk="1" hangingPunct="1"/>
            <a:r>
              <a:rPr lang="en-US" sz="6000" dirty="0" smtClean="0">
                <a:solidFill>
                  <a:schemeClr val="tx1"/>
                </a:solidFill>
              </a:rPr>
              <a:t>Lymphocytes</a:t>
            </a:r>
            <a:endParaRPr lang="en-US" dirty="0" smtClean="0"/>
          </a:p>
        </p:txBody>
      </p:sp>
      <p:sp>
        <p:nvSpPr>
          <p:cNvPr id="46083" name="Content Placeholder 2"/>
          <p:cNvSpPr>
            <a:spLocks noGrp="1"/>
          </p:cNvSpPr>
          <p:nvPr>
            <p:ph idx="1"/>
          </p:nvPr>
        </p:nvSpPr>
        <p:spPr>
          <a:xfrm>
            <a:off x="307340" y="2590800"/>
            <a:ext cx="8150860" cy="2154436"/>
          </a:xfrm>
        </p:spPr>
        <p:txBody>
          <a:bodyPr/>
          <a:lstStyle/>
          <a:p>
            <a:pPr marL="514350" indent="-514350" eaLnBrk="1" hangingPunct="1">
              <a:buFont typeface="+mj-lt"/>
              <a:buAutoNum type="arabicPeriod"/>
            </a:pPr>
            <a:r>
              <a:rPr lang="en-US" sz="2800" dirty="0" smtClean="0"/>
              <a:t>Lymphocytes (20-25 per cent) are of two major types – ‘B’ and ‘T’ forms. </a:t>
            </a:r>
          </a:p>
          <a:p>
            <a:pPr marL="514350" indent="-514350" eaLnBrk="1" hangingPunct="1">
              <a:buFont typeface="+mj-lt"/>
              <a:buAutoNum type="arabicPeriod"/>
            </a:pPr>
            <a:r>
              <a:rPr lang="en-US" sz="2800" dirty="0" smtClean="0"/>
              <a:t>Both B and T lymphocytes are responsible for immune responses of the body.</a:t>
            </a:r>
          </a:p>
          <a:p>
            <a:pPr marL="514350" indent="-514350" eaLnBrk="1" hangingPunct="1">
              <a:buFont typeface="+mj-lt"/>
              <a:buAutoNum type="arabicPeriod"/>
            </a:pPr>
            <a:endParaRPr lang="en-US" sz="28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l="10805" t="16000" r="11591" b="12000"/>
          <a:stretch>
            <a:fillRect/>
          </a:stretch>
        </p:blipFill>
        <p:spPr bwMode="auto">
          <a:xfrm>
            <a:off x="1006475" y="2743200"/>
            <a:ext cx="7223125" cy="3748088"/>
          </a:xfrm>
          <a:prstGeom prst="rect">
            <a:avLst/>
          </a:prstGeom>
          <a:noFill/>
          <a:ln w="9525">
            <a:noFill/>
            <a:miter lim="800000"/>
            <a:headEnd/>
            <a:tailEnd/>
          </a:ln>
        </p:spPr>
      </p:pic>
      <p:sp>
        <p:nvSpPr>
          <p:cNvPr id="47108" name="WordArt 4"/>
          <p:cNvSpPr>
            <a:spLocks noChangeArrowheads="1" noChangeShapeType="1" noTextEdit="1"/>
          </p:cNvSpPr>
          <p:nvPr/>
        </p:nvSpPr>
        <p:spPr bwMode="auto">
          <a:xfrm>
            <a:off x="2209800" y="381000"/>
            <a:ext cx="5105400" cy="762000"/>
          </a:xfrm>
          <a:prstGeom prst="rect">
            <a:avLst/>
          </a:prstGeom>
        </p:spPr>
        <p:txBody>
          <a:bodyPr wrap="none" fromWordArt="1">
            <a:prstTxWarp prst="textPlain">
              <a:avLst>
                <a:gd name="adj" fmla="val 50000"/>
              </a:avLst>
            </a:prstTxWarp>
          </a:bodyPr>
          <a:lstStyle/>
          <a:p>
            <a:pPr algn="ctr"/>
            <a:r>
              <a:rPr lang="en-US" sz="3600" kern="10" spc="720" dirty="0" err="1">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Diapedesis</a:t>
            </a:r>
            <a:endParaRPr lang="en-US" sz="3600" kern="10" spc="720" dirty="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endParaRPr>
          </a:p>
        </p:txBody>
      </p:sp>
      <p:sp>
        <p:nvSpPr>
          <p:cNvPr id="47109" name="TextBox 4"/>
          <p:cNvSpPr txBox="1">
            <a:spLocks noChangeArrowheads="1"/>
          </p:cNvSpPr>
          <p:nvPr/>
        </p:nvSpPr>
        <p:spPr bwMode="auto">
          <a:xfrm>
            <a:off x="457200" y="1608137"/>
            <a:ext cx="8153400" cy="830997"/>
          </a:xfrm>
          <a:prstGeom prst="rect">
            <a:avLst/>
          </a:prstGeom>
          <a:noFill/>
          <a:ln w="9525">
            <a:noFill/>
            <a:miter lim="800000"/>
            <a:headEnd/>
            <a:tailEnd/>
          </a:ln>
        </p:spPr>
        <p:txBody>
          <a:bodyPr wrap="square">
            <a:spAutoFit/>
          </a:bodyPr>
          <a:lstStyle/>
          <a:p>
            <a:r>
              <a:rPr lang="en-US" sz="2400" dirty="0"/>
              <a:t>Leucocytes are capable of coming out of blood capillaries by amoeboid movement is called DIAPEDESIS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208088" y="1166813"/>
            <a:ext cx="7478712" cy="5016758"/>
          </a:xfrm>
          <a:prstGeom prst="rect">
            <a:avLst/>
          </a:prstGeom>
          <a:noFill/>
          <a:ln w="9525">
            <a:noFill/>
            <a:miter lim="800000"/>
            <a:headEnd/>
            <a:tailEnd/>
          </a:ln>
        </p:spPr>
        <p:txBody>
          <a:bodyPr wrap="square">
            <a:spAutoFit/>
          </a:bodyPr>
          <a:lstStyle/>
          <a:p>
            <a:pPr marL="457200" indent="-457200" algn="just">
              <a:lnSpc>
                <a:spcPct val="90000"/>
              </a:lnSpc>
              <a:spcAft>
                <a:spcPct val="50000"/>
              </a:spcAft>
              <a:buClr>
                <a:srgbClr val="053D76"/>
              </a:buClr>
              <a:buFont typeface="Times" charset="0"/>
              <a:buChar char="•"/>
            </a:pPr>
            <a:r>
              <a:rPr lang="en-US" sz="3200" b="1" dirty="0" err="1"/>
              <a:t>Leukopenia</a:t>
            </a:r>
            <a:endParaRPr lang="en-US" sz="3200" b="1" dirty="0"/>
          </a:p>
          <a:p>
            <a:pPr marL="914400" lvl="1" indent="-457200" algn="just">
              <a:lnSpc>
                <a:spcPct val="90000"/>
              </a:lnSpc>
              <a:spcAft>
                <a:spcPct val="50000"/>
              </a:spcAft>
              <a:buClr>
                <a:srgbClr val="053D76"/>
              </a:buClr>
              <a:buFont typeface="Times" charset="0"/>
              <a:buChar char="•"/>
            </a:pPr>
            <a:r>
              <a:rPr lang="en-US" sz="2400" dirty="0"/>
              <a:t> Abnormally low WBC count—drug induced</a:t>
            </a:r>
          </a:p>
          <a:p>
            <a:pPr marL="457200" indent="-457200" algn="just">
              <a:lnSpc>
                <a:spcPct val="90000"/>
              </a:lnSpc>
              <a:spcAft>
                <a:spcPct val="50000"/>
              </a:spcAft>
              <a:buClr>
                <a:srgbClr val="053D76"/>
              </a:buClr>
              <a:buFont typeface="Times" charset="0"/>
              <a:buChar char="•"/>
            </a:pPr>
            <a:r>
              <a:rPr lang="en-US" sz="3200" b="1" dirty="0" err="1"/>
              <a:t>Leukemias</a:t>
            </a:r>
            <a:endParaRPr lang="en-US" sz="3200" b="1" dirty="0"/>
          </a:p>
          <a:p>
            <a:pPr marL="914400" lvl="1" indent="-457200" algn="just">
              <a:lnSpc>
                <a:spcPct val="90000"/>
              </a:lnSpc>
              <a:spcAft>
                <a:spcPct val="50000"/>
              </a:spcAft>
              <a:buClr>
                <a:srgbClr val="053D76"/>
              </a:buClr>
              <a:buFont typeface="Times" charset="0"/>
              <a:buChar char="•"/>
            </a:pPr>
            <a:r>
              <a:rPr lang="en-US" sz="2400" dirty="0"/>
              <a:t>Cancerous conditions involving WBCs</a:t>
            </a:r>
          </a:p>
          <a:p>
            <a:pPr marL="914400" lvl="1" indent="-457200" algn="just">
              <a:lnSpc>
                <a:spcPct val="90000"/>
              </a:lnSpc>
              <a:spcAft>
                <a:spcPct val="50000"/>
              </a:spcAft>
              <a:buClr>
                <a:srgbClr val="053D76"/>
              </a:buClr>
              <a:buFont typeface="Times" charset="0"/>
              <a:buChar char="•"/>
            </a:pPr>
            <a:r>
              <a:rPr lang="en-US" sz="2400" dirty="0"/>
              <a:t>Named according to the abnormal WBC clone involved</a:t>
            </a:r>
          </a:p>
          <a:p>
            <a:pPr marL="457200" indent="-457200" algn="just" eaLnBrk="0" hangingPunct="0">
              <a:buFontTx/>
              <a:buChar char="•"/>
            </a:pPr>
            <a:r>
              <a:rPr lang="en-US" sz="3600" b="1" dirty="0">
                <a:solidFill>
                  <a:srgbClr val="000000"/>
                </a:solidFill>
                <a:cs typeface="Times New Roman" pitchFamily="18" charset="0"/>
              </a:rPr>
              <a:t>Mononucleosis</a:t>
            </a:r>
            <a:endParaRPr lang="en-US" sz="3600" dirty="0">
              <a:solidFill>
                <a:srgbClr val="000000"/>
              </a:solidFill>
              <a:cs typeface="Times New Roman" pitchFamily="18" charset="0"/>
            </a:endParaRPr>
          </a:p>
          <a:p>
            <a:pPr marL="914400" lvl="1" indent="-457200" algn="just" eaLnBrk="0" hangingPunct="0">
              <a:buFontTx/>
              <a:buChar char="•"/>
            </a:pPr>
            <a:r>
              <a:rPr lang="en-US" sz="2400" dirty="0">
                <a:solidFill>
                  <a:srgbClr val="000000"/>
                </a:solidFill>
                <a:cs typeface="Times New Roman" pitchFamily="18" charset="0"/>
              </a:rPr>
              <a:t>highly contagious viral disease caused by Epstein-Barr virus; excessive  of </a:t>
            </a:r>
            <a:r>
              <a:rPr lang="en-US" sz="2400" dirty="0" err="1">
                <a:solidFill>
                  <a:srgbClr val="000000"/>
                </a:solidFill>
                <a:cs typeface="Times New Roman" pitchFamily="18" charset="0"/>
              </a:rPr>
              <a:t>agranulocytes</a:t>
            </a:r>
            <a:r>
              <a:rPr lang="en-US" sz="2400" dirty="0">
                <a:solidFill>
                  <a:srgbClr val="000000"/>
                </a:solidFill>
                <a:cs typeface="Times New Roman" pitchFamily="18" charset="0"/>
              </a:rPr>
              <a:t>; fatigue, sore throat, recover in a few weeks</a:t>
            </a:r>
          </a:p>
        </p:txBody>
      </p:sp>
      <p:sp>
        <p:nvSpPr>
          <p:cNvPr id="48131" name="WordArt 4"/>
          <p:cNvSpPr>
            <a:spLocks noChangeArrowheads="1" noChangeShapeType="1" noTextEdit="1"/>
          </p:cNvSpPr>
          <p:nvPr/>
        </p:nvSpPr>
        <p:spPr bwMode="auto">
          <a:xfrm>
            <a:off x="1905000" y="457200"/>
            <a:ext cx="4572000" cy="533400"/>
          </a:xfrm>
          <a:prstGeom prst="rect">
            <a:avLst/>
          </a:prstGeom>
        </p:spPr>
        <p:txBody>
          <a:bodyPr wrap="none" fromWordArt="1">
            <a:prstTxWarp prst="textPlain">
              <a:avLst>
                <a:gd name="adj" fmla="val 50000"/>
              </a:avLst>
            </a:prstTxWarp>
          </a:bodyPr>
          <a:lstStyle/>
          <a:p>
            <a:pPr algn="ctr"/>
            <a:r>
              <a:rPr lang="en-US" sz="3600" kern="10" spc="720">
                <a:ln w="9525">
                  <a:noFill/>
                  <a:round/>
                  <a:headEnd/>
                  <a:tailEnd/>
                </a:ln>
                <a:gradFill rotWithShape="1">
                  <a:gsLst>
                    <a:gs pos="0">
                      <a:srgbClr val="800000"/>
                    </a:gs>
                    <a:gs pos="100000">
                      <a:srgbClr val="FF0000"/>
                    </a:gs>
                  </a:gsLst>
                  <a:lin ang="5400000" scaled="1"/>
                </a:gradFill>
                <a:effectLst>
                  <a:outerShdw dist="45791" dir="3378596" algn="ctr" rotWithShape="0">
                    <a:srgbClr val="4D4D4D"/>
                  </a:outerShdw>
                </a:effectLst>
                <a:latin typeface="Arial Black"/>
              </a:rPr>
              <a:t>WBC Diseases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594995" y="1828800"/>
            <a:ext cx="2605405" cy="615553"/>
          </a:xfrm>
        </p:spPr>
        <p:txBody>
          <a:bodyPr/>
          <a:lstStyle/>
          <a:p>
            <a:r>
              <a:rPr lang="en-US" sz="4000" dirty="0" smtClean="0"/>
              <a:t>Platelets</a:t>
            </a:r>
          </a:p>
        </p:txBody>
      </p:sp>
      <p:sp>
        <p:nvSpPr>
          <p:cNvPr id="41989" name="Rectangle 5"/>
          <p:cNvSpPr>
            <a:spLocks noGrp="1" noChangeArrowheads="1"/>
          </p:cNvSpPr>
          <p:nvPr>
            <p:ph type="body" sz="half" idx="4294967295"/>
          </p:nvPr>
        </p:nvSpPr>
        <p:spPr>
          <a:xfrm>
            <a:off x="304800" y="3200400"/>
            <a:ext cx="3581400" cy="2895600"/>
          </a:xfrm>
          <a:prstGeom prst="rect">
            <a:avLst/>
          </a:prstGeom>
        </p:spPr>
        <p:txBody>
          <a:bodyPr/>
          <a:lstStyle/>
          <a:p>
            <a:pPr marL="342900" indent="-342900" algn="just">
              <a:buFont typeface="+mj-lt"/>
              <a:buAutoNum type="arabicPeriod"/>
            </a:pPr>
            <a:r>
              <a:rPr lang="en-US" sz="2800" dirty="0" smtClean="0"/>
              <a:t>Smallest part of blood</a:t>
            </a:r>
          </a:p>
          <a:p>
            <a:pPr marL="342900" indent="-342900" algn="just">
              <a:buFont typeface="+mj-lt"/>
              <a:buAutoNum type="arabicPeriod"/>
            </a:pPr>
            <a:r>
              <a:rPr lang="en-US" sz="2800" dirty="0" smtClean="0"/>
              <a:t>No nucleus</a:t>
            </a:r>
          </a:p>
          <a:p>
            <a:pPr marL="342900" indent="-342900" algn="just">
              <a:buFont typeface="+mj-lt"/>
              <a:buAutoNum type="arabicPeriod"/>
            </a:pPr>
            <a:r>
              <a:rPr lang="en-US" sz="2800" dirty="0" smtClean="0"/>
              <a:t>Live 2-4 days</a:t>
            </a:r>
          </a:p>
          <a:p>
            <a:pPr marL="342900" indent="-342900" algn="just">
              <a:buFont typeface="+mj-lt"/>
              <a:buAutoNum type="arabicPeriod"/>
            </a:pPr>
            <a:r>
              <a:rPr lang="en-US" sz="2800" dirty="0" smtClean="0"/>
              <a:t>Involved in clotting of blood</a:t>
            </a:r>
          </a:p>
        </p:txBody>
      </p:sp>
      <p:pic>
        <p:nvPicPr>
          <p:cNvPr id="49157" name="Picture 8" descr="T-lymphocyte%20and%20Platelets%202"/>
          <p:cNvPicPr>
            <a:picLocks noChangeAspect="1" noChangeArrowheads="1"/>
          </p:cNvPicPr>
          <p:nvPr/>
        </p:nvPicPr>
        <p:blipFill>
          <a:blip r:embed="rId2"/>
          <a:srcRect/>
          <a:stretch>
            <a:fillRect/>
          </a:stretch>
        </p:blipFill>
        <p:spPr bwMode="auto">
          <a:xfrm>
            <a:off x="4381500" y="1752600"/>
            <a:ext cx="4316016"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ssolve">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989">
                                            <p:txEl>
                                              <p:pRg st="0" end="0"/>
                                            </p:txEl>
                                          </p:spTgt>
                                        </p:tgtEl>
                                        <p:attrNameLst>
                                          <p:attrName>style.visibility</p:attrName>
                                        </p:attrNameLst>
                                      </p:cBhvr>
                                      <p:to>
                                        <p:strVal val="visible"/>
                                      </p:to>
                                    </p:set>
                                    <p:animEffect transition="in" filter="dissolve">
                                      <p:cBhvr>
                                        <p:cTn id="12" dur="500"/>
                                        <p:tgtEl>
                                          <p:spTgt spid="419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89">
                                            <p:txEl>
                                              <p:pRg st="1" end="1"/>
                                            </p:txEl>
                                          </p:spTgt>
                                        </p:tgtEl>
                                        <p:attrNameLst>
                                          <p:attrName>style.visibility</p:attrName>
                                        </p:attrNameLst>
                                      </p:cBhvr>
                                      <p:to>
                                        <p:strVal val="visible"/>
                                      </p:to>
                                    </p:set>
                                    <p:animEffect transition="in" filter="dissolve">
                                      <p:cBhvr>
                                        <p:cTn id="17" dur="500"/>
                                        <p:tgtEl>
                                          <p:spTgt spid="4198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989">
                                            <p:txEl>
                                              <p:pRg st="2" end="2"/>
                                            </p:txEl>
                                          </p:spTgt>
                                        </p:tgtEl>
                                        <p:attrNameLst>
                                          <p:attrName>style.visibility</p:attrName>
                                        </p:attrNameLst>
                                      </p:cBhvr>
                                      <p:to>
                                        <p:strVal val="visible"/>
                                      </p:to>
                                    </p:set>
                                    <p:animEffect transition="in" filter="dissolve">
                                      <p:cBhvr>
                                        <p:cTn id="22" dur="500"/>
                                        <p:tgtEl>
                                          <p:spTgt spid="4198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89">
                                            <p:txEl>
                                              <p:pRg st="3" end="3"/>
                                            </p:txEl>
                                          </p:spTgt>
                                        </p:tgtEl>
                                        <p:attrNameLst>
                                          <p:attrName>style.visibility</p:attrName>
                                        </p:attrNameLst>
                                      </p:cBhvr>
                                      <p:to>
                                        <p:strVal val="visible"/>
                                      </p:to>
                                    </p:set>
                                    <p:animEffect transition="in" filter="dissolve">
                                      <p:cBhvr>
                                        <p:cTn id="27" dur="500"/>
                                        <p:tgtEl>
                                          <p:spTgt spid="419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923330"/>
          </a:xfrm>
        </p:spPr>
        <p:txBody>
          <a:bodyPr/>
          <a:lstStyle/>
          <a:p>
            <a:pPr algn="ctr" eaLnBrk="1" hangingPunct="1"/>
            <a:r>
              <a:rPr lang="en-US" sz="6000" dirty="0" smtClean="0">
                <a:latin typeface="Arial" pitchFamily="34" charset="0"/>
              </a:rPr>
              <a:t>Platelets</a:t>
            </a:r>
          </a:p>
        </p:txBody>
      </p:sp>
      <p:sp>
        <p:nvSpPr>
          <p:cNvPr id="50179" name="Rectangle 3"/>
          <p:cNvSpPr>
            <a:spLocks noGrp="1" noChangeArrowheads="1"/>
          </p:cNvSpPr>
          <p:nvPr>
            <p:ph type="body" idx="1"/>
          </p:nvPr>
        </p:nvSpPr>
        <p:spPr>
          <a:xfrm>
            <a:off x="685800" y="1219200"/>
            <a:ext cx="7772400" cy="4875181"/>
          </a:xfrm>
        </p:spPr>
        <p:txBody>
          <a:bodyPr/>
          <a:lstStyle/>
          <a:p>
            <a:pPr algn="just" eaLnBrk="1" hangingPunct="1">
              <a:lnSpc>
                <a:spcPct val="90000"/>
              </a:lnSpc>
              <a:buFont typeface="Arial" pitchFamily="34" charset="0"/>
              <a:buChar char="•"/>
            </a:pPr>
            <a:r>
              <a:rPr lang="en-US" sz="3200" dirty="0" smtClean="0"/>
              <a:t>  Also called </a:t>
            </a:r>
            <a:r>
              <a:rPr lang="en-US" sz="3200" b="1" dirty="0" err="1" smtClean="0"/>
              <a:t>thrombocytes</a:t>
            </a:r>
            <a:endParaRPr lang="en-US" sz="3200" dirty="0" smtClean="0">
              <a:latin typeface="Arial" pitchFamily="34" charset="0"/>
            </a:endParaRPr>
          </a:p>
          <a:p>
            <a:pPr algn="just" eaLnBrk="1" hangingPunct="1">
              <a:lnSpc>
                <a:spcPct val="90000"/>
              </a:lnSpc>
              <a:buFont typeface="Arial" pitchFamily="34" charset="0"/>
              <a:buChar char="•"/>
            </a:pPr>
            <a:r>
              <a:rPr lang="en-US" sz="3200" dirty="0" smtClean="0">
                <a:latin typeface="Arial" pitchFamily="34" charset="0"/>
              </a:rPr>
              <a:t> Small fragments of </a:t>
            </a:r>
            <a:r>
              <a:rPr lang="en-US" sz="3200" dirty="0" err="1" smtClean="0">
                <a:latin typeface="Arial" pitchFamily="34" charset="0"/>
              </a:rPr>
              <a:t>megakaryocytes</a:t>
            </a:r>
            <a:endParaRPr lang="en-US" sz="3200" dirty="0" smtClean="0">
              <a:latin typeface="Arial" pitchFamily="34" charset="0"/>
            </a:endParaRPr>
          </a:p>
          <a:p>
            <a:pPr algn="just" eaLnBrk="1" hangingPunct="1">
              <a:lnSpc>
                <a:spcPct val="90000"/>
              </a:lnSpc>
            </a:pPr>
            <a:r>
              <a:rPr lang="en-US" sz="3200" dirty="0" smtClean="0"/>
              <a:t> (special cells in the bone marrow)</a:t>
            </a:r>
            <a:endParaRPr lang="en-US" sz="3200" dirty="0" smtClean="0">
              <a:latin typeface="Arial" pitchFamily="34" charset="0"/>
            </a:endParaRPr>
          </a:p>
          <a:p>
            <a:pPr algn="just" eaLnBrk="1" hangingPunct="1">
              <a:lnSpc>
                <a:spcPct val="90000"/>
              </a:lnSpc>
              <a:buFont typeface="Arial" pitchFamily="34" charset="0"/>
              <a:buChar char="•"/>
            </a:pPr>
            <a:r>
              <a:rPr lang="en-US" sz="3200" dirty="0" smtClean="0">
                <a:latin typeface="Arial" pitchFamily="34" charset="0"/>
              </a:rPr>
              <a:t>Granules contain serotonin, Ca</a:t>
            </a:r>
            <a:r>
              <a:rPr lang="en-US" sz="3200" baseline="30000" dirty="0" smtClean="0">
                <a:latin typeface="Arial" pitchFamily="34" charset="0"/>
              </a:rPr>
              <a:t>2+</a:t>
            </a:r>
            <a:r>
              <a:rPr lang="en-US" sz="3200" dirty="0" smtClean="0">
                <a:latin typeface="Arial" pitchFamily="34" charset="0"/>
              </a:rPr>
              <a:t>, enzymes, ADP, and platelet-derived growth factor (PDGF)</a:t>
            </a:r>
          </a:p>
          <a:p>
            <a:pPr algn="just" eaLnBrk="1" hangingPunct="1">
              <a:lnSpc>
                <a:spcPct val="90000"/>
              </a:lnSpc>
              <a:buFont typeface="Arial" pitchFamily="34" charset="0"/>
              <a:buChar char="•"/>
            </a:pPr>
            <a:r>
              <a:rPr lang="en-US" sz="3200" dirty="0" smtClean="0"/>
              <a:t> Blood normally contains 1,500,00-3,500,00 platelets mm–3. </a:t>
            </a:r>
          </a:p>
          <a:p>
            <a:pPr algn="just" eaLnBrk="1" hangingPunct="1">
              <a:lnSpc>
                <a:spcPct val="90000"/>
              </a:lnSpc>
              <a:buFont typeface="Arial" pitchFamily="34" charset="0"/>
              <a:buChar char="•"/>
            </a:pPr>
            <a:r>
              <a:rPr lang="en-US" sz="3200" dirty="0" smtClean="0"/>
              <a:t>Platelets can release a variety of substances most of which are involved in the coagulation or clotting of blood.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020763" y="641350"/>
            <a:ext cx="7332585" cy="5632311"/>
          </a:xfrm>
          <a:prstGeom prst="rect">
            <a:avLst/>
          </a:prstGeom>
          <a:noFill/>
          <a:ln w="9525">
            <a:noFill/>
            <a:miter lim="800000"/>
            <a:headEnd/>
            <a:tailEnd/>
          </a:ln>
        </p:spPr>
        <p:txBody>
          <a:bodyPr wrap="none">
            <a:spAutoFit/>
          </a:bodyPr>
          <a:lstStyle/>
          <a:p>
            <a:r>
              <a:rPr lang="en-US" sz="2400" dirty="0"/>
              <a:t>Factor 			Common Name</a:t>
            </a:r>
          </a:p>
          <a:p>
            <a:r>
              <a:rPr lang="en-US" sz="2400" dirty="0"/>
              <a:t>Number		</a:t>
            </a:r>
          </a:p>
          <a:p>
            <a:endParaRPr lang="en-US" sz="2400" dirty="0"/>
          </a:p>
          <a:p>
            <a:r>
              <a:rPr lang="en-US" sz="2400" dirty="0"/>
              <a:t>I			Fibrinogen</a:t>
            </a:r>
          </a:p>
          <a:p>
            <a:r>
              <a:rPr lang="en-US" sz="2400" dirty="0"/>
              <a:t>II			</a:t>
            </a:r>
            <a:r>
              <a:rPr lang="en-US" sz="2400" dirty="0" err="1"/>
              <a:t>Prothrombin</a:t>
            </a:r>
            <a:endParaRPr lang="en-US" sz="2400" dirty="0"/>
          </a:p>
          <a:p>
            <a:r>
              <a:rPr lang="en-US" sz="2400" dirty="0"/>
              <a:t>III 			Tissue Factor</a:t>
            </a:r>
          </a:p>
          <a:p>
            <a:r>
              <a:rPr lang="en-US" sz="2400" dirty="0"/>
              <a:t>IV			Ca2+</a:t>
            </a:r>
          </a:p>
          <a:p>
            <a:r>
              <a:rPr lang="en-US" sz="2400" dirty="0"/>
              <a:t>V			</a:t>
            </a:r>
            <a:r>
              <a:rPr lang="en-US" sz="2400" dirty="0" err="1"/>
              <a:t>Proaccelerin</a:t>
            </a:r>
            <a:endParaRPr lang="en-US" sz="2400" dirty="0"/>
          </a:p>
          <a:p>
            <a:r>
              <a:rPr lang="en-US" sz="2400" dirty="0"/>
              <a:t>VII			</a:t>
            </a:r>
            <a:r>
              <a:rPr lang="en-US" sz="2400" dirty="0" err="1"/>
              <a:t>Proconvertin</a:t>
            </a:r>
            <a:endParaRPr lang="en-US" sz="2400" dirty="0"/>
          </a:p>
          <a:p>
            <a:r>
              <a:rPr lang="en-US" sz="2400" dirty="0"/>
              <a:t>VIII			</a:t>
            </a:r>
            <a:r>
              <a:rPr lang="en-US" sz="2400" dirty="0" err="1"/>
              <a:t>Antihemophilic</a:t>
            </a:r>
            <a:r>
              <a:rPr lang="en-US" sz="2400" dirty="0"/>
              <a:t> Factor</a:t>
            </a:r>
          </a:p>
          <a:p>
            <a:r>
              <a:rPr lang="en-US" sz="2400" dirty="0"/>
              <a:t>IX			Christmas Factor</a:t>
            </a:r>
          </a:p>
          <a:p>
            <a:r>
              <a:rPr lang="en-US" sz="2400" dirty="0"/>
              <a:t>X			Stuart Factor</a:t>
            </a:r>
          </a:p>
          <a:p>
            <a:r>
              <a:rPr lang="en-US" sz="2400" dirty="0"/>
              <a:t>XI 			Plasma </a:t>
            </a:r>
            <a:r>
              <a:rPr lang="en-US" sz="2400" dirty="0" err="1"/>
              <a:t>thromboplastin</a:t>
            </a:r>
            <a:r>
              <a:rPr lang="en-US" sz="2400" dirty="0"/>
              <a:t> antecedent</a:t>
            </a:r>
          </a:p>
          <a:p>
            <a:r>
              <a:rPr lang="en-US" sz="2400" dirty="0"/>
              <a:t>XII			Hageman factor</a:t>
            </a:r>
          </a:p>
          <a:p>
            <a:r>
              <a:rPr lang="en-US" sz="2400" dirty="0"/>
              <a:t>XIII			Fibrin Stabilizing Factor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447800"/>
            <a:ext cx="8382000" cy="5410200"/>
          </a:xfrm>
          <a:custGeom>
            <a:avLst/>
            <a:gdLst/>
            <a:ahLst/>
            <a:cxnLst/>
            <a:rect l="l" t="t" r="r" b="b"/>
            <a:pathLst>
              <a:path w="8382000" h="5140960">
                <a:moveTo>
                  <a:pt x="0" y="5140452"/>
                </a:moveTo>
                <a:lnTo>
                  <a:pt x="8382000" y="5140452"/>
                </a:lnTo>
                <a:lnTo>
                  <a:pt x="8382000" y="0"/>
                </a:lnTo>
                <a:lnTo>
                  <a:pt x="0" y="0"/>
                </a:lnTo>
                <a:lnTo>
                  <a:pt x="0" y="5140452"/>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459740" y="1090601"/>
            <a:ext cx="8166100" cy="5614999"/>
          </a:xfrm>
          <a:prstGeom prst="rect">
            <a:avLst/>
          </a:prstGeom>
        </p:spPr>
        <p:txBody>
          <a:bodyPr vert="horz" wrap="square" lIns="0" tIns="13335" rIns="0" bIns="0" rtlCol="0">
            <a:spAutoFit/>
          </a:bodyPr>
          <a:lstStyle/>
          <a:p>
            <a:pPr marL="12700" algn="just">
              <a:lnSpc>
                <a:spcPct val="100000"/>
              </a:lnSpc>
              <a:spcBef>
                <a:spcPts val="105"/>
              </a:spcBef>
            </a:pPr>
            <a:r>
              <a:rPr sz="2000" b="1" u="heavy" spc="-10" dirty="0">
                <a:solidFill>
                  <a:srgbClr val="FFFFFF"/>
                </a:solidFill>
                <a:uFill>
                  <a:solidFill>
                    <a:srgbClr val="FFFFFF"/>
                  </a:solidFill>
                </a:uFill>
                <a:latin typeface="Carlito"/>
                <a:cs typeface="Carlito"/>
              </a:rPr>
              <a:t>General</a:t>
            </a:r>
            <a:r>
              <a:rPr sz="2000" b="1" u="heavy" dirty="0">
                <a:solidFill>
                  <a:srgbClr val="FFFFFF"/>
                </a:solidFill>
                <a:uFill>
                  <a:solidFill>
                    <a:srgbClr val="FFFFFF"/>
                  </a:solidFill>
                </a:uFill>
                <a:latin typeface="Carlito"/>
                <a:cs typeface="Carlito"/>
              </a:rPr>
              <a:t> position:</a:t>
            </a:r>
            <a:endParaRPr sz="2000">
              <a:latin typeface="Carlito"/>
              <a:cs typeface="Carlito"/>
            </a:endParaRPr>
          </a:p>
          <a:p>
            <a:pPr marL="12700" marR="5080" algn="just">
              <a:lnSpc>
                <a:spcPct val="100000"/>
              </a:lnSpc>
              <a:spcBef>
                <a:spcPts val="5"/>
              </a:spcBef>
              <a:buChar char="-"/>
              <a:tabLst>
                <a:tab pos="134620" algn="l"/>
              </a:tabLst>
            </a:pPr>
            <a:r>
              <a:rPr sz="1800" dirty="0">
                <a:solidFill>
                  <a:srgbClr val="FFFFFF"/>
                </a:solidFill>
                <a:latin typeface="Carlito"/>
                <a:cs typeface="Carlito"/>
              </a:rPr>
              <a:t>It </a:t>
            </a:r>
            <a:r>
              <a:rPr sz="1800" spc="-15" dirty="0">
                <a:solidFill>
                  <a:srgbClr val="FFFFFF"/>
                </a:solidFill>
                <a:latin typeface="Carlito"/>
                <a:cs typeface="Carlito"/>
              </a:rPr>
              <a:t>covers </a:t>
            </a:r>
            <a:r>
              <a:rPr sz="1800" dirty="0">
                <a:solidFill>
                  <a:srgbClr val="FFFFFF"/>
                </a:solidFill>
                <a:latin typeface="Carlito"/>
                <a:cs typeface="Carlito"/>
              </a:rPr>
              <a:t>the </a:t>
            </a:r>
            <a:r>
              <a:rPr sz="1800" spc="-10" dirty="0">
                <a:solidFill>
                  <a:srgbClr val="FFFFFF"/>
                </a:solidFill>
                <a:latin typeface="Carlito"/>
                <a:cs typeface="Carlito"/>
              </a:rPr>
              <a:t>outer surface </a:t>
            </a:r>
            <a:r>
              <a:rPr sz="1800" spc="-5" dirty="0">
                <a:solidFill>
                  <a:srgbClr val="FFFFFF"/>
                </a:solidFill>
                <a:latin typeface="Carlito"/>
                <a:cs typeface="Carlito"/>
              </a:rPr>
              <a:t>of </a:t>
            </a:r>
            <a:r>
              <a:rPr sz="1800" dirty="0">
                <a:solidFill>
                  <a:srgbClr val="FFFFFF"/>
                </a:solidFill>
                <a:latin typeface="Carlito"/>
                <a:cs typeface="Carlito"/>
              </a:rPr>
              <a:t>all the </a:t>
            </a:r>
            <a:r>
              <a:rPr sz="1800" spc="-15" dirty="0">
                <a:solidFill>
                  <a:srgbClr val="FFFFFF"/>
                </a:solidFill>
                <a:latin typeface="Carlito"/>
                <a:cs typeface="Carlito"/>
              </a:rPr>
              <a:t>organs </a:t>
            </a:r>
            <a:r>
              <a:rPr sz="1800" spc="-5" dirty="0">
                <a:solidFill>
                  <a:srgbClr val="FFFFFF"/>
                </a:solidFill>
                <a:latin typeface="Carlito"/>
                <a:cs typeface="Carlito"/>
              </a:rPr>
              <a:t>of </a:t>
            </a:r>
            <a:r>
              <a:rPr sz="1800" dirty="0">
                <a:solidFill>
                  <a:srgbClr val="FFFFFF"/>
                </a:solidFill>
                <a:latin typeface="Carlito"/>
                <a:cs typeface="Carlito"/>
              </a:rPr>
              <a:t>the </a:t>
            </a:r>
            <a:r>
              <a:rPr sz="1800" spc="-5" dirty="0">
                <a:solidFill>
                  <a:srgbClr val="FFFFFF"/>
                </a:solidFill>
                <a:latin typeface="Carlito"/>
                <a:cs typeface="Carlito"/>
              </a:rPr>
              <a:t>body </a:t>
            </a:r>
            <a:r>
              <a:rPr sz="1800" dirty="0">
                <a:solidFill>
                  <a:srgbClr val="FFFFFF"/>
                </a:solidFill>
                <a:latin typeface="Carlito"/>
                <a:cs typeface="Carlito"/>
              </a:rPr>
              <a:t>and also </a:t>
            </a:r>
            <a:r>
              <a:rPr sz="1800" spc="-5" dirty="0">
                <a:solidFill>
                  <a:srgbClr val="FFFFFF"/>
                </a:solidFill>
                <a:latin typeface="Carlito"/>
                <a:cs typeface="Carlito"/>
              </a:rPr>
              <a:t>lines </a:t>
            </a:r>
            <a:r>
              <a:rPr sz="1800" dirty="0">
                <a:solidFill>
                  <a:srgbClr val="FFFFFF"/>
                </a:solidFill>
                <a:latin typeface="Carlito"/>
                <a:cs typeface="Carlito"/>
              </a:rPr>
              <a:t>the </a:t>
            </a:r>
            <a:r>
              <a:rPr sz="1800" spc="-10" dirty="0">
                <a:solidFill>
                  <a:srgbClr val="FFFFFF"/>
                </a:solidFill>
                <a:latin typeface="Carlito"/>
                <a:cs typeface="Carlito"/>
              </a:rPr>
              <a:t>cavities </a:t>
            </a:r>
            <a:r>
              <a:rPr sz="1800" spc="-5" dirty="0">
                <a:solidFill>
                  <a:srgbClr val="FFFFFF"/>
                </a:solidFill>
                <a:latin typeface="Carlito"/>
                <a:cs typeface="Carlito"/>
              </a:rPr>
              <a:t>of </a:t>
            </a:r>
            <a:r>
              <a:rPr sz="1800" dirty="0">
                <a:solidFill>
                  <a:srgbClr val="FFFFFF"/>
                </a:solidFill>
                <a:latin typeface="Carlito"/>
                <a:cs typeface="Carlito"/>
              </a:rPr>
              <a:t>all  the </a:t>
            </a:r>
            <a:r>
              <a:rPr sz="1800" spc="-10" dirty="0">
                <a:solidFill>
                  <a:srgbClr val="FFFFFF"/>
                </a:solidFill>
                <a:latin typeface="Carlito"/>
                <a:cs typeface="Carlito"/>
              </a:rPr>
              <a:t>hollow </a:t>
            </a:r>
            <a:r>
              <a:rPr sz="1800" spc="-15" dirty="0">
                <a:solidFill>
                  <a:srgbClr val="FFFFFF"/>
                </a:solidFill>
                <a:latin typeface="Carlito"/>
                <a:cs typeface="Carlito"/>
              </a:rPr>
              <a:t>organs </a:t>
            </a:r>
            <a:r>
              <a:rPr sz="1800" spc="-5" dirty="0">
                <a:solidFill>
                  <a:srgbClr val="FFFFFF"/>
                </a:solidFill>
                <a:latin typeface="Carlito"/>
                <a:cs typeface="Carlito"/>
              </a:rPr>
              <a:t>of </a:t>
            </a:r>
            <a:r>
              <a:rPr sz="1800" dirty="0">
                <a:solidFill>
                  <a:srgbClr val="FFFFFF"/>
                </a:solidFill>
                <a:latin typeface="Carlito"/>
                <a:cs typeface="Carlito"/>
              </a:rPr>
              <a:t>the</a:t>
            </a:r>
            <a:r>
              <a:rPr sz="1800" spc="70" dirty="0">
                <a:solidFill>
                  <a:srgbClr val="FFFFFF"/>
                </a:solidFill>
                <a:latin typeface="Carlito"/>
                <a:cs typeface="Carlito"/>
              </a:rPr>
              <a:t> </a:t>
            </a:r>
            <a:r>
              <a:rPr sz="1800" spc="-30" dirty="0">
                <a:solidFill>
                  <a:srgbClr val="FFFFFF"/>
                </a:solidFill>
                <a:latin typeface="Carlito"/>
                <a:cs typeface="Carlito"/>
              </a:rPr>
              <a:t>body.</a:t>
            </a:r>
            <a:endParaRPr sz="1800">
              <a:latin typeface="Carlito"/>
              <a:cs typeface="Carlito"/>
            </a:endParaRPr>
          </a:p>
          <a:p>
            <a:pPr marL="12700" algn="just">
              <a:lnSpc>
                <a:spcPts val="2395"/>
              </a:lnSpc>
            </a:pPr>
            <a:r>
              <a:rPr sz="2000" b="1" u="heavy" spc="-5" dirty="0">
                <a:solidFill>
                  <a:srgbClr val="FFFFFF"/>
                </a:solidFill>
                <a:uFill>
                  <a:solidFill>
                    <a:srgbClr val="FFFFFF"/>
                  </a:solidFill>
                </a:uFill>
                <a:latin typeface="Carlito"/>
                <a:cs typeface="Carlito"/>
              </a:rPr>
              <a:t>Structure:</a:t>
            </a:r>
            <a:endParaRPr sz="2000">
              <a:latin typeface="Carlito"/>
              <a:cs typeface="Carlito"/>
            </a:endParaRPr>
          </a:p>
          <a:p>
            <a:pPr marL="299085" indent="-287020" algn="just">
              <a:lnSpc>
                <a:spcPct val="100000"/>
              </a:lnSpc>
              <a:spcBef>
                <a:spcPts val="10"/>
              </a:spcBef>
              <a:buChar char="-"/>
              <a:tabLst>
                <a:tab pos="299085" algn="l"/>
                <a:tab pos="299720" algn="l"/>
              </a:tabLst>
            </a:pPr>
            <a:r>
              <a:rPr sz="1800" spc="-5" dirty="0">
                <a:solidFill>
                  <a:srgbClr val="FFFFFF"/>
                </a:solidFill>
                <a:latin typeface="Carlito"/>
                <a:cs typeface="Carlito"/>
              </a:rPr>
              <a:t>Cells </a:t>
            </a:r>
            <a:r>
              <a:rPr sz="1800" spc="-10" dirty="0">
                <a:solidFill>
                  <a:srgbClr val="FFFFFF"/>
                </a:solidFill>
                <a:latin typeface="Carlito"/>
                <a:cs typeface="Carlito"/>
              </a:rPr>
              <a:t>are </a:t>
            </a:r>
            <a:r>
              <a:rPr sz="1800" spc="-5" dirty="0">
                <a:solidFill>
                  <a:srgbClr val="FFFFFF"/>
                </a:solidFill>
                <a:latin typeface="Carlito"/>
                <a:cs typeface="Carlito"/>
              </a:rPr>
              <a:t>arranged </a:t>
            </a:r>
            <a:r>
              <a:rPr sz="1800" dirty="0">
                <a:solidFill>
                  <a:srgbClr val="FFFFFF"/>
                </a:solidFill>
                <a:latin typeface="Carlito"/>
                <a:cs typeface="Carlito"/>
              </a:rPr>
              <a:t>in </a:t>
            </a:r>
            <a:r>
              <a:rPr sz="1800" spc="-5" dirty="0">
                <a:solidFill>
                  <a:srgbClr val="FFFFFF"/>
                </a:solidFill>
                <a:latin typeface="Carlito"/>
                <a:cs typeface="Carlito"/>
              </a:rPr>
              <a:t>one or </a:t>
            </a:r>
            <a:r>
              <a:rPr sz="1800" spc="-10" dirty="0">
                <a:solidFill>
                  <a:srgbClr val="FFFFFF"/>
                </a:solidFill>
                <a:latin typeface="Carlito"/>
                <a:cs typeface="Carlito"/>
              </a:rPr>
              <a:t>more</a:t>
            </a:r>
            <a:r>
              <a:rPr sz="1800" spc="75" dirty="0">
                <a:solidFill>
                  <a:srgbClr val="FFFFFF"/>
                </a:solidFill>
                <a:latin typeface="Carlito"/>
                <a:cs typeface="Carlito"/>
              </a:rPr>
              <a:t> </a:t>
            </a:r>
            <a:r>
              <a:rPr sz="1800" b="1" spc="-15" dirty="0">
                <a:solidFill>
                  <a:srgbClr val="FFFFFF"/>
                </a:solidFill>
                <a:latin typeface="Carlito"/>
                <a:cs typeface="Carlito"/>
              </a:rPr>
              <a:t>layers</a:t>
            </a:r>
            <a:r>
              <a:rPr sz="1800" spc="-15" dirty="0">
                <a:solidFill>
                  <a:srgbClr val="FFFFFF"/>
                </a:solidFill>
                <a:latin typeface="Carlito"/>
                <a:cs typeface="Carlito"/>
              </a:rPr>
              <a:t>.</a:t>
            </a:r>
            <a:endParaRPr sz="1800">
              <a:latin typeface="Carlito"/>
              <a:cs typeface="Carlito"/>
            </a:endParaRPr>
          </a:p>
          <a:p>
            <a:pPr marL="299085" marR="457200" indent="-287020" algn="just">
              <a:lnSpc>
                <a:spcPct val="100000"/>
              </a:lnSpc>
              <a:buChar char="-"/>
              <a:tabLst>
                <a:tab pos="299085" algn="l"/>
                <a:tab pos="299720" algn="l"/>
              </a:tabLst>
            </a:pPr>
            <a:r>
              <a:rPr sz="1800" spc="-5" dirty="0">
                <a:solidFill>
                  <a:srgbClr val="FFFFFF"/>
                </a:solidFill>
                <a:latin typeface="Carlito"/>
                <a:cs typeface="Carlito"/>
              </a:rPr>
              <a:t>Cells </a:t>
            </a:r>
            <a:r>
              <a:rPr sz="1800" spc="-10" dirty="0">
                <a:solidFill>
                  <a:srgbClr val="FFFFFF"/>
                </a:solidFill>
                <a:latin typeface="Carlito"/>
                <a:cs typeface="Carlito"/>
              </a:rPr>
              <a:t>are </a:t>
            </a:r>
            <a:r>
              <a:rPr sz="1800" b="1" spc="-5" dirty="0">
                <a:solidFill>
                  <a:srgbClr val="FFFFFF"/>
                </a:solidFill>
                <a:latin typeface="Carlito"/>
                <a:cs typeface="Carlito"/>
              </a:rPr>
              <a:t>compactly </a:t>
            </a:r>
            <a:r>
              <a:rPr sz="1800" b="1" spc="-10" dirty="0">
                <a:solidFill>
                  <a:srgbClr val="FFFFFF"/>
                </a:solidFill>
                <a:latin typeface="Carlito"/>
                <a:cs typeface="Carlito"/>
              </a:rPr>
              <a:t>arranged </a:t>
            </a:r>
            <a:r>
              <a:rPr sz="1800" dirty="0">
                <a:solidFill>
                  <a:srgbClr val="FFFFFF"/>
                </a:solidFill>
                <a:latin typeface="Carlito"/>
                <a:cs typeface="Carlito"/>
              </a:rPr>
              <a:t>and </a:t>
            </a:r>
            <a:r>
              <a:rPr sz="1800" spc="-10" dirty="0">
                <a:solidFill>
                  <a:srgbClr val="FFFFFF"/>
                </a:solidFill>
                <a:latin typeface="Carlito"/>
                <a:cs typeface="Carlito"/>
              </a:rPr>
              <a:t>there </a:t>
            </a:r>
            <a:r>
              <a:rPr sz="1800" dirty="0">
                <a:solidFill>
                  <a:srgbClr val="FFFFFF"/>
                </a:solidFill>
                <a:latin typeface="Carlito"/>
                <a:cs typeface="Carlito"/>
              </a:rPr>
              <a:t>is </a:t>
            </a:r>
            <a:r>
              <a:rPr sz="1800" b="1" dirty="0">
                <a:solidFill>
                  <a:srgbClr val="FFFFFF"/>
                </a:solidFill>
                <a:latin typeface="Carlito"/>
                <a:cs typeface="Carlito"/>
              </a:rPr>
              <a:t>no or </a:t>
            </a:r>
            <a:r>
              <a:rPr sz="1800" b="1" spc="-5" dirty="0">
                <a:solidFill>
                  <a:srgbClr val="FFFFFF"/>
                </a:solidFill>
                <a:latin typeface="Carlito"/>
                <a:cs typeface="Carlito"/>
              </a:rPr>
              <a:t>very little </a:t>
            </a:r>
            <a:r>
              <a:rPr sz="1800" b="1" spc="-10" dirty="0">
                <a:solidFill>
                  <a:srgbClr val="FFFFFF"/>
                </a:solidFill>
                <a:latin typeface="Carlito"/>
                <a:cs typeface="Carlito"/>
              </a:rPr>
              <a:t>intercellular material  </a:t>
            </a:r>
            <a:r>
              <a:rPr sz="1800" b="1" spc="-5" dirty="0">
                <a:solidFill>
                  <a:srgbClr val="FFFFFF"/>
                </a:solidFill>
                <a:latin typeface="Carlito"/>
                <a:cs typeface="Carlito"/>
              </a:rPr>
              <a:t>(matrix) </a:t>
            </a:r>
            <a:r>
              <a:rPr sz="1800" spc="-5" dirty="0">
                <a:solidFill>
                  <a:srgbClr val="FFFFFF"/>
                </a:solidFill>
                <a:latin typeface="Carlito"/>
                <a:cs typeface="Carlito"/>
              </a:rPr>
              <a:t>between </a:t>
            </a:r>
            <a:r>
              <a:rPr sz="1800" dirty="0">
                <a:solidFill>
                  <a:srgbClr val="FFFFFF"/>
                </a:solidFill>
                <a:latin typeface="Carlito"/>
                <a:cs typeface="Carlito"/>
              </a:rPr>
              <a:t>them.</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Cells of </a:t>
            </a:r>
            <a:r>
              <a:rPr sz="1800" dirty="0">
                <a:solidFill>
                  <a:srgbClr val="FFFFFF"/>
                </a:solidFill>
                <a:latin typeface="Carlito"/>
                <a:cs typeface="Carlito"/>
              </a:rPr>
              <a:t>the </a:t>
            </a:r>
            <a:r>
              <a:rPr sz="1800" spc="-10" dirty="0">
                <a:solidFill>
                  <a:srgbClr val="FFFFFF"/>
                </a:solidFill>
                <a:latin typeface="Carlito"/>
                <a:cs typeface="Carlito"/>
              </a:rPr>
              <a:t>lowermost </a:t>
            </a:r>
            <a:r>
              <a:rPr sz="1800" spc="-15" dirty="0">
                <a:solidFill>
                  <a:srgbClr val="FFFFFF"/>
                </a:solidFill>
                <a:latin typeface="Carlito"/>
                <a:cs typeface="Carlito"/>
              </a:rPr>
              <a:t>layer rest </a:t>
            </a:r>
            <a:r>
              <a:rPr sz="1800" spc="-5" dirty="0">
                <a:solidFill>
                  <a:srgbClr val="FFFFFF"/>
                </a:solidFill>
                <a:latin typeface="Carlito"/>
                <a:cs typeface="Carlito"/>
              </a:rPr>
              <a:t>on </a:t>
            </a:r>
            <a:r>
              <a:rPr sz="1800" dirty="0">
                <a:solidFill>
                  <a:srgbClr val="FFFFFF"/>
                </a:solidFill>
                <a:latin typeface="Carlito"/>
                <a:cs typeface="Carlito"/>
              </a:rPr>
              <a:t>thin, </a:t>
            </a:r>
            <a:r>
              <a:rPr sz="1800" spc="-5" dirty="0">
                <a:solidFill>
                  <a:srgbClr val="FFFFFF"/>
                </a:solidFill>
                <a:latin typeface="Carlito"/>
                <a:cs typeface="Carlito"/>
              </a:rPr>
              <a:t>double </a:t>
            </a:r>
            <a:r>
              <a:rPr sz="1800" spc="-15" dirty="0">
                <a:solidFill>
                  <a:srgbClr val="FFFFFF"/>
                </a:solidFill>
                <a:latin typeface="Carlito"/>
                <a:cs typeface="Carlito"/>
              </a:rPr>
              <a:t>layered, non-cellular,</a:t>
            </a:r>
            <a:r>
              <a:rPr sz="1800" spc="215" dirty="0">
                <a:solidFill>
                  <a:srgbClr val="FFFFFF"/>
                </a:solidFill>
                <a:latin typeface="Carlito"/>
                <a:cs typeface="Carlito"/>
              </a:rPr>
              <a:t> </a:t>
            </a:r>
            <a:r>
              <a:rPr sz="1800" spc="-5" dirty="0">
                <a:solidFill>
                  <a:srgbClr val="FFFFFF"/>
                </a:solidFill>
                <a:latin typeface="Carlito"/>
                <a:cs typeface="Carlito"/>
              </a:rPr>
              <a:t>non-living</a:t>
            </a:r>
            <a:endParaRPr sz="1800">
              <a:latin typeface="Carlito"/>
              <a:cs typeface="Carlito"/>
            </a:endParaRPr>
          </a:p>
          <a:p>
            <a:pPr marL="299085" algn="just">
              <a:lnSpc>
                <a:spcPct val="100000"/>
              </a:lnSpc>
            </a:pPr>
            <a:r>
              <a:rPr sz="1800" b="1" spc="-5" dirty="0">
                <a:solidFill>
                  <a:srgbClr val="FFFFFF"/>
                </a:solidFill>
                <a:latin typeface="Carlito"/>
                <a:cs typeface="Carlito"/>
              </a:rPr>
              <a:t>basement </a:t>
            </a:r>
            <a:r>
              <a:rPr sz="1800" b="1" spc="-10" dirty="0">
                <a:solidFill>
                  <a:srgbClr val="FFFFFF"/>
                </a:solidFill>
                <a:latin typeface="Carlito"/>
                <a:cs typeface="Carlito"/>
              </a:rPr>
              <a:t>membrane </a:t>
            </a:r>
            <a:r>
              <a:rPr sz="1800" spc="-5" dirty="0">
                <a:solidFill>
                  <a:srgbClr val="FFFFFF"/>
                </a:solidFill>
                <a:latin typeface="Carlito"/>
                <a:cs typeface="Carlito"/>
              </a:rPr>
              <a:t>(or </a:t>
            </a:r>
            <a:r>
              <a:rPr sz="1800" b="1" dirty="0">
                <a:solidFill>
                  <a:srgbClr val="FFFFFF"/>
                </a:solidFill>
                <a:latin typeface="Carlito"/>
                <a:cs typeface="Carlito"/>
              </a:rPr>
              <a:t>basal</a:t>
            </a:r>
            <a:r>
              <a:rPr sz="1800" b="1" spc="-55" dirty="0">
                <a:solidFill>
                  <a:srgbClr val="FFFFFF"/>
                </a:solidFill>
                <a:latin typeface="Carlito"/>
                <a:cs typeface="Carlito"/>
              </a:rPr>
              <a:t> </a:t>
            </a:r>
            <a:r>
              <a:rPr sz="1800" b="1" dirty="0">
                <a:solidFill>
                  <a:srgbClr val="FFFFFF"/>
                </a:solidFill>
                <a:latin typeface="Carlito"/>
                <a:cs typeface="Carlito"/>
              </a:rPr>
              <a:t>lamina</a:t>
            </a:r>
            <a:r>
              <a:rPr sz="1800" dirty="0">
                <a:solidFill>
                  <a:srgbClr val="FFFFFF"/>
                </a:solidFill>
                <a:latin typeface="Carlito"/>
                <a:cs typeface="Carlito"/>
              </a:rPr>
              <a:t>)</a:t>
            </a:r>
            <a:endParaRPr sz="1800">
              <a:latin typeface="Carlito"/>
              <a:cs typeface="Carlito"/>
            </a:endParaRPr>
          </a:p>
          <a:p>
            <a:pPr marL="299085" marR="118745" indent="-287020" algn="just">
              <a:lnSpc>
                <a:spcPct val="100000"/>
              </a:lnSpc>
              <a:buChar char="-"/>
              <a:tabLst>
                <a:tab pos="299085" algn="l"/>
                <a:tab pos="299720" algn="l"/>
              </a:tabLst>
            </a:pPr>
            <a:r>
              <a:rPr sz="1800" spc="-5" dirty="0">
                <a:solidFill>
                  <a:srgbClr val="FFFFFF"/>
                </a:solidFill>
                <a:latin typeface="Carlito"/>
                <a:cs typeface="Carlito"/>
              </a:rPr>
              <a:t>Cells </a:t>
            </a:r>
            <a:r>
              <a:rPr sz="1800" spc="-15" dirty="0">
                <a:solidFill>
                  <a:srgbClr val="FFFFFF"/>
                </a:solidFill>
                <a:latin typeface="Carlito"/>
                <a:cs typeface="Carlito"/>
              </a:rPr>
              <a:t>may </a:t>
            </a:r>
            <a:r>
              <a:rPr sz="1800" spc="-10" dirty="0">
                <a:solidFill>
                  <a:srgbClr val="FFFFFF"/>
                </a:solidFill>
                <a:latin typeface="Carlito"/>
                <a:cs typeface="Carlito"/>
              </a:rPr>
              <a:t>originate from any </a:t>
            </a:r>
            <a:r>
              <a:rPr sz="1800" spc="-5" dirty="0">
                <a:solidFill>
                  <a:srgbClr val="FFFFFF"/>
                </a:solidFill>
                <a:latin typeface="Carlito"/>
                <a:cs typeface="Carlito"/>
              </a:rPr>
              <a:t>primary germ </a:t>
            </a:r>
            <a:r>
              <a:rPr sz="1800" spc="-15" dirty="0">
                <a:solidFill>
                  <a:srgbClr val="FFFFFF"/>
                </a:solidFill>
                <a:latin typeface="Carlito"/>
                <a:cs typeface="Carlito"/>
              </a:rPr>
              <a:t>layer </a:t>
            </a:r>
            <a:r>
              <a:rPr sz="1800" spc="-5" dirty="0">
                <a:solidFill>
                  <a:srgbClr val="FFFFFF"/>
                </a:solidFill>
                <a:latin typeface="Carlito"/>
                <a:cs typeface="Carlito"/>
              </a:rPr>
              <a:t>i.e. </a:t>
            </a:r>
            <a:r>
              <a:rPr sz="1800" b="1" spc="-5" dirty="0">
                <a:solidFill>
                  <a:srgbClr val="FFFFFF"/>
                </a:solidFill>
                <a:latin typeface="Carlito"/>
                <a:cs typeface="Carlito"/>
              </a:rPr>
              <a:t>ectoderm </a:t>
            </a:r>
            <a:r>
              <a:rPr sz="1800" dirty="0">
                <a:solidFill>
                  <a:srgbClr val="FFFFFF"/>
                </a:solidFill>
                <a:latin typeface="Carlito"/>
                <a:cs typeface="Carlito"/>
              </a:rPr>
              <a:t>(e.g. </a:t>
            </a:r>
            <a:r>
              <a:rPr sz="1800" spc="-5" dirty="0">
                <a:solidFill>
                  <a:srgbClr val="FFFFFF"/>
                </a:solidFill>
                <a:latin typeface="Carlito"/>
                <a:cs typeface="Carlito"/>
              </a:rPr>
              <a:t>epidermis of  skin), </a:t>
            </a:r>
            <a:r>
              <a:rPr sz="1800" b="1" spc="-5" dirty="0">
                <a:solidFill>
                  <a:srgbClr val="FFFFFF"/>
                </a:solidFill>
                <a:latin typeface="Carlito"/>
                <a:cs typeface="Carlito"/>
              </a:rPr>
              <a:t>mesoderm </a:t>
            </a:r>
            <a:r>
              <a:rPr sz="1800" dirty="0">
                <a:solidFill>
                  <a:srgbClr val="FFFFFF"/>
                </a:solidFill>
                <a:latin typeface="Carlito"/>
                <a:cs typeface="Carlito"/>
              </a:rPr>
              <a:t>(e.g. </a:t>
            </a:r>
            <a:r>
              <a:rPr sz="1800" spc="-10" dirty="0">
                <a:solidFill>
                  <a:srgbClr val="FFFFFF"/>
                </a:solidFill>
                <a:latin typeface="Carlito"/>
                <a:cs typeface="Carlito"/>
              </a:rPr>
              <a:t>coelomic </a:t>
            </a:r>
            <a:r>
              <a:rPr sz="1800" spc="-5" dirty="0">
                <a:solidFill>
                  <a:srgbClr val="FFFFFF"/>
                </a:solidFill>
                <a:latin typeface="Carlito"/>
                <a:cs typeface="Carlito"/>
              </a:rPr>
              <a:t>i.e body </a:t>
            </a:r>
            <a:r>
              <a:rPr sz="1800" spc="-10" dirty="0">
                <a:solidFill>
                  <a:srgbClr val="FFFFFF"/>
                </a:solidFill>
                <a:latin typeface="Carlito"/>
                <a:cs typeface="Carlito"/>
              </a:rPr>
              <a:t>cavity </a:t>
            </a:r>
            <a:r>
              <a:rPr sz="1800" spc="-5" dirty="0">
                <a:solidFill>
                  <a:srgbClr val="FFFFFF"/>
                </a:solidFill>
                <a:latin typeface="Carlito"/>
                <a:cs typeface="Carlito"/>
              </a:rPr>
              <a:t>epithelium), </a:t>
            </a:r>
            <a:r>
              <a:rPr sz="1800" b="1" spc="-5" dirty="0">
                <a:solidFill>
                  <a:srgbClr val="FFFFFF"/>
                </a:solidFill>
                <a:latin typeface="Carlito"/>
                <a:cs typeface="Carlito"/>
              </a:rPr>
              <a:t>endoderm </a:t>
            </a:r>
            <a:r>
              <a:rPr sz="1800" dirty="0">
                <a:solidFill>
                  <a:srgbClr val="FFFFFF"/>
                </a:solidFill>
                <a:latin typeface="Carlito"/>
                <a:cs typeface="Carlito"/>
              </a:rPr>
              <a:t>(e.g. mid </a:t>
            </a:r>
            <a:r>
              <a:rPr sz="1800" spc="-5" dirty="0">
                <a:solidFill>
                  <a:srgbClr val="FFFFFF"/>
                </a:solidFill>
                <a:latin typeface="Carlito"/>
                <a:cs typeface="Carlito"/>
              </a:rPr>
              <a:t>gut  epithelium).</a:t>
            </a:r>
            <a:endParaRPr sz="1800">
              <a:latin typeface="Carlito"/>
              <a:cs typeface="Carlito"/>
            </a:endParaRPr>
          </a:p>
          <a:p>
            <a:pPr marL="299085" marR="59055" indent="-287020" algn="just">
              <a:lnSpc>
                <a:spcPct val="100000"/>
              </a:lnSpc>
              <a:buChar char="-"/>
              <a:tabLst>
                <a:tab pos="299085" algn="l"/>
                <a:tab pos="299720" algn="l"/>
              </a:tabLst>
            </a:pPr>
            <a:r>
              <a:rPr sz="1800" spc="-5" dirty="0">
                <a:solidFill>
                  <a:srgbClr val="FFFFFF"/>
                </a:solidFill>
                <a:latin typeface="Carlito"/>
                <a:cs typeface="Carlito"/>
              </a:rPr>
              <a:t>Cells </a:t>
            </a:r>
            <a:r>
              <a:rPr sz="1800" spc="-10" dirty="0">
                <a:solidFill>
                  <a:srgbClr val="FFFFFF"/>
                </a:solidFill>
                <a:latin typeface="Carlito"/>
                <a:cs typeface="Carlito"/>
              </a:rPr>
              <a:t>are </a:t>
            </a:r>
            <a:r>
              <a:rPr sz="1800" b="1" spc="-5" dirty="0">
                <a:solidFill>
                  <a:srgbClr val="FFFFFF"/>
                </a:solidFill>
                <a:latin typeface="Carlito"/>
                <a:cs typeface="Carlito"/>
              </a:rPr>
              <a:t>non-vascular </a:t>
            </a:r>
            <a:r>
              <a:rPr sz="1800" spc="-5" dirty="0">
                <a:solidFill>
                  <a:srgbClr val="FFFFFF"/>
                </a:solidFill>
                <a:latin typeface="Carlito"/>
                <a:cs typeface="Carlito"/>
              </a:rPr>
              <a:t>or </a:t>
            </a:r>
            <a:r>
              <a:rPr sz="1800" b="1" spc="-5" dirty="0">
                <a:solidFill>
                  <a:srgbClr val="FFFFFF"/>
                </a:solidFill>
                <a:latin typeface="Carlito"/>
                <a:cs typeface="Carlito"/>
              </a:rPr>
              <a:t>avascular</a:t>
            </a:r>
            <a:r>
              <a:rPr sz="1800" spc="-5" dirty="0">
                <a:solidFill>
                  <a:srgbClr val="FFFFFF"/>
                </a:solidFill>
                <a:latin typeface="Carlito"/>
                <a:cs typeface="Carlito"/>
              </a:rPr>
              <a:t>, i.e. they lack </a:t>
            </a:r>
            <a:r>
              <a:rPr sz="1800" dirty="0">
                <a:solidFill>
                  <a:srgbClr val="FFFFFF"/>
                </a:solidFill>
                <a:latin typeface="Carlito"/>
                <a:cs typeface="Carlito"/>
              </a:rPr>
              <a:t>their </a:t>
            </a:r>
            <a:r>
              <a:rPr sz="1800" spc="-5" dirty="0">
                <a:solidFill>
                  <a:srgbClr val="FFFFFF"/>
                </a:solidFill>
                <a:latin typeface="Carlito"/>
                <a:cs typeface="Carlito"/>
              </a:rPr>
              <a:t>own blood </a:t>
            </a:r>
            <a:r>
              <a:rPr sz="1800" spc="-20" dirty="0">
                <a:solidFill>
                  <a:srgbClr val="FFFFFF"/>
                </a:solidFill>
                <a:latin typeface="Carlito"/>
                <a:cs typeface="Carlito"/>
              </a:rPr>
              <a:t>supply. </a:t>
            </a:r>
            <a:r>
              <a:rPr sz="1800" dirty="0">
                <a:solidFill>
                  <a:srgbClr val="FFFFFF"/>
                </a:solidFill>
                <a:latin typeface="Carlito"/>
                <a:cs typeface="Carlito"/>
              </a:rPr>
              <a:t>These </a:t>
            </a:r>
            <a:r>
              <a:rPr sz="1800" spc="-5" dirty="0">
                <a:solidFill>
                  <a:srgbClr val="FFFFFF"/>
                </a:solidFill>
                <a:latin typeface="Carlito"/>
                <a:cs typeface="Carlito"/>
              </a:rPr>
              <a:t>cells  </a:t>
            </a:r>
            <a:r>
              <a:rPr sz="1800" spc="-10" dirty="0">
                <a:solidFill>
                  <a:srgbClr val="FFFFFF"/>
                </a:solidFill>
                <a:latin typeface="Carlito"/>
                <a:cs typeface="Carlito"/>
              </a:rPr>
              <a:t>get </a:t>
            </a:r>
            <a:r>
              <a:rPr sz="1800" dirty="0">
                <a:solidFill>
                  <a:srgbClr val="FFFFFF"/>
                </a:solidFill>
                <a:latin typeface="Carlito"/>
                <a:cs typeface="Carlito"/>
              </a:rPr>
              <a:t>their </a:t>
            </a:r>
            <a:r>
              <a:rPr sz="1800" spc="-5" dirty="0">
                <a:solidFill>
                  <a:srgbClr val="FFFFFF"/>
                </a:solidFill>
                <a:latin typeface="Carlito"/>
                <a:cs typeface="Carlito"/>
              </a:rPr>
              <a:t>nutrition </a:t>
            </a:r>
            <a:r>
              <a:rPr sz="1800" spc="-10" dirty="0">
                <a:solidFill>
                  <a:srgbClr val="FFFFFF"/>
                </a:solidFill>
                <a:latin typeface="Carlito"/>
                <a:cs typeface="Carlito"/>
              </a:rPr>
              <a:t>from </a:t>
            </a:r>
            <a:r>
              <a:rPr sz="1800" dirty="0">
                <a:solidFill>
                  <a:srgbClr val="FFFFFF"/>
                </a:solidFill>
                <a:latin typeface="Carlito"/>
                <a:cs typeface="Carlito"/>
              </a:rPr>
              <a:t>the </a:t>
            </a:r>
            <a:r>
              <a:rPr sz="1800" spc="-5" dirty="0">
                <a:solidFill>
                  <a:srgbClr val="FFFFFF"/>
                </a:solidFill>
                <a:latin typeface="Carlito"/>
                <a:cs typeface="Carlito"/>
              </a:rPr>
              <a:t>blood capillaries present in </a:t>
            </a:r>
            <a:r>
              <a:rPr sz="1800" dirty="0">
                <a:solidFill>
                  <a:srgbClr val="FFFFFF"/>
                </a:solidFill>
                <a:latin typeface="Carlito"/>
                <a:cs typeface="Carlito"/>
              </a:rPr>
              <a:t>the </a:t>
            </a:r>
            <a:r>
              <a:rPr sz="1800" spc="-5" dirty="0">
                <a:solidFill>
                  <a:srgbClr val="FFFFFF"/>
                </a:solidFill>
                <a:latin typeface="Carlito"/>
                <a:cs typeface="Carlito"/>
              </a:rPr>
              <a:t>underlying </a:t>
            </a:r>
            <a:r>
              <a:rPr sz="1800" spc="-10" dirty="0">
                <a:solidFill>
                  <a:srgbClr val="FFFFFF"/>
                </a:solidFill>
                <a:latin typeface="Carlito"/>
                <a:cs typeface="Carlito"/>
              </a:rPr>
              <a:t>connective  </a:t>
            </a:r>
            <a:r>
              <a:rPr sz="1800" spc="-5" dirty="0">
                <a:solidFill>
                  <a:srgbClr val="FFFFFF"/>
                </a:solidFill>
                <a:latin typeface="Carlito"/>
                <a:cs typeface="Carlito"/>
              </a:rPr>
              <a:t>tissue.</a:t>
            </a:r>
            <a:endParaRPr sz="1800">
              <a:latin typeface="Carlito"/>
              <a:cs typeface="Carlito"/>
            </a:endParaRPr>
          </a:p>
          <a:p>
            <a:pPr marL="299085" marR="260350" indent="-287020" algn="just">
              <a:lnSpc>
                <a:spcPct val="100000"/>
              </a:lnSpc>
              <a:spcBef>
                <a:spcPts val="5"/>
              </a:spcBef>
              <a:buChar char="-"/>
              <a:tabLst>
                <a:tab pos="299085" algn="l"/>
                <a:tab pos="299720" algn="l"/>
              </a:tabLst>
            </a:pPr>
            <a:r>
              <a:rPr sz="1800" spc="-5" dirty="0">
                <a:solidFill>
                  <a:srgbClr val="FFFFFF"/>
                </a:solidFill>
                <a:latin typeface="Carlito"/>
                <a:cs typeface="Carlito"/>
              </a:rPr>
              <a:t>Cells </a:t>
            </a:r>
            <a:r>
              <a:rPr sz="1800" spc="-10" dirty="0">
                <a:solidFill>
                  <a:srgbClr val="FFFFFF"/>
                </a:solidFill>
                <a:latin typeface="Carlito"/>
                <a:cs typeface="Carlito"/>
              </a:rPr>
              <a:t>have </a:t>
            </a:r>
            <a:r>
              <a:rPr sz="1800" dirty="0">
                <a:solidFill>
                  <a:srgbClr val="FFFFFF"/>
                </a:solidFill>
                <a:latin typeface="Carlito"/>
                <a:cs typeface="Carlito"/>
              </a:rPr>
              <a:t>the </a:t>
            </a:r>
            <a:r>
              <a:rPr sz="1800" spc="-10" dirty="0">
                <a:solidFill>
                  <a:srgbClr val="FFFFFF"/>
                </a:solidFill>
                <a:latin typeface="Carlito"/>
                <a:cs typeface="Carlito"/>
              </a:rPr>
              <a:t>power </a:t>
            </a:r>
            <a:r>
              <a:rPr sz="1800" spc="-5" dirty="0">
                <a:solidFill>
                  <a:srgbClr val="FFFFFF"/>
                </a:solidFill>
                <a:latin typeface="Carlito"/>
                <a:cs typeface="Carlito"/>
              </a:rPr>
              <a:t>of </a:t>
            </a:r>
            <a:r>
              <a:rPr sz="1800" b="1" dirty="0">
                <a:solidFill>
                  <a:srgbClr val="FFFFFF"/>
                </a:solidFill>
                <a:latin typeface="Carlito"/>
                <a:cs typeface="Carlito"/>
              </a:rPr>
              <a:t>division and </a:t>
            </a:r>
            <a:r>
              <a:rPr sz="1800" b="1" spc="-10" dirty="0">
                <a:solidFill>
                  <a:srgbClr val="FFFFFF"/>
                </a:solidFill>
                <a:latin typeface="Carlito"/>
                <a:cs typeface="Carlito"/>
              </a:rPr>
              <a:t>regeneration </a:t>
            </a:r>
            <a:r>
              <a:rPr sz="1800" spc="-10" dirty="0">
                <a:solidFill>
                  <a:srgbClr val="FFFFFF"/>
                </a:solidFill>
                <a:latin typeface="Carlito"/>
                <a:cs typeface="Carlito"/>
              </a:rPr>
              <a:t>throughout </a:t>
            </a:r>
            <a:r>
              <a:rPr sz="1800" spc="-15" dirty="0">
                <a:solidFill>
                  <a:srgbClr val="FFFFFF"/>
                </a:solidFill>
                <a:latin typeface="Carlito"/>
                <a:cs typeface="Carlito"/>
              </a:rPr>
              <a:t>life. </a:t>
            </a:r>
            <a:r>
              <a:rPr sz="1800" spc="-5" dirty="0">
                <a:solidFill>
                  <a:srgbClr val="FFFFFF"/>
                </a:solidFill>
                <a:latin typeface="Carlito"/>
                <a:cs typeface="Carlito"/>
              </a:rPr>
              <a:t>The old </a:t>
            </a:r>
            <a:r>
              <a:rPr sz="1800" spc="-10" dirty="0">
                <a:solidFill>
                  <a:srgbClr val="FFFFFF"/>
                </a:solidFill>
                <a:latin typeface="Carlito"/>
                <a:cs typeface="Carlito"/>
              </a:rPr>
              <a:t>injured  </a:t>
            </a:r>
            <a:r>
              <a:rPr sz="1800" spc="-5" dirty="0">
                <a:solidFill>
                  <a:srgbClr val="FFFFFF"/>
                </a:solidFill>
                <a:latin typeface="Carlito"/>
                <a:cs typeface="Carlito"/>
              </a:rPr>
              <a:t>dead cells </a:t>
            </a:r>
            <a:r>
              <a:rPr sz="1800" spc="-10" dirty="0">
                <a:solidFill>
                  <a:srgbClr val="FFFFFF"/>
                </a:solidFill>
                <a:latin typeface="Carlito"/>
                <a:cs typeface="Carlito"/>
              </a:rPr>
              <a:t>are </a:t>
            </a:r>
            <a:r>
              <a:rPr sz="1800" b="1" spc="-5" dirty="0">
                <a:solidFill>
                  <a:srgbClr val="FFFFFF"/>
                </a:solidFill>
                <a:latin typeface="Carlito"/>
                <a:cs typeface="Carlito"/>
              </a:rPr>
              <a:t>sloughed </a:t>
            </a:r>
            <a:r>
              <a:rPr sz="1800" spc="-5" dirty="0">
                <a:solidFill>
                  <a:srgbClr val="FFFFFF"/>
                </a:solidFill>
                <a:latin typeface="Carlito"/>
                <a:cs typeface="Carlito"/>
              </a:rPr>
              <a:t>off </a:t>
            </a:r>
            <a:r>
              <a:rPr sz="1800" spc="-10" dirty="0">
                <a:solidFill>
                  <a:srgbClr val="FFFFFF"/>
                </a:solidFill>
                <a:latin typeface="Carlito"/>
                <a:cs typeface="Carlito"/>
              </a:rPr>
              <a:t>(removed)</a:t>
            </a:r>
            <a:r>
              <a:rPr sz="1800" spc="30" dirty="0">
                <a:solidFill>
                  <a:srgbClr val="FFFFFF"/>
                </a:solidFill>
                <a:latin typeface="Carlito"/>
                <a:cs typeface="Carlito"/>
              </a:rPr>
              <a:t> </a:t>
            </a:r>
            <a:r>
              <a:rPr sz="1800" spc="-20" dirty="0">
                <a:solidFill>
                  <a:srgbClr val="FFFFFF"/>
                </a:solidFill>
                <a:latin typeface="Carlito"/>
                <a:cs typeface="Carlito"/>
              </a:rPr>
              <a:t>regularly.</a:t>
            </a:r>
            <a:endParaRPr sz="1800">
              <a:latin typeface="Carlito"/>
              <a:cs typeface="Carlito"/>
            </a:endParaRPr>
          </a:p>
          <a:p>
            <a:pPr marL="299085" indent="-287020" algn="just">
              <a:lnSpc>
                <a:spcPct val="100000"/>
              </a:lnSpc>
              <a:buFont typeface="Carlito"/>
              <a:buChar char="-"/>
              <a:tabLst>
                <a:tab pos="299085" algn="l"/>
                <a:tab pos="299720" algn="l"/>
              </a:tabLst>
            </a:pPr>
            <a:r>
              <a:rPr sz="1800" b="1" spc="-10" dirty="0">
                <a:solidFill>
                  <a:srgbClr val="FFFFFF"/>
                </a:solidFill>
                <a:latin typeface="Carlito"/>
                <a:cs typeface="Carlito"/>
              </a:rPr>
              <a:t>Free </a:t>
            </a:r>
            <a:r>
              <a:rPr sz="1800" b="1" spc="-5" dirty="0">
                <a:solidFill>
                  <a:srgbClr val="FFFFFF"/>
                </a:solidFill>
                <a:latin typeface="Carlito"/>
                <a:cs typeface="Carlito"/>
              </a:rPr>
              <a:t>surface </a:t>
            </a:r>
            <a:r>
              <a:rPr sz="1800" spc="-5" dirty="0">
                <a:solidFill>
                  <a:srgbClr val="FFFFFF"/>
                </a:solidFill>
                <a:latin typeface="Carlito"/>
                <a:cs typeface="Carlito"/>
              </a:rPr>
              <a:t>of </a:t>
            </a:r>
            <a:r>
              <a:rPr sz="1800" dirty="0">
                <a:solidFill>
                  <a:srgbClr val="FFFFFF"/>
                </a:solidFill>
                <a:latin typeface="Carlito"/>
                <a:cs typeface="Carlito"/>
              </a:rPr>
              <a:t>the </a:t>
            </a:r>
            <a:r>
              <a:rPr sz="1800" spc="-5" dirty="0">
                <a:solidFill>
                  <a:srgbClr val="FFFFFF"/>
                </a:solidFill>
                <a:latin typeface="Carlito"/>
                <a:cs typeface="Carlito"/>
              </a:rPr>
              <a:t>cells </a:t>
            </a:r>
            <a:r>
              <a:rPr sz="1800" spc="-15" dirty="0">
                <a:solidFill>
                  <a:srgbClr val="FFFFFF"/>
                </a:solidFill>
                <a:latin typeface="Carlito"/>
                <a:cs typeface="Carlito"/>
              </a:rPr>
              <a:t>may </a:t>
            </a:r>
            <a:r>
              <a:rPr sz="1800" spc="-5" dirty="0">
                <a:solidFill>
                  <a:srgbClr val="FFFFFF"/>
                </a:solidFill>
                <a:latin typeface="Carlito"/>
                <a:cs typeface="Carlito"/>
              </a:rPr>
              <a:t>be </a:t>
            </a:r>
            <a:r>
              <a:rPr sz="1800" dirty="0">
                <a:solidFill>
                  <a:srgbClr val="FFFFFF"/>
                </a:solidFill>
                <a:latin typeface="Carlito"/>
                <a:cs typeface="Carlito"/>
              </a:rPr>
              <a:t>smooth, </a:t>
            </a:r>
            <a:r>
              <a:rPr sz="1800" spc="-5" dirty="0">
                <a:solidFill>
                  <a:srgbClr val="FFFFFF"/>
                </a:solidFill>
                <a:latin typeface="Carlito"/>
                <a:cs typeface="Carlito"/>
              </a:rPr>
              <a:t>or </a:t>
            </a:r>
            <a:r>
              <a:rPr sz="1800" spc="-15" dirty="0">
                <a:solidFill>
                  <a:srgbClr val="FFFFFF"/>
                </a:solidFill>
                <a:latin typeface="Carlito"/>
                <a:cs typeface="Carlito"/>
              </a:rPr>
              <a:t>may </a:t>
            </a:r>
            <a:r>
              <a:rPr sz="1800" spc="-10" dirty="0">
                <a:solidFill>
                  <a:srgbClr val="FFFFFF"/>
                </a:solidFill>
                <a:latin typeface="Carlito"/>
                <a:cs typeface="Carlito"/>
              </a:rPr>
              <a:t>have </a:t>
            </a:r>
            <a:r>
              <a:rPr sz="1800" spc="-5" dirty="0">
                <a:solidFill>
                  <a:srgbClr val="FFFFFF"/>
                </a:solidFill>
                <a:latin typeface="Carlito"/>
                <a:cs typeface="Carlito"/>
              </a:rPr>
              <a:t>fine </a:t>
            </a:r>
            <a:r>
              <a:rPr sz="1800" spc="-10" dirty="0">
                <a:solidFill>
                  <a:srgbClr val="FFFFFF"/>
                </a:solidFill>
                <a:latin typeface="Carlito"/>
                <a:cs typeface="Carlito"/>
              </a:rPr>
              <a:t>hair-like </a:t>
            </a:r>
            <a:r>
              <a:rPr sz="1800" spc="-5" dirty="0">
                <a:solidFill>
                  <a:srgbClr val="FFFFFF"/>
                </a:solidFill>
                <a:latin typeface="Carlito"/>
                <a:cs typeface="Carlito"/>
              </a:rPr>
              <a:t>cilia or</a:t>
            </a:r>
            <a:r>
              <a:rPr sz="1800" spc="160" dirty="0">
                <a:solidFill>
                  <a:srgbClr val="FFFFFF"/>
                </a:solidFill>
                <a:latin typeface="Carlito"/>
                <a:cs typeface="Carlito"/>
              </a:rPr>
              <a:t> </a:t>
            </a:r>
            <a:r>
              <a:rPr sz="1800" spc="-10" dirty="0">
                <a:solidFill>
                  <a:srgbClr val="FFFFFF"/>
                </a:solidFill>
                <a:latin typeface="Carlito"/>
                <a:cs typeface="Carlito"/>
              </a:rPr>
              <a:t>microvilli.</a:t>
            </a:r>
            <a:endParaRPr sz="1800">
              <a:latin typeface="Carlito"/>
              <a:cs typeface="Carlito"/>
            </a:endParaRPr>
          </a:p>
        </p:txBody>
      </p:sp>
      <p:sp>
        <p:nvSpPr>
          <p:cNvPr id="4" name="object 4"/>
          <p:cNvSpPr txBox="1">
            <a:spLocks noGrp="1"/>
          </p:cNvSpPr>
          <p:nvPr>
            <p:ph type="title"/>
          </p:nvPr>
        </p:nvSpPr>
        <p:spPr>
          <a:xfrm>
            <a:off x="533400" y="304800"/>
            <a:ext cx="8077200" cy="453329"/>
          </a:xfrm>
          <a:prstGeom prst="rect">
            <a:avLst/>
          </a:prstGeom>
          <a:ln w="9144">
            <a:solidFill>
              <a:srgbClr val="FFFFFF"/>
            </a:solidFill>
          </a:ln>
        </p:spPr>
        <p:txBody>
          <a:bodyPr vert="horz" wrap="square" lIns="0" tIns="22225" rIns="0" bIns="0" rtlCol="0">
            <a:spAutoFit/>
          </a:bodyPr>
          <a:lstStyle/>
          <a:p>
            <a:pPr marL="91440" algn="ctr">
              <a:lnSpc>
                <a:spcPct val="100000"/>
              </a:lnSpc>
              <a:spcBef>
                <a:spcPts val="175"/>
              </a:spcBef>
            </a:pPr>
            <a:r>
              <a:rPr sz="2800" u="none" spc="-5" dirty="0"/>
              <a:t>EPITHELIAL</a:t>
            </a:r>
            <a:r>
              <a:rPr sz="2800" u="none" spc="5" dirty="0"/>
              <a:t> </a:t>
            </a:r>
            <a:r>
              <a:rPr sz="2800" u="none" spc="-10" dirty="0"/>
              <a:t>TISSUE</a:t>
            </a:r>
            <a:endParaRPr sz="280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533400" y="457200"/>
            <a:ext cx="8229600" cy="5943600"/>
          </a:xfrm>
          <a:prstGeom prst="rect">
            <a:avLst/>
          </a:prstGeom>
          <a:noFill/>
          <a:ln w="9525">
            <a:noFill/>
            <a:miter lim="800000"/>
            <a:headEnd/>
            <a:tailEnd/>
          </a:ln>
        </p:spPr>
      </p:pic>
      <p:sp>
        <p:nvSpPr>
          <p:cNvPr id="62467" name="Oval 3"/>
          <p:cNvSpPr>
            <a:spLocks noChangeArrowheads="1"/>
          </p:cNvSpPr>
          <p:nvPr/>
        </p:nvSpPr>
        <p:spPr bwMode="auto">
          <a:xfrm>
            <a:off x="3886200" y="3962400"/>
            <a:ext cx="609600" cy="304800"/>
          </a:xfrm>
          <a:prstGeom prst="ellipse">
            <a:avLst/>
          </a:prstGeom>
          <a:noFill/>
          <a:ln w="28575">
            <a:solidFill>
              <a:srgbClr val="006600"/>
            </a:solidFill>
            <a:round/>
            <a:headEnd/>
            <a:tailEnd/>
          </a:ln>
        </p:spPr>
        <p:txBody>
          <a:bodyPr wrap="none" anchor="ctr"/>
          <a:lstStyle/>
          <a:p>
            <a:endParaRPr lang="en-US"/>
          </a:p>
        </p:txBody>
      </p:sp>
      <p:sp>
        <p:nvSpPr>
          <p:cNvPr id="62468" name="Oval 4"/>
          <p:cNvSpPr>
            <a:spLocks noChangeArrowheads="1"/>
          </p:cNvSpPr>
          <p:nvPr/>
        </p:nvSpPr>
        <p:spPr bwMode="auto">
          <a:xfrm>
            <a:off x="3048000" y="5867400"/>
            <a:ext cx="685800" cy="381000"/>
          </a:xfrm>
          <a:prstGeom prst="ellipse">
            <a:avLst/>
          </a:prstGeom>
          <a:noFill/>
          <a:ln w="28575">
            <a:solidFill>
              <a:srgbClr val="0066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496888"/>
            <a:ext cx="9336088" cy="430887"/>
          </a:xfrm>
        </p:spPr>
        <p:txBody>
          <a:bodyPr/>
          <a:lstStyle/>
          <a:p>
            <a:pPr algn="ctr" eaLnBrk="1" hangingPunct="1"/>
            <a:r>
              <a:rPr lang="en-US" sz="2800" dirty="0" err="1" smtClean="0">
                <a:solidFill>
                  <a:srgbClr val="000000"/>
                </a:solidFill>
                <a:latin typeface="Arial" pitchFamily="34" charset="0"/>
              </a:rPr>
              <a:t>Hemostasis</a:t>
            </a:r>
            <a:r>
              <a:rPr lang="en-US" sz="2800" dirty="0" smtClean="0">
                <a:solidFill>
                  <a:srgbClr val="000000"/>
                </a:solidFill>
                <a:latin typeface="Arial" pitchFamily="34" charset="0"/>
              </a:rPr>
              <a:t>- stoppage of bleeding</a:t>
            </a:r>
          </a:p>
        </p:txBody>
      </p:sp>
      <p:sp>
        <p:nvSpPr>
          <p:cNvPr id="25603" name="Text Box 3"/>
          <p:cNvSpPr txBox="1">
            <a:spLocks noChangeArrowheads="1"/>
          </p:cNvSpPr>
          <p:nvPr/>
        </p:nvSpPr>
        <p:spPr bwMode="auto">
          <a:xfrm>
            <a:off x="3084513" y="2035175"/>
            <a:ext cx="3524250" cy="717550"/>
          </a:xfrm>
          <a:prstGeom prst="rect">
            <a:avLst/>
          </a:prstGeom>
          <a:noFill/>
          <a:ln w="76200">
            <a:solidFill>
              <a:srgbClr val="000000"/>
            </a:solidFill>
            <a:miter lim="800000"/>
            <a:headEnd/>
            <a:tailEnd/>
          </a:ln>
        </p:spPr>
        <p:txBody>
          <a:bodyPr>
            <a:spAutoFit/>
          </a:bodyPr>
          <a:lstStyle/>
          <a:p>
            <a:pPr algn="ctr" eaLnBrk="0" hangingPunct="0">
              <a:spcBef>
                <a:spcPct val="50000"/>
              </a:spcBef>
            </a:pPr>
            <a:r>
              <a:rPr lang="en-US" sz="3600">
                <a:solidFill>
                  <a:srgbClr val="000000"/>
                </a:solidFill>
                <a:latin typeface="Impact" pitchFamily="34" charset="0"/>
              </a:rPr>
              <a:t>Tissue Damage</a:t>
            </a:r>
          </a:p>
        </p:txBody>
      </p:sp>
      <p:grpSp>
        <p:nvGrpSpPr>
          <p:cNvPr id="2" name="Group 4"/>
          <p:cNvGrpSpPr>
            <a:grpSpLocks/>
          </p:cNvGrpSpPr>
          <p:nvPr/>
        </p:nvGrpSpPr>
        <p:grpSpPr bwMode="auto">
          <a:xfrm>
            <a:off x="5140325" y="2792413"/>
            <a:ext cx="3536950" cy="1638300"/>
            <a:chOff x="3174" y="1746"/>
            <a:chExt cx="2228" cy="1032"/>
          </a:xfrm>
        </p:grpSpPr>
        <p:sp>
          <p:nvSpPr>
            <p:cNvPr id="63498" name="Text Box 5"/>
            <p:cNvSpPr txBox="1">
              <a:spLocks noChangeArrowheads="1"/>
            </p:cNvSpPr>
            <p:nvPr/>
          </p:nvSpPr>
          <p:spPr bwMode="auto">
            <a:xfrm>
              <a:off x="3182" y="2326"/>
              <a:ext cx="2220" cy="452"/>
            </a:xfrm>
            <a:prstGeom prst="rect">
              <a:avLst/>
            </a:prstGeom>
            <a:noFill/>
            <a:ln w="76200">
              <a:solidFill>
                <a:srgbClr val="000000"/>
              </a:solidFill>
              <a:miter lim="800000"/>
              <a:headEnd/>
              <a:tailEnd/>
            </a:ln>
          </p:spPr>
          <p:txBody>
            <a:bodyPr>
              <a:spAutoFit/>
            </a:bodyPr>
            <a:lstStyle/>
            <a:p>
              <a:pPr algn="ctr" eaLnBrk="0" hangingPunct="0">
                <a:spcBef>
                  <a:spcPct val="50000"/>
                </a:spcBef>
              </a:pPr>
              <a:r>
                <a:rPr lang="en-US" sz="3600">
                  <a:solidFill>
                    <a:srgbClr val="000000"/>
                  </a:solidFill>
                  <a:latin typeface="Impact" pitchFamily="34" charset="0"/>
                </a:rPr>
                <a:t>Platelet Plug</a:t>
              </a:r>
            </a:p>
          </p:txBody>
        </p:sp>
        <p:sp>
          <p:nvSpPr>
            <p:cNvPr id="63499" name="Line 6"/>
            <p:cNvSpPr>
              <a:spLocks noChangeShapeType="1"/>
            </p:cNvSpPr>
            <p:nvPr/>
          </p:nvSpPr>
          <p:spPr bwMode="auto">
            <a:xfrm>
              <a:off x="3174" y="1746"/>
              <a:ext cx="869" cy="551"/>
            </a:xfrm>
            <a:prstGeom prst="line">
              <a:avLst/>
            </a:prstGeom>
            <a:noFill/>
            <a:ln w="76200">
              <a:solidFill>
                <a:srgbClr val="000000"/>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1435100" y="2786063"/>
            <a:ext cx="5487988" cy="3108325"/>
            <a:chOff x="904" y="1755"/>
            <a:chExt cx="3457" cy="1958"/>
          </a:xfrm>
        </p:grpSpPr>
        <p:sp>
          <p:nvSpPr>
            <p:cNvPr id="63495" name="Text Box 8"/>
            <p:cNvSpPr txBox="1">
              <a:spLocks noChangeArrowheads="1"/>
            </p:cNvSpPr>
            <p:nvPr/>
          </p:nvSpPr>
          <p:spPr bwMode="auto">
            <a:xfrm>
              <a:off x="904" y="3261"/>
              <a:ext cx="2220" cy="452"/>
            </a:xfrm>
            <a:prstGeom prst="rect">
              <a:avLst/>
            </a:prstGeom>
            <a:noFill/>
            <a:ln w="76200">
              <a:solidFill>
                <a:srgbClr val="000000"/>
              </a:solidFill>
              <a:miter lim="800000"/>
              <a:headEnd/>
              <a:tailEnd/>
            </a:ln>
          </p:spPr>
          <p:txBody>
            <a:bodyPr>
              <a:spAutoFit/>
            </a:bodyPr>
            <a:lstStyle/>
            <a:p>
              <a:pPr algn="ctr" eaLnBrk="0" hangingPunct="0">
                <a:spcBef>
                  <a:spcPct val="50000"/>
                </a:spcBef>
              </a:pPr>
              <a:r>
                <a:rPr lang="en-US" sz="3600">
                  <a:solidFill>
                    <a:srgbClr val="000000"/>
                  </a:solidFill>
                  <a:latin typeface="Impact" pitchFamily="34" charset="0"/>
                </a:rPr>
                <a:t>Clotting Factors</a:t>
              </a:r>
            </a:p>
          </p:txBody>
        </p:sp>
        <p:sp>
          <p:nvSpPr>
            <p:cNvPr id="63496" name="Line 9"/>
            <p:cNvSpPr>
              <a:spLocks noChangeShapeType="1"/>
            </p:cNvSpPr>
            <p:nvPr/>
          </p:nvSpPr>
          <p:spPr bwMode="auto">
            <a:xfrm flipH="1">
              <a:off x="2004" y="1755"/>
              <a:ext cx="876" cy="1462"/>
            </a:xfrm>
            <a:prstGeom prst="line">
              <a:avLst/>
            </a:prstGeom>
            <a:noFill/>
            <a:ln w="76200">
              <a:solidFill>
                <a:srgbClr val="000000"/>
              </a:solidFill>
              <a:round/>
              <a:headEnd/>
              <a:tailEnd type="triangle" w="med" len="med"/>
            </a:ln>
          </p:spPr>
          <p:txBody>
            <a:bodyPr wrap="none" anchor="ctr"/>
            <a:lstStyle/>
            <a:p>
              <a:endParaRPr lang="en-US"/>
            </a:p>
          </p:txBody>
        </p:sp>
        <p:sp>
          <p:nvSpPr>
            <p:cNvPr id="63497" name="Line 10"/>
            <p:cNvSpPr>
              <a:spLocks noChangeShapeType="1"/>
            </p:cNvSpPr>
            <p:nvPr/>
          </p:nvSpPr>
          <p:spPr bwMode="auto">
            <a:xfrm flipH="1">
              <a:off x="3157" y="2804"/>
              <a:ext cx="1204" cy="662"/>
            </a:xfrm>
            <a:prstGeom prst="line">
              <a:avLst/>
            </a:prstGeom>
            <a:noFill/>
            <a:ln w="76200">
              <a:solidFill>
                <a:srgbClr val="000000"/>
              </a:solidFill>
              <a:round/>
              <a:headEnd/>
              <a:tailEnd type="triangle" w="med" len="med"/>
            </a:ln>
          </p:spPr>
          <p:txBody>
            <a:bodyPr wrap="none" anchor="ctr"/>
            <a:lstStyle/>
            <a:p>
              <a:endParaRPr lang="en-US"/>
            </a:p>
          </p:txBody>
        </p:sp>
      </p:grpSp>
      <p:sp>
        <p:nvSpPr>
          <p:cNvPr id="63494" name="Text Box 11"/>
          <p:cNvSpPr txBox="1">
            <a:spLocks noChangeArrowheads="1"/>
          </p:cNvSpPr>
          <p:nvPr/>
        </p:nvSpPr>
        <p:spPr bwMode="auto">
          <a:xfrm>
            <a:off x="1801813" y="1255713"/>
            <a:ext cx="5314950" cy="457200"/>
          </a:xfrm>
          <a:prstGeom prst="rect">
            <a:avLst/>
          </a:prstGeom>
          <a:noFill/>
          <a:ln w="9525">
            <a:noFill/>
            <a:miter lim="800000"/>
            <a:headEnd/>
            <a:tailEnd/>
          </a:ln>
        </p:spPr>
        <p:txBody>
          <a:bodyPr wrap="none">
            <a:spAutoFit/>
          </a:bodyPr>
          <a:lstStyle/>
          <a:p>
            <a:pPr eaLnBrk="0" hangingPunct="0"/>
            <a:r>
              <a:rPr lang="en-US">
                <a:solidFill>
                  <a:srgbClr val="000000"/>
                </a:solidFill>
              </a:rPr>
              <a:t>Platelets: </a:t>
            </a:r>
            <a:r>
              <a:rPr lang="en-US">
                <a:solidFill>
                  <a:srgbClr val="000000"/>
                </a:solidFill>
                <a:cs typeface="Times New Roman" pitchFamily="18" charset="0"/>
              </a:rPr>
              <a:t>250,000-500,000 cells/mm</a:t>
            </a:r>
            <a:r>
              <a:rPr lang="en-US" baseline="30000">
                <a:solidFill>
                  <a:srgbClr val="000000"/>
                </a:solidFill>
                <a:cs typeface="Times New Roman" pitchFamily="18" charset="0"/>
              </a:rPr>
              <a:t>3</a:t>
            </a:r>
            <a:r>
              <a:rPr lang="en-US">
                <a:solidFill>
                  <a:srgbClr val="00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dissolve">
                                      <p:cBhvr>
                                        <p:cTn id="7" dur="500"/>
                                        <p:tgtEl>
                                          <p:spTgt spid="25603"/>
                                        </p:tgtEl>
                                      </p:cBhvr>
                                    </p:animEffect>
                                  </p:childTnLst>
                                  <p:subTnLst>
                                    <p:animClr>
                                      <p:cBhvr override="childStyle">
                                        <p:cTn dur="1" fill="hold" display="0" masterRel="nextClick" afterEffect="1"/>
                                        <p:tgtEl>
                                          <p:spTgt spid="25603"/>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subTnLst>
                                    <p:animClr>
                                      <p:cBhvr override="childStyle">
                                        <p:cTn dur="1" fill="hold" display="0" masterRel="nextClick" afterEffect="1"/>
                                        <p:tgtEl>
                                          <p:spTgt spid="2"/>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subTnLst>
                                    <p:animClr>
                                      <p:cBhvr override="childStyle">
                                        <p:cTn dur="1" fill="hold" display="0" masterRel="nextClick" afterEffect="1"/>
                                        <p:tgtEl>
                                          <p:spTgt spid="3"/>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1219200"/>
            <a:ext cx="8382000" cy="5334000"/>
          </a:xfrm>
          <a:custGeom>
            <a:avLst/>
            <a:gdLst/>
            <a:ahLst/>
            <a:cxnLst/>
            <a:rect l="l" t="t" r="r" b="b"/>
            <a:pathLst>
              <a:path w="8382000" h="5108575">
                <a:moveTo>
                  <a:pt x="0" y="5108448"/>
                </a:moveTo>
                <a:lnTo>
                  <a:pt x="8382000" y="5108448"/>
                </a:lnTo>
                <a:lnTo>
                  <a:pt x="8382000" y="0"/>
                </a:lnTo>
                <a:lnTo>
                  <a:pt x="0" y="0"/>
                </a:lnTo>
                <a:lnTo>
                  <a:pt x="0" y="5108448"/>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459740" y="1235709"/>
            <a:ext cx="8211820" cy="5338000"/>
          </a:xfrm>
          <a:prstGeom prst="rect">
            <a:avLst/>
          </a:prstGeom>
        </p:spPr>
        <p:txBody>
          <a:bodyPr vert="horz" wrap="square" lIns="0" tIns="13335" rIns="0" bIns="0" rtlCol="0">
            <a:spAutoFit/>
          </a:bodyPr>
          <a:lstStyle/>
          <a:p>
            <a:pPr marL="12700" algn="just">
              <a:lnSpc>
                <a:spcPct val="100000"/>
              </a:lnSpc>
              <a:spcBef>
                <a:spcPts val="105"/>
              </a:spcBef>
            </a:pPr>
            <a:r>
              <a:rPr sz="2000" b="1" u="heavy" spc="-5" dirty="0">
                <a:solidFill>
                  <a:srgbClr val="FFFFFF"/>
                </a:solidFill>
                <a:uFill>
                  <a:solidFill>
                    <a:srgbClr val="FFFFFF"/>
                  </a:solidFill>
                </a:uFill>
                <a:latin typeface="Carlito"/>
                <a:cs typeface="Carlito"/>
              </a:rPr>
              <a:t>Origin:</a:t>
            </a:r>
            <a:endParaRPr sz="2000">
              <a:latin typeface="Carlito"/>
              <a:cs typeface="Carlito"/>
            </a:endParaRPr>
          </a:p>
          <a:p>
            <a:pPr marL="12700" marR="351155" algn="just">
              <a:lnSpc>
                <a:spcPct val="100000"/>
              </a:lnSpc>
              <a:spcBef>
                <a:spcPts val="5"/>
              </a:spcBef>
            </a:pPr>
            <a:r>
              <a:rPr sz="1800" spc="-5" dirty="0">
                <a:solidFill>
                  <a:srgbClr val="FFFFFF"/>
                </a:solidFill>
                <a:latin typeface="Carlito"/>
                <a:cs typeface="Carlito"/>
              </a:rPr>
              <a:t>The </a:t>
            </a:r>
            <a:r>
              <a:rPr sz="1800" dirty="0">
                <a:solidFill>
                  <a:srgbClr val="FFFFFF"/>
                </a:solidFill>
                <a:latin typeface="Carlito"/>
                <a:cs typeface="Carlito"/>
              </a:rPr>
              <a:t>muscle tissue </a:t>
            </a:r>
            <a:r>
              <a:rPr sz="1800" spc="-5" dirty="0">
                <a:solidFill>
                  <a:srgbClr val="FFFFFF"/>
                </a:solidFill>
                <a:latin typeface="Carlito"/>
                <a:cs typeface="Carlito"/>
              </a:rPr>
              <a:t>arises </a:t>
            </a:r>
            <a:r>
              <a:rPr sz="1800" spc="-10" dirty="0">
                <a:solidFill>
                  <a:srgbClr val="FFFFFF"/>
                </a:solidFill>
                <a:latin typeface="Carlito"/>
                <a:cs typeface="Carlito"/>
              </a:rPr>
              <a:t>from </a:t>
            </a:r>
            <a:r>
              <a:rPr sz="1800" dirty="0">
                <a:solidFill>
                  <a:srgbClr val="FFFFFF"/>
                </a:solidFill>
                <a:latin typeface="Carlito"/>
                <a:cs typeface="Carlito"/>
              </a:rPr>
              <a:t>the </a:t>
            </a:r>
            <a:r>
              <a:rPr sz="1800" spc="-5" dirty="0">
                <a:solidFill>
                  <a:srgbClr val="FFFFFF"/>
                </a:solidFill>
                <a:latin typeface="Carlito"/>
                <a:cs typeface="Carlito"/>
              </a:rPr>
              <a:t>embryonic </a:t>
            </a:r>
            <a:r>
              <a:rPr sz="1800" b="1" spc="-5" dirty="0">
                <a:solidFill>
                  <a:srgbClr val="FFFFFF"/>
                </a:solidFill>
                <a:latin typeface="Carlito"/>
                <a:cs typeface="Carlito"/>
              </a:rPr>
              <a:t>mesoderm</a:t>
            </a:r>
            <a:r>
              <a:rPr sz="1800" spc="-5" dirty="0">
                <a:solidFill>
                  <a:srgbClr val="FFFFFF"/>
                </a:solidFill>
                <a:latin typeface="Carlito"/>
                <a:cs typeface="Carlito"/>
              </a:rPr>
              <a:t>. </a:t>
            </a:r>
            <a:r>
              <a:rPr sz="1800" dirty="0">
                <a:solidFill>
                  <a:srgbClr val="FFFFFF"/>
                </a:solidFill>
                <a:latin typeface="Carlito"/>
                <a:cs typeface="Carlito"/>
              </a:rPr>
              <a:t>It </a:t>
            </a:r>
            <a:r>
              <a:rPr sz="1800" spc="-15" dirty="0">
                <a:solidFill>
                  <a:srgbClr val="FFFFFF"/>
                </a:solidFill>
                <a:latin typeface="Carlito"/>
                <a:cs typeface="Carlito"/>
              </a:rPr>
              <a:t>makes </a:t>
            </a:r>
            <a:r>
              <a:rPr sz="1800" spc="-5" dirty="0">
                <a:solidFill>
                  <a:srgbClr val="FFFFFF"/>
                </a:solidFill>
                <a:latin typeface="Carlito"/>
                <a:cs typeface="Carlito"/>
              </a:rPr>
              <a:t>up </a:t>
            </a:r>
            <a:r>
              <a:rPr sz="1800" dirty="0">
                <a:solidFill>
                  <a:srgbClr val="FFFFFF"/>
                </a:solidFill>
                <a:latin typeface="Carlito"/>
                <a:cs typeface="Carlito"/>
              </a:rPr>
              <a:t>about 40% </a:t>
            </a:r>
            <a:r>
              <a:rPr sz="1800" spc="-5" dirty="0">
                <a:solidFill>
                  <a:srgbClr val="FFFFFF"/>
                </a:solidFill>
                <a:latin typeface="Carlito"/>
                <a:cs typeface="Carlito"/>
              </a:rPr>
              <a:t>of </a:t>
            </a:r>
            <a:r>
              <a:rPr sz="1800" dirty="0">
                <a:solidFill>
                  <a:srgbClr val="FFFFFF"/>
                </a:solidFill>
                <a:latin typeface="Carlito"/>
                <a:cs typeface="Carlito"/>
              </a:rPr>
              <a:t>a  mammals </a:t>
            </a:r>
            <a:r>
              <a:rPr sz="1800" spc="-5" dirty="0">
                <a:solidFill>
                  <a:srgbClr val="FFFFFF"/>
                </a:solidFill>
                <a:latin typeface="Carlito"/>
                <a:cs typeface="Carlito"/>
              </a:rPr>
              <a:t>body</a:t>
            </a:r>
            <a:r>
              <a:rPr sz="1800" spc="-10" dirty="0">
                <a:solidFill>
                  <a:srgbClr val="FFFFFF"/>
                </a:solidFill>
                <a:latin typeface="Carlito"/>
                <a:cs typeface="Carlito"/>
              </a:rPr>
              <a:t> </a:t>
            </a:r>
            <a:r>
              <a:rPr sz="1800" spc="-5" dirty="0">
                <a:solidFill>
                  <a:srgbClr val="FFFFFF"/>
                </a:solidFill>
                <a:latin typeface="Carlito"/>
                <a:cs typeface="Carlito"/>
              </a:rPr>
              <a:t>weight.</a:t>
            </a:r>
            <a:endParaRPr sz="1800">
              <a:latin typeface="Carlito"/>
              <a:cs typeface="Carlito"/>
            </a:endParaRPr>
          </a:p>
          <a:p>
            <a:pPr marL="12700" algn="just">
              <a:lnSpc>
                <a:spcPct val="100000"/>
              </a:lnSpc>
              <a:spcBef>
                <a:spcPts val="5"/>
              </a:spcBef>
            </a:pPr>
            <a:r>
              <a:rPr sz="2000" b="1" u="heavy" spc="-10" smtClean="0">
                <a:solidFill>
                  <a:srgbClr val="FFFFFF"/>
                </a:solidFill>
                <a:uFill>
                  <a:solidFill>
                    <a:srgbClr val="FFFFFF"/>
                  </a:solidFill>
                </a:uFill>
                <a:latin typeface="Carlito"/>
                <a:cs typeface="Carlito"/>
              </a:rPr>
              <a:t>General</a:t>
            </a:r>
            <a:r>
              <a:rPr sz="2000" b="1" u="heavy" smtClean="0">
                <a:solidFill>
                  <a:srgbClr val="FFFFFF"/>
                </a:solidFill>
                <a:uFill>
                  <a:solidFill>
                    <a:srgbClr val="FFFFFF"/>
                  </a:solidFill>
                </a:uFill>
                <a:latin typeface="Carlito"/>
                <a:cs typeface="Carlito"/>
              </a:rPr>
              <a:t> </a:t>
            </a:r>
            <a:r>
              <a:rPr sz="2000" b="1" u="heavy" spc="-5" dirty="0">
                <a:solidFill>
                  <a:srgbClr val="FFFFFF"/>
                </a:solidFill>
                <a:uFill>
                  <a:solidFill>
                    <a:srgbClr val="FFFFFF"/>
                  </a:solidFill>
                </a:uFill>
                <a:latin typeface="Carlito"/>
                <a:cs typeface="Carlito"/>
              </a:rPr>
              <a:t>Structure:</a:t>
            </a:r>
            <a:endParaRPr sz="2000">
              <a:latin typeface="Carlito"/>
              <a:cs typeface="Carlito"/>
            </a:endParaRPr>
          </a:p>
          <a:p>
            <a:pPr marL="355600" marR="154305" indent="-342900" algn="just">
              <a:lnSpc>
                <a:spcPct val="100000"/>
              </a:lnSpc>
              <a:spcBef>
                <a:spcPts val="5"/>
              </a:spcBef>
              <a:buChar char="-"/>
              <a:tabLst>
                <a:tab pos="354965" algn="l"/>
                <a:tab pos="355600" algn="l"/>
              </a:tabLst>
            </a:pPr>
            <a:r>
              <a:rPr sz="1800" spc="-5" dirty="0">
                <a:solidFill>
                  <a:srgbClr val="FFFFFF"/>
                </a:solidFill>
                <a:latin typeface="Carlito"/>
                <a:cs typeface="Carlito"/>
              </a:rPr>
              <a:t>Muscular </a:t>
            </a:r>
            <a:r>
              <a:rPr sz="1800" b="1" dirty="0">
                <a:solidFill>
                  <a:srgbClr val="FFFFFF"/>
                </a:solidFill>
                <a:latin typeface="Carlito"/>
                <a:cs typeface="Carlito"/>
              </a:rPr>
              <a:t>tissue </a:t>
            </a:r>
            <a:r>
              <a:rPr sz="1800" spc="-5" dirty="0">
                <a:solidFill>
                  <a:srgbClr val="FFFFFF"/>
                </a:solidFill>
                <a:latin typeface="Carlito"/>
                <a:cs typeface="Carlito"/>
              </a:rPr>
              <a:t>is </a:t>
            </a:r>
            <a:r>
              <a:rPr sz="1800" dirty="0">
                <a:solidFill>
                  <a:srgbClr val="FFFFFF"/>
                </a:solidFill>
                <a:latin typeface="Carlito"/>
                <a:cs typeface="Carlito"/>
              </a:rPr>
              <a:t>made up </a:t>
            </a:r>
            <a:r>
              <a:rPr sz="1800" spc="-5" dirty="0">
                <a:solidFill>
                  <a:srgbClr val="FFFFFF"/>
                </a:solidFill>
                <a:latin typeface="Carlito"/>
                <a:cs typeface="Carlito"/>
              </a:rPr>
              <a:t>of </a:t>
            </a:r>
            <a:r>
              <a:rPr sz="1800" dirty="0">
                <a:solidFill>
                  <a:srgbClr val="FFFFFF"/>
                </a:solidFill>
                <a:latin typeface="Carlito"/>
                <a:cs typeface="Carlito"/>
              </a:rPr>
              <a:t>thin, </a:t>
            </a:r>
            <a:r>
              <a:rPr sz="1800" spc="-10" dirty="0">
                <a:solidFill>
                  <a:srgbClr val="FFFFFF"/>
                </a:solidFill>
                <a:latin typeface="Carlito"/>
                <a:cs typeface="Carlito"/>
              </a:rPr>
              <a:t>elongated, contractile </a:t>
            </a:r>
            <a:r>
              <a:rPr sz="1800" b="1" dirty="0">
                <a:solidFill>
                  <a:srgbClr val="FFFFFF"/>
                </a:solidFill>
                <a:latin typeface="Carlito"/>
                <a:cs typeface="Carlito"/>
              </a:rPr>
              <a:t>muscle </a:t>
            </a:r>
            <a:r>
              <a:rPr sz="1800" b="1" spc="-5" dirty="0">
                <a:solidFill>
                  <a:srgbClr val="FFFFFF"/>
                </a:solidFill>
                <a:latin typeface="Carlito"/>
                <a:cs typeface="Carlito"/>
              </a:rPr>
              <a:t>fibres</a:t>
            </a:r>
            <a:r>
              <a:rPr sz="1800" spc="-5" dirty="0">
                <a:solidFill>
                  <a:srgbClr val="FFFFFF"/>
                </a:solidFill>
                <a:latin typeface="Carlito"/>
                <a:cs typeface="Carlito"/>
              </a:rPr>
              <a:t>; hence it is  </a:t>
            </a:r>
            <a:r>
              <a:rPr sz="1800" dirty="0">
                <a:solidFill>
                  <a:srgbClr val="FFFFFF"/>
                </a:solidFill>
                <a:latin typeface="Carlito"/>
                <a:cs typeface="Carlito"/>
              </a:rPr>
              <a:t>also </a:t>
            </a:r>
            <a:r>
              <a:rPr sz="1800" spc="-10" dirty="0">
                <a:solidFill>
                  <a:srgbClr val="FFFFFF"/>
                </a:solidFill>
                <a:latin typeface="Carlito"/>
                <a:cs typeface="Carlito"/>
              </a:rPr>
              <a:t>called </a:t>
            </a:r>
            <a:r>
              <a:rPr sz="1800" i="1" spc="-10" dirty="0">
                <a:solidFill>
                  <a:srgbClr val="FFFFFF"/>
                </a:solidFill>
                <a:latin typeface="Carlito"/>
                <a:cs typeface="Carlito"/>
              </a:rPr>
              <a:t>contractile</a:t>
            </a:r>
            <a:r>
              <a:rPr sz="1800" i="1" spc="45" dirty="0">
                <a:solidFill>
                  <a:srgbClr val="FFFFFF"/>
                </a:solidFill>
                <a:latin typeface="Carlito"/>
                <a:cs typeface="Carlito"/>
              </a:rPr>
              <a:t> </a:t>
            </a:r>
            <a:r>
              <a:rPr sz="1800" i="1" spc="-5" dirty="0">
                <a:solidFill>
                  <a:srgbClr val="FFFFFF"/>
                </a:solidFill>
                <a:latin typeface="Carlito"/>
                <a:cs typeface="Carlito"/>
              </a:rPr>
              <a:t>tissue</a:t>
            </a:r>
            <a:r>
              <a:rPr sz="1800" spc="-5" dirty="0">
                <a:solidFill>
                  <a:srgbClr val="FFFFFF"/>
                </a:solidFill>
                <a:latin typeface="Carlito"/>
                <a:cs typeface="Carlito"/>
              </a:rPr>
              <a:t>.</a:t>
            </a:r>
            <a:endParaRPr sz="1800">
              <a:latin typeface="Carlito"/>
              <a:cs typeface="Carlito"/>
            </a:endParaRPr>
          </a:p>
          <a:p>
            <a:pPr marL="407034" indent="-394970" algn="just">
              <a:lnSpc>
                <a:spcPct val="100000"/>
              </a:lnSpc>
              <a:buChar char="-"/>
              <a:tabLst>
                <a:tab pos="407034" algn="l"/>
                <a:tab pos="407670" algn="l"/>
              </a:tabLst>
            </a:pPr>
            <a:r>
              <a:rPr sz="1800" spc="-5" dirty="0">
                <a:solidFill>
                  <a:srgbClr val="FFFFFF"/>
                </a:solidFill>
                <a:latin typeface="Carlito"/>
                <a:cs typeface="Carlito"/>
              </a:rPr>
              <a:t>The </a:t>
            </a:r>
            <a:r>
              <a:rPr sz="1800" spc="-10" dirty="0">
                <a:solidFill>
                  <a:srgbClr val="FFFFFF"/>
                </a:solidFill>
                <a:latin typeface="Carlito"/>
                <a:cs typeface="Carlito"/>
              </a:rPr>
              <a:t>fibres have </a:t>
            </a:r>
            <a:r>
              <a:rPr sz="1800" dirty="0">
                <a:solidFill>
                  <a:srgbClr val="FFFFFF"/>
                </a:solidFill>
                <a:latin typeface="Carlito"/>
                <a:cs typeface="Carlito"/>
              </a:rPr>
              <a:t>the </a:t>
            </a:r>
            <a:r>
              <a:rPr sz="1800" spc="-5" dirty="0">
                <a:solidFill>
                  <a:srgbClr val="FFFFFF"/>
                </a:solidFill>
                <a:latin typeface="Carlito"/>
                <a:cs typeface="Carlito"/>
              </a:rPr>
              <a:t>ability </a:t>
            </a:r>
            <a:r>
              <a:rPr sz="1800" spc="-10" dirty="0">
                <a:solidFill>
                  <a:srgbClr val="FFFFFF"/>
                </a:solidFill>
                <a:latin typeface="Carlito"/>
                <a:cs typeface="Carlito"/>
              </a:rPr>
              <a:t>to contract </a:t>
            </a:r>
            <a:r>
              <a:rPr sz="1800" dirty="0">
                <a:solidFill>
                  <a:srgbClr val="FFFFFF"/>
                </a:solidFill>
                <a:latin typeface="Carlito"/>
                <a:cs typeface="Carlito"/>
              </a:rPr>
              <a:t>due </a:t>
            </a:r>
            <a:r>
              <a:rPr sz="1800" spc="-10" dirty="0">
                <a:solidFill>
                  <a:srgbClr val="FFFFFF"/>
                </a:solidFill>
                <a:latin typeface="Carlito"/>
                <a:cs typeface="Carlito"/>
              </a:rPr>
              <a:t>to </a:t>
            </a:r>
            <a:r>
              <a:rPr sz="1800" dirty="0">
                <a:solidFill>
                  <a:srgbClr val="FFFFFF"/>
                </a:solidFill>
                <a:latin typeface="Carlito"/>
                <a:cs typeface="Carlito"/>
              </a:rPr>
              <a:t>the </a:t>
            </a:r>
            <a:r>
              <a:rPr sz="1800" spc="-5" dirty="0">
                <a:solidFill>
                  <a:srgbClr val="FFFFFF"/>
                </a:solidFill>
                <a:latin typeface="Carlito"/>
                <a:cs typeface="Carlito"/>
              </a:rPr>
              <a:t>presence of </a:t>
            </a:r>
            <a:r>
              <a:rPr sz="1800" spc="-10" dirty="0">
                <a:solidFill>
                  <a:srgbClr val="FFFFFF"/>
                </a:solidFill>
                <a:latin typeface="Carlito"/>
                <a:cs typeface="Carlito"/>
              </a:rPr>
              <a:t>protein </a:t>
            </a:r>
            <a:r>
              <a:rPr sz="1800" spc="-5">
                <a:solidFill>
                  <a:srgbClr val="FFFFFF"/>
                </a:solidFill>
                <a:latin typeface="Carlito"/>
                <a:cs typeface="Carlito"/>
              </a:rPr>
              <a:t>filaments</a:t>
            </a:r>
            <a:r>
              <a:rPr sz="1800" spc="190">
                <a:solidFill>
                  <a:srgbClr val="FFFFFF"/>
                </a:solidFill>
                <a:latin typeface="Carlito"/>
                <a:cs typeface="Carlito"/>
              </a:rPr>
              <a:t> </a:t>
            </a:r>
            <a:r>
              <a:rPr sz="1800" spc="-5" smtClean="0">
                <a:solidFill>
                  <a:srgbClr val="FFFFFF"/>
                </a:solidFill>
                <a:latin typeface="Carlito"/>
                <a:cs typeface="Carlito"/>
              </a:rPr>
              <a:t>of</a:t>
            </a:r>
            <a:r>
              <a:rPr lang="en-US" sz="1800" spc="-5" dirty="0" smtClean="0">
                <a:solidFill>
                  <a:srgbClr val="FFFFFF"/>
                </a:solidFill>
                <a:latin typeface="Carlito"/>
                <a:cs typeface="Carlito"/>
              </a:rPr>
              <a:t> </a:t>
            </a:r>
            <a:r>
              <a:rPr sz="1800" b="1" u="heavy" spc="-15" smtClean="0">
                <a:solidFill>
                  <a:srgbClr val="FFFFFF"/>
                </a:solidFill>
                <a:uFill>
                  <a:solidFill>
                    <a:srgbClr val="FFFFFF"/>
                  </a:solidFill>
                </a:uFill>
                <a:latin typeface="Carlito"/>
                <a:cs typeface="Carlito"/>
              </a:rPr>
              <a:t>myosin </a:t>
            </a:r>
            <a:r>
              <a:rPr sz="1800" u="heavy" dirty="0">
                <a:solidFill>
                  <a:srgbClr val="FFFFFF"/>
                </a:solidFill>
                <a:uFill>
                  <a:solidFill>
                    <a:srgbClr val="FFFFFF"/>
                  </a:solidFill>
                </a:uFill>
                <a:latin typeface="Carlito"/>
                <a:cs typeface="Carlito"/>
              </a:rPr>
              <a:t>and </a:t>
            </a:r>
            <a:r>
              <a:rPr sz="1800" b="1" u="heavy" dirty="0">
                <a:solidFill>
                  <a:srgbClr val="FFFFFF"/>
                </a:solidFill>
                <a:uFill>
                  <a:solidFill>
                    <a:srgbClr val="FFFFFF"/>
                  </a:solidFill>
                </a:uFill>
                <a:latin typeface="Carlito"/>
                <a:cs typeface="Carlito"/>
              </a:rPr>
              <a:t>actin</a:t>
            </a:r>
            <a:r>
              <a:rPr sz="1800" dirty="0">
                <a:solidFill>
                  <a:srgbClr val="FFFFFF"/>
                </a:solidFill>
                <a:latin typeface="Carlito"/>
                <a:cs typeface="Carlito"/>
              </a:rPr>
              <a:t>. </a:t>
            </a:r>
            <a:r>
              <a:rPr sz="1800" spc="-5" dirty="0">
                <a:solidFill>
                  <a:srgbClr val="FFFFFF"/>
                </a:solidFill>
                <a:latin typeface="Carlito"/>
                <a:cs typeface="Carlito"/>
              </a:rPr>
              <a:t>Hence, they </a:t>
            </a:r>
            <a:r>
              <a:rPr sz="1800" spc="-15" dirty="0">
                <a:solidFill>
                  <a:srgbClr val="FFFFFF"/>
                </a:solidFill>
                <a:latin typeface="Carlito"/>
                <a:cs typeface="Carlito"/>
              </a:rPr>
              <a:t>play </a:t>
            </a:r>
            <a:r>
              <a:rPr sz="1800" dirty="0">
                <a:solidFill>
                  <a:srgbClr val="FFFFFF"/>
                </a:solidFill>
                <a:latin typeface="Carlito"/>
                <a:cs typeface="Carlito"/>
              </a:rPr>
              <a:t>an </a:t>
            </a:r>
            <a:r>
              <a:rPr sz="1800" spc="-5" dirty="0">
                <a:solidFill>
                  <a:srgbClr val="FFFFFF"/>
                </a:solidFill>
                <a:latin typeface="Carlito"/>
                <a:cs typeface="Carlito"/>
              </a:rPr>
              <a:t>important </a:t>
            </a:r>
            <a:r>
              <a:rPr sz="1800" spc="-15" dirty="0">
                <a:solidFill>
                  <a:srgbClr val="FFFFFF"/>
                </a:solidFill>
                <a:latin typeface="Carlito"/>
                <a:cs typeface="Carlito"/>
              </a:rPr>
              <a:t>role </a:t>
            </a:r>
            <a:r>
              <a:rPr sz="1800" spc="-5" dirty="0">
                <a:solidFill>
                  <a:srgbClr val="FFFFFF"/>
                </a:solidFill>
                <a:latin typeface="Carlito"/>
                <a:cs typeface="Carlito"/>
              </a:rPr>
              <a:t>in </a:t>
            </a:r>
            <a:r>
              <a:rPr sz="1800" spc="-10" dirty="0">
                <a:solidFill>
                  <a:srgbClr val="FFFFFF"/>
                </a:solidFill>
                <a:latin typeface="Carlito"/>
                <a:cs typeface="Carlito"/>
              </a:rPr>
              <a:t>locomotion </a:t>
            </a:r>
            <a:r>
              <a:rPr sz="1800" dirty="0">
                <a:solidFill>
                  <a:srgbClr val="FFFFFF"/>
                </a:solidFill>
                <a:latin typeface="Carlito"/>
                <a:cs typeface="Carlito"/>
              </a:rPr>
              <a:t>and</a:t>
            </a:r>
            <a:r>
              <a:rPr sz="1800" spc="195" dirty="0">
                <a:solidFill>
                  <a:srgbClr val="FFFFFF"/>
                </a:solidFill>
                <a:latin typeface="Carlito"/>
                <a:cs typeface="Carlito"/>
              </a:rPr>
              <a:t> </a:t>
            </a:r>
            <a:r>
              <a:rPr sz="1800" spc="-5" dirty="0">
                <a:solidFill>
                  <a:srgbClr val="FFFFFF"/>
                </a:solidFill>
                <a:latin typeface="Carlito"/>
                <a:cs typeface="Carlito"/>
              </a:rPr>
              <a:t>movement.</a:t>
            </a:r>
            <a:endParaRPr sz="1800">
              <a:latin typeface="Carlito"/>
              <a:cs typeface="Carlito"/>
            </a:endParaRPr>
          </a:p>
          <a:p>
            <a:pPr marL="355600" indent="-342900" algn="just">
              <a:lnSpc>
                <a:spcPct val="100000"/>
              </a:lnSpc>
              <a:spcBef>
                <a:spcPts val="5"/>
              </a:spcBef>
              <a:buChar char="-"/>
              <a:tabLst>
                <a:tab pos="354965" algn="l"/>
                <a:tab pos="355600" algn="l"/>
              </a:tabLst>
            </a:pPr>
            <a:r>
              <a:rPr sz="1800" spc="-5" dirty="0">
                <a:solidFill>
                  <a:srgbClr val="FFFFFF"/>
                </a:solidFill>
                <a:latin typeface="Carlito"/>
                <a:cs typeface="Carlito"/>
              </a:rPr>
              <a:t>Muscle </a:t>
            </a:r>
            <a:r>
              <a:rPr sz="1800" spc="-10" dirty="0">
                <a:solidFill>
                  <a:srgbClr val="FFFFFF"/>
                </a:solidFill>
                <a:latin typeface="Carlito"/>
                <a:cs typeface="Carlito"/>
              </a:rPr>
              <a:t>fibres are </a:t>
            </a:r>
            <a:r>
              <a:rPr sz="1800" spc="-5" dirty="0">
                <a:solidFill>
                  <a:srgbClr val="FFFFFF"/>
                </a:solidFill>
                <a:latin typeface="Carlito"/>
                <a:cs typeface="Carlito"/>
              </a:rPr>
              <a:t>thin, </a:t>
            </a:r>
            <a:r>
              <a:rPr sz="1800" spc="-10" dirty="0">
                <a:solidFill>
                  <a:srgbClr val="FFFFFF"/>
                </a:solidFill>
                <a:latin typeface="Carlito"/>
                <a:cs typeface="Carlito"/>
              </a:rPr>
              <a:t>elongated </a:t>
            </a:r>
            <a:r>
              <a:rPr sz="1800" spc="-5" dirty="0">
                <a:solidFill>
                  <a:srgbClr val="FFFFFF"/>
                </a:solidFill>
                <a:latin typeface="Carlito"/>
                <a:cs typeface="Carlito"/>
              </a:rPr>
              <a:t>cells with one or </a:t>
            </a:r>
            <a:r>
              <a:rPr sz="1800" spc="-10" dirty="0">
                <a:solidFill>
                  <a:srgbClr val="FFFFFF"/>
                </a:solidFill>
                <a:latin typeface="Carlito"/>
                <a:cs typeface="Carlito"/>
              </a:rPr>
              <a:t>many</a:t>
            </a:r>
            <a:r>
              <a:rPr sz="1800" spc="180" dirty="0">
                <a:solidFill>
                  <a:srgbClr val="FFFFFF"/>
                </a:solidFill>
                <a:latin typeface="Carlito"/>
                <a:cs typeface="Carlito"/>
              </a:rPr>
              <a:t> </a:t>
            </a:r>
            <a:r>
              <a:rPr sz="1800" spc="-5" dirty="0">
                <a:solidFill>
                  <a:srgbClr val="FFFFFF"/>
                </a:solidFill>
                <a:latin typeface="Carlito"/>
                <a:cs typeface="Carlito"/>
              </a:rPr>
              <a:t>nuclei.</a:t>
            </a:r>
            <a:endParaRPr sz="1800">
              <a:latin typeface="Carlito"/>
              <a:cs typeface="Carlito"/>
            </a:endParaRPr>
          </a:p>
          <a:p>
            <a:pPr marL="355600" indent="-342900" algn="just">
              <a:lnSpc>
                <a:spcPct val="100000"/>
              </a:lnSpc>
              <a:buChar char="-"/>
              <a:tabLst>
                <a:tab pos="354965" algn="l"/>
                <a:tab pos="355600" algn="l"/>
              </a:tabLst>
            </a:pPr>
            <a:r>
              <a:rPr sz="1800" spc="-5" dirty="0">
                <a:solidFill>
                  <a:srgbClr val="FFFFFF"/>
                </a:solidFill>
                <a:latin typeface="Carlito"/>
                <a:cs typeface="Carlito"/>
              </a:rPr>
              <a:t>The plasma membrane or </a:t>
            </a:r>
            <a:r>
              <a:rPr sz="1800" dirty="0">
                <a:solidFill>
                  <a:srgbClr val="FFFFFF"/>
                </a:solidFill>
                <a:latin typeface="Carlito"/>
                <a:cs typeface="Carlito"/>
              </a:rPr>
              <a:t>the </a:t>
            </a:r>
            <a:r>
              <a:rPr sz="1800" spc="-10" dirty="0">
                <a:solidFill>
                  <a:srgbClr val="FFFFFF"/>
                </a:solidFill>
                <a:latin typeface="Carlito"/>
                <a:cs typeface="Carlito"/>
              </a:rPr>
              <a:t>outer covering </a:t>
            </a:r>
            <a:r>
              <a:rPr sz="1800" spc="-5" dirty="0">
                <a:solidFill>
                  <a:srgbClr val="FFFFFF"/>
                </a:solidFill>
                <a:latin typeface="Carlito"/>
                <a:cs typeface="Carlito"/>
              </a:rPr>
              <a:t>of </a:t>
            </a:r>
            <a:r>
              <a:rPr sz="1800" dirty="0">
                <a:solidFill>
                  <a:srgbClr val="FFFFFF"/>
                </a:solidFill>
                <a:latin typeface="Carlito"/>
                <a:cs typeface="Carlito"/>
              </a:rPr>
              <a:t>a </a:t>
            </a:r>
            <a:r>
              <a:rPr sz="1800" spc="-5" dirty="0">
                <a:solidFill>
                  <a:srgbClr val="FFFFFF"/>
                </a:solidFill>
                <a:latin typeface="Carlito"/>
                <a:cs typeface="Carlito"/>
              </a:rPr>
              <a:t>muscle </a:t>
            </a:r>
            <a:r>
              <a:rPr sz="1800" spc="-10" dirty="0">
                <a:solidFill>
                  <a:srgbClr val="FFFFFF"/>
                </a:solidFill>
                <a:latin typeface="Carlito"/>
                <a:cs typeface="Carlito"/>
              </a:rPr>
              <a:t>fibre </a:t>
            </a:r>
            <a:r>
              <a:rPr sz="1800" spc="-5" dirty="0">
                <a:solidFill>
                  <a:srgbClr val="FFFFFF"/>
                </a:solidFill>
                <a:latin typeface="Carlito"/>
                <a:cs typeface="Carlito"/>
              </a:rPr>
              <a:t>is </a:t>
            </a:r>
            <a:r>
              <a:rPr sz="1800" spc="-10" dirty="0">
                <a:solidFill>
                  <a:srgbClr val="FFFFFF"/>
                </a:solidFill>
                <a:latin typeface="Carlito"/>
                <a:cs typeface="Carlito"/>
              </a:rPr>
              <a:t>called</a:t>
            </a:r>
            <a:r>
              <a:rPr sz="1800" spc="215" dirty="0">
                <a:solidFill>
                  <a:srgbClr val="FFFFFF"/>
                </a:solidFill>
                <a:latin typeface="Carlito"/>
                <a:cs typeface="Carlito"/>
              </a:rPr>
              <a:t> </a:t>
            </a:r>
            <a:r>
              <a:rPr sz="1800" b="1" spc="-5" dirty="0">
                <a:solidFill>
                  <a:srgbClr val="FFFFFF"/>
                </a:solidFill>
                <a:latin typeface="Carlito"/>
                <a:cs typeface="Carlito"/>
              </a:rPr>
              <a:t>sarcolemma</a:t>
            </a:r>
            <a:r>
              <a:rPr sz="1800" spc="-5" dirty="0">
                <a:solidFill>
                  <a:srgbClr val="FFFFFF"/>
                </a:solidFill>
                <a:latin typeface="Carlito"/>
                <a:cs typeface="Carlito"/>
              </a:rPr>
              <a:t>.</a:t>
            </a:r>
            <a:endParaRPr sz="1800">
              <a:latin typeface="Carlito"/>
              <a:cs typeface="Carlito"/>
            </a:endParaRPr>
          </a:p>
          <a:p>
            <a:pPr marL="355600" marR="127635" indent="-342900" algn="just">
              <a:lnSpc>
                <a:spcPct val="100000"/>
              </a:lnSpc>
              <a:buChar char="-"/>
              <a:tabLst>
                <a:tab pos="354965" algn="l"/>
                <a:tab pos="355600" algn="l"/>
              </a:tabLst>
            </a:pPr>
            <a:r>
              <a:rPr sz="1800" spc="-5" dirty="0">
                <a:solidFill>
                  <a:srgbClr val="FFFFFF"/>
                </a:solidFill>
                <a:latin typeface="Carlito"/>
                <a:cs typeface="Carlito"/>
              </a:rPr>
              <a:t>The cytoplasm of </a:t>
            </a:r>
            <a:r>
              <a:rPr sz="1800" dirty="0">
                <a:solidFill>
                  <a:srgbClr val="FFFFFF"/>
                </a:solidFill>
                <a:latin typeface="Carlito"/>
                <a:cs typeface="Carlito"/>
              </a:rPr>
              <a:t>a </a:t>
            </a:r>
            <a:r>
              <a:rPr sz="1800" spc="-5" dirty="0">
                <a:solidFill>
                  <a:srgbClr val="FFFFFF"/>
                </a:solidFill>
                <a:latin typeface="Carlito"/>
                <a:cs typeface="Carlito"/>
              </a:rPr>
              <a:t>muscle </a:t>
            </a:r>
            <a:r>
              <a:rPr sz="1800" spc="-10" dirty="0">
                <a:solidFill>
                  <a:srgbClr val="FFFFFF"/>
                </a:solidFill>
                <a:latin typeface="Carlito"/>
                <a:cs typeface="Carlito"/>
              </a:rPr>
              <a:t>fibre </a:t>
            </a:r>
            <a:r>
              <a:rPr sz="1800" spc="-5" dirty="0">
                <a:solidFill>
                  <a:srgbClr val="FFFFFF"/>
                </a:solidFill>
                <a:latin typeface="Carlito"/>
                <a:cs typeface="Carlito"/>
              </a:rPr>
              <a:t>is </a:t>
            </a:r>
            <a:r>
              <a:rPr sz="1800" spc="-10" dirty="0">
                <a:solidFill>
                  <a:srgbClr val="FFFFFF"/>
                </a:solidFill>
                <a:latin typeface="Carlito"/>
                <a:cs typeface="Carlito"/>
              </a:rPr>
              <a:t>called </a:t>
            </a:r>
            <a:r>
              <a:rPr sz="1800" b="1" spc="-5" dirty="0">
                <a:solidFill>
                  <a:srgbClr val="FFFFFF"/>
                </a:solidFill>
                <a:latin typeface="Carlito"/>
                <a:cs typeface="Carlito"/>
              </a:rPr>
              <a:t>sarcoplasm</a:t>
            </a:r>
            <a:r>
              <a:rPr sz="1800" spc="-5" dirty="0">
                <a:solidFill>
                  <a:srgbClr val="FFFFFF"/>
                </a:solidFill>
                <a:latin typeface="Carlito"/>
                <a:cs typeface="Carlito"/>
              </a:rPr>
              <a:t>. The </a:t>
            </a:r>
            <a:r>
              <a:rPr sz="1800" spc="-10" dirty="0">
                <a:solidFill>
                  <a:srgbClr val="FFFFFF"/>
                </a:solidFill>
                <a:latin typeface="Carlito"/>
                <a:cs typeface="Carlito"/>
              </a:rPr>
              <a:t>sarcoplasm </a:t>
            </a:r>
            <a:r>
              <a:rPr sz="1800" spc="-5" dirty="0">
                <a:solidFill>
                  <a:srgbClr val="FFFFFF"/>
                </a:solidFill>
                <a:latin typeface="Carlito"/>
                <a:cs typeface="Carlito"/>
              </a:rPr>
              <a:t>is </a:t>
            </a:r>
            <a:r>
              <a:rPr sz="1800" spc="-10" dirty="0">
                <a:solidFill>
                  <a:srgbClr val="FFFFFF"/>
                </a:solidFill>
                <a:latin typeface="Carlito"/>
                <a:cs typeface="Carlito"/>
              </a:rPr>
              <a:t>largely  </a:t>
            </a:r>
            <a:r>
              <a:rPr sz="1800" spc="-5" dirty="0">
                <a:solidFill>
                  <a:srgbClr val="FFFFFF"/>
                </a:solidFill>
                <a:latin typeface="Carlito"/>
                <a:cs typeface="Carlito"/>
              </a:rPr>
              <a:t>occupied by longitudinal, </a:t>
            </a:r>
            <a:r>
              <a:rPr sz="1800" spc="-10" dirty="0">
                <a:solidFill>
                  <a:srgbClr val="FFFFFF"/>
                </a:solidFill>
                <a:latin typeface="Carlito"/>
                <a:cs typeface="Carlito"/>
              </a:rPr>
              <a:t>parallel protein </a:t>
            </a:r>
            <a:r>
              <a:rPr sz="1800" spc="-5" dirty="0">
                <a:solidFill>
                  <a:srgbClr val="FFFFFF"/>
                </a:solidFill>
                <a:latin typeface="Carlito"/>
                <a:cs typeface="Carlito"/>
              </a:rPr>
              <a:t>threads, </a:t>
            </a:r>
            <a:r>
              <a:rPr sz="1800" spc="-10" dirty="0">
                <a:solidFill>
                  <a:srgbClr val="FFFFFF"/>
                </a:solidFill>
                <a:latin typeface="Carlito"/>
                <a:cs typeface="Carlito"/>
              </a:rPr>
              <a:t>called </a:t>
            </a:r>
            <a:r>
              <a:rPr sz="1800" b="1" spc="-10" dirty="0">
                <a:solidFill>
                  <a:srgbClr val="FFFFFF"/>
                </a:solidFill>
                <a:latin typeface="Carlito"/>
                <a:cs typeface="Carlito"/>
              </a:rPr>
              <a:t>myofibrils</a:t>
            </a:r>
            <a:r>
              <a:rPr sz="1800" spc="-10" dirty="0">
                <a:solidFill>
                  <a:srgbClr val="FFFFFF"/>
                </a:solidFill>
                <a:latin typeface="Carlito"/>
                <a:cs typeface="Carlito"/>
              </a:rPr>
              <a:t>, </a:t>
            </a:r>
            <a:r>
              <a:rPr sz="1800" spc="-5" dirty="0">
                <a:solidFill>
                  <a:srgbClr val="FFFFFF"/>
                </a:solidFill>
                <a:latin typeface="Carlito"/>
                <a:cs typeface="Carlito"/>
              </a:rPr>
              <a:t>arranged along  </a:t>
            </a:r>
            <a:r>
              <a:rPr sz="1800" dirty="0">
                <a:solidFill>
                  <a:srgbClr val="FFFFFF"/>
                </a:solidFill>
                <a:latin typeface="Carlito"/>
                <a:cs typeface="Carlito"/>
              </a:rPr>
              <a:t>the </a:t>
            </a:r>
            <a:r>
              <a:rPr sz="1800" spc="-10" dirty="0">
                <a:solidFill>
                  <a:srgbClr val="FFFFFF"/>
                </a:solidFill>
                <a:latin typeface="Carlito"/>
                <a:cs typeface="Carlito"/>
              </a:rPr>
              <a:t>axis </a:t>
            </a:r>
            <a:r>
              <a:rPr sz="1800" spc="-5" dirty="0">
                <a:solidFill>
                  <a:srgbClr val="FFFFFF"/>
                </a:solidFill>
                <a:latin typeface="Carlito"/>
                <a:cs typeface="Carlito"/>
              </a:rPr>
              <a:t>of </a:t>
            </a:r>
            <a:r>
              <a:rPr sz="1800" dirty="0">
                <a:solidFill>
                  <a:srgbClr val="FFFFFF"/>
                </a:solidFill>
                <a:latin typeface="Carlito"/>
                <a:cs typeface="Carlito"/>
              </a:rPr>
              <a:t>the </a:t>
            </a:r>
            <a:r>
              <a:rPr sz="1800" spc="-10" dirty="0">
                <a:solidFill>
                  <a:srgbClr val="FFFFFF"/>
                </a:solidFill>
                <a:latin typeface="Carlito"/>
                <a:cs typeface="Carlito"/>
              </a:rPr>
              <a:t>fibre. </a:t>
            </a:r>
            <a:r>
              <a:rPr sz="1800" spc="-5" dirty="0">
                <a:solidFill>
                  <a:srgbClr val="FFFFFF"/>
                </a:solidFill>
                <a:latin typeface="Carlito"/>
                <a:cs typeface="Carlito"/>
              </a:rPr>
              <a:t>These </a:t>
            </a:r>
            <a:r>
              <a:rPr sz="1800" spc="-10" dirty="0">
                <a:solidFill>
                  <a:srgbClr val="FFFFFF"/>
                </a:solidFill>
                <a:latin typeface="Carlito"/>
                <a:cs typeface="Carlito"/>
              </a:rPr>
              <a:t>protein </a:t>
            </a:r>
            <a:r>
              <a:rPr sz="1800" spc="-5" dirty="0">
                <a:solidFill>
                  <a:srgbClr val="FFFFFF"/>
                </a:solidFill>
                <a:latin typeface="Carlito"/>
                <a:cs typeface="Carlito"/>
              </a:rPr>
              <a:t>threads </a:t>
            </a:r>
            <a:r>
              <a:rPr sz="1800" spc="-10" dirty="0">
                <a:solidFill>
                  <a:srgbClr val="FFFFFF"/>
                </a:solidFill>
                <a:latin typeface="Carlito"/>
                <a:cs typeface="Carlito"/>
              </a:rPr>
              <a:t>contain </a:t>
            </a:r>
            <a:r>
              <a:rPr sz="1800" b="1" spc="-15" dirty="0">
                <a:solidFill>
                  <a:srgbClr val="FFFFFF"/>
                </a:solidFill>
                <a:latin typeface="Carlito"/>
                <a:cs typeface="Carlito"/>
              </a:rPr>
              <a:t>myosin </a:t>
            </a:r>
            <a:r>
              <a:rPr sz="1800" dirty="0">
                <a:solidFill>
                  <a:srgbClr val="FFFFFF"/>
                </a:solidFill>
                <a:latin typeface="Carlito"/>
                <a:cs typeface="Carlito"/>
              </a:rPr>
              <a:t>and</a:t>
            </a:r>
            <a:r>
              <a:rPr sz="1800" spc="125" dirty="0">
                <a:solidFill>
                  <a:srgbClr val="FFFFFF"/>
                </a:solidFill>
                <a:latin typeface="Carlito"/>
                <a:cs typeface="Carlito"/>
              </a:rPr>
              <a:t> </a:t>
            </a:r>
            <a:r>
              <a:rPr sz="1800" b="1" dirty="0">
                <a:solidFill>
                  <a:srgbClr val="FFFFFF"/>
                </a:solidFill>
                <a:latin typeface="Carlito"/>
                <a:cs typeface="Carlito"/>
              </a:rPr>
              <a:t>actin</a:t>
            </a:r>
            <a:r>
              <a:rPr sz="1800" dirty="0">
                <a:solidFill>
                  <a:srgbClr val="FFFFFF"/>
                </a:solidFill>
                <a:latin typeface="Carlito"/>
                <a:cs typeface="Carlito"/>
              </a:rPr>
              <a:t>.</a:t>
            </a:r>
            <a:endParaRPr sz="1800">
              <a:latin typeface="Carlito"/>
              <a:cs typeface="Carlito"/>
            </a:endParaRPr>
          </a:p>
          <a:p>
            <a:pPr marL="355600" marR="5080" indent="-342900" algn="just">
              <a:lnSpc>
                <a:spcPct val="100000"/>
              </a:lnSpc>
              <a:buChar char="-"/>
              <a:tabLst>
                <a:tab pos="354965" algn="l"/>
                <a:tab pos="355600" algn="l"/>
              </a:tabLst>
            </a:pPr>
            <a:r>
              <a:rPr sz="1800" spc="-5" dirty="0">
                <a:solidFill>
                  <a:srgbClr val="FFFFFF"/>
                </a:solidFill>
                <a:latin typeface="Carlito"/>
                <a:cs typeface="Carlito"/>
              </a:rPr>
              <a:t>The muscular tissue </a:t>
            </a:r>
            <a:r>
              <a:rPr sz="1800" dirty="0">
                <a:solidFill>
                  <a:srgbClr val="FFFFFF"/>
                </a:solidFill>
                <a:latin typeface="Carlito"/>
                <a:cs typeface="Carlito"/>
              </a:rPr>
              <a:t>is </a:t>
            </a:r>
            <a:r>
              <a:rPr sz="1800" spc="-10" dirty="0">
                <a:solidFill>
                  <a:srgbClr val="FFFFFF"/>
                </a:solidFill>
                <a:latin typeface="Carlito"/>
                <a:cs typeface="Carlito"/>
              </a:rPr>
              <a:t>innervated </a:t>
            </a:r>
            <a:r>
              <a:rPr sz="1800" spc="-5" dirty="0">
                <a:solidFill>
                  <a:srgbClr val="FFFFFF"/>
                </a:solidFill>
                <a:latin typeface="Carlito"/>
                <a:cs typeface="Carlito"/>
              </a:rPr>
              <a:t>(supplied) with </a:t>
            </a:r>
            <a:r>
              <a:rPr sz="1800" b="1" dirty="0">
                <a:solidFill>
                  <a:srgbClr val="FFFFFF"/>
                </a:solidFill>
                <a:latin typeface="Carlito"/>
                <a:cs typeface="Carlito"/>
              </a:rPr>
              <a:t>nerve </a:t>
            </a:r>
            <a:r>
              <a:rPr sz="1800" b="1" spc="-5" dirty="0">
                <a:solidFill>
                  <a:srgbClr val="FFFFFF"/>
                </a:solidFill>
                <a:latin typeface="Carlito"/>
                <a:cs typeface="Carlito"/>
              </a:rPr>
              <a:t>fibres</a:t>
            </a:r>
            <a:r>
              <a:rPr sz="1800" spc="-5" dirty="0">
                <a:solidFill>
                  <a:srgbClr val="FFFFFF"/>
                </a:solidFill>
                <a:latin typeface="Carlito"/>
                <a:cs typeface="Carlito"/>
              </a:rPr>
              <a:t>. They </a:t>
            </a:r>
            <a:r>
              <a:rPr sz="1800" spc="-10" dirty="0">
                <a:solidFill>
                  <a:srgbClr val="FFFFFF"/>
                </a:solidFill>
                <a:latin typeface="Carlito"/>
                <a:cs typeface="Carlito"/>
              </a:rPr>
              <a:t>are </a:t>
            </a:r>
            <a:r>
              <a:rPr sz="1800" spc="-5" dirty="0">
                <a:solidFill>
                  <a:srgbClr val="FFFFFF"/>
                </a:solidFill>
                <a:latin typeface="Carlito"/>
                <a:cs typeface="Carlito"/>
              </a:rPr>
              <a:t>vascular </a:t>
            </a:r>
            <a:r>
              <a:rPr sz="1800" dirty="0">
                <a:solidFill>
                  <a:srgbClr val="FFFFFF"/>
                </a:solidFill>
                <a:latin typeface="Carlito"/>
                <a:cs typeface="Carlito"/>
              </a:rPr>
              <a:t>and  </a:t>
            </a:r>
            <a:r>
              <a:rPr sz="1800" spc="-10" dirty="0">
                <a:solidFill>
                  <a:srgbClr val="FFFFFF"/>
                </a:solidFill>
                <a:latin typeface="Carlito"/>
                <a:cs typeface="Carlito"/>
              </a:rPr>
              <a:t>are </a:t>
            </a:r>
            <a:r>
              <a:rPr sz="1800" spc="-5" dirty="0">
                <a:solidFill>
                  <a:srgbClr val="FFFFFF"/>
                </a:solidFill>
                <a:latin typeface="Carlito"/>
                <a:cs typeface="Carlito"/>
              </a:rPr>
              <a:t>supplied with </a:t>
            </a:r>
            <a:r>
              <a:rPr sz="1800" b="1" dirty="0">
                <a:solidFill>
                  <a:srgbClr val="FFFFFF"/>
                </a:solidFill>
                <a:latin typeface="Carlito"/>
                <a:cs typeface="Carlito"/>
              </a:rPr>
              <a:t>blood </a:t>
            </a:r>
            <a:r>
              <a:rPr sz="1800" b="1" spc="-5" dirty="0">
                <a:solidFill>
                  <a:srgbClr val="FFFFFF"/>
                </a:solidFill>
                <a:latin typeface="Carlito"/>
                <a:cs typeface="Carlito"/>
              </a:rPr>
              <a:t>vessels </a:t>
            </a:r>
            <a:r>
              <a:rPr sz="1800" spc="-5" dirty="0">
                <a:solidFill>
                  <a:srgbClr val="FFFFFF"/>
                </a:solidFill>
                <a:latin typeface="Carlito"/>
                <a:cs typeface="Carlito"/>
              </a:rPr>
              <a:t>which carry nutrients </a:t>
            </a:r>
            <a:r>
              <a:rPr sz="1800" dirty="0">
                <a:solidFill>
                  <a:srgbClr val="FFFFFF"/>
                </a:solidFill>
                <a:latin typeface="Carlito"/>
                <a:cs typeface="Carlito"/>
              </a:rPr>
              <a:t>and </a:t>
            </a:r>
            <a:r>
              <a:rPr sz="1800" spc="-25" dirty="0">
                <a:solidFill>
                  <a:srgbClr val="FFFFFF"/>
                </a:solidFill>
                <a:latin typeface="Carlito"/>
                <a:cs typeface="Carlito"/>
              </a:rPr>
              <a:t>take </a:t>
            </a:r>
            <a:r>
              <a:rPr sz="1800" spc="-20" dirty="0">
                <a:solidFill>
                  <a:srgbClr val="FFFFFF"/>
                </a:solidFill>
                <a:latin typeface="Carlito"/>
                <a:cs typeface="Carlito"/>
              </a:rPr>
              <a:t>away </a:t>
            </a:r>
            <a:r>
              <a:rPr sz="1800" dirty="0">
                <a:solidFill>
                  <a:srgbClr val="FFFFFF"/>
                </a:solidFill>
                <a:latin typeface="Carlito"/>
                <a:cs typeface="Carlito"/>
              </a:rPr>
              <a:t>the </a:t>
            </a:r>
            <a:r>
              <a:rPr sz="1800" spc="-5" dirty="0">
                <a:solidFill>
                  <a:srgbClr val="FFFFFF"/>
                </a:solidFill>
                <a:latin typeface="Carlito"/>
                <a:cs typeface="Carlito"/>
              </a:rPr>
              <a:t>metabolic  </a:t>
            </a:r>
            <a:r>
              <a:rPr sz="1800" spc="-15" dirty="0">
                <a:solidFill>
                  <a:srgbClr val="FFFFFF"/>
                </a:solidFill>
                <a:latin typeface="Carlito"/>
                <a:cs typeface="Carlito"/>
              </a:rPr>
              <a:t>waste.</a:t>
            </a:r>
            <a:endParaRPr sz="1800">
              <a:latin typeface="Carlito"/>
              <a:cs typeface="Carlito"/>
            </a:endParaRPr>
          </a:p>
        </p:txBody>
      </p:sp>
      <p:sp>
        <p:nvSpPr>
          <p:cNvPr id="4" name="object 4"/>
          <p:cNvSpPr txBox="1">
            <a:spLocks noGrp="1"/>
          </p:cNvSpPr>
          <p:nvPr>
            <p:ph type="title"/>
          </p:nvPr>
        </p:nvSpPr>
        <p:spPr>
          <a:xfrm>
            <a:off x="609600" y="533400"/>
            <a:ext cx="7543800" cy="453329"/>
          </a:xfrm>
          <a:prstGeom prst="rect">
            <a:avLst/>
          </a:prstGeom>
          <a:ln w="9144">
            <a:solidFill>
              <a:srgbClr val="FFFFFF"/>
            </a:solidFill>
          </a:ln>
        </p:spPr>
        <p:txBody>
          <a:bodyPr vert="horz" wrap="square" lIns="0" tIns="22225" rIns="0" bIns="0" rtlCol="0">
            <a:spAutoFit/>
          </a:bodyPr>
          <a:lstStyle/>
          <a:p>
            <a:pPr marL="91440" algn="ctr">
              <a:lnSpc>
                <a:spcPct val="100000"/>
              </a:lnSpc>
              <a:spcBef>
                <a:spcPts val="175"/>
              </a:spcBef>
            </a:pPr>
            <a:r>
              <a:rPr sz="2800" u="none" spc="-5" dirty="0"/>
              <a:t>MUSCULAR</a:t>
            </a:r>
            <a:r>
              <a:rPr sz="2800" u="none" dirty="0"/>
              <a:t> </a:t>
            </a:r>
            <a:r>
              <a:rPr sz="2800" u="none" spc="-10" dirty="0"/>
              <a:t>TISSUE</a:t>
            </a:r>
            <a:endParaRPr sz="28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612648"/>
            <a:ext cx="8229600" cy="4721352"/>
          </a:xfrm>
          <a:custGeom>
            <a:avLst/>
            <a:gdLst/>
            <a:ahLst/>
            <a:cxnLst/>
            <a:rect l="l" t="t" r="r" b="b"/>
            <a:pathLst>
              <a:path w="8229600" h="3416935">
                <a:moveTo>
                  <a:pt x="0" y="3416807"/>
                </a:moveTo>
                <a:lnTo>
                  <a:pt x="8229600" y="3416807"/>
                </a:lnTo>
                <a:lnTo>
                  <a:pt x="8229600" y="0"/>
                </a:lnTo>
                <a:lnTo>
                  <a:pt x="0" y="0"/>
                </a:lnTo>
                <a:lnTo>
                  <a:pt x="0" y="3416807"/>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612140" y="629157"/>
            <a:ext cx="2435860" cy="321242"/>
          </a:xfrm>
          <a:prstGeom prst="rect">
            <a:avLst/>
          </a:prstGeom>
        </p:spPr>
        <p:txBody>
          <a:bodyPr vert="horz" wrap="square" lIns="0" tIns="13335" rIns="0" bIns="0" rtlCol="0">
            <a:spAutoFit/>
          </a:bodyPr>
          <a:lstStyle/>
          <a:p>
            <a:pPr marL="12700">
              <a:lnSpc>
                <a:spcPct val="100000"/>
              </a:lnSpc>
              <a:spcBef>
                <a:spcPts val="105"/>
              </a:spcBef>
            </a:pPr>
            <a:r>
              <a:rPr dirty="0"/>
              <a:t>F</a:t>
            </a:r>
            <a:r>
              <a:rPr spc="5" dirty="0"/>
              <a:t>u</a:t>
            </a:r>
            <a:r>
              <a:rPr dirty="0"/>
              <a:t>ncti</a:t>
            </a:r>
            <a:r>
              <a:rPr spc="-10" dirty="0"/>
              <a:t>o</a:t>
            </a:r>
            <a:r>
              <a:rPr dirty="0"/>
              <a:t>n</a:t>
            </a:r>
            <a:r>
              <a:rPr spc="10" dirty="0"/>
              <a:t>s</a:t>
            </a:r>
            <a:r>
              <a:rPr dirty="0"/>
              <a:t>:</a:t>
            </a:r>
          </a:p>
        </p:txBody>
      </p:sp>
      <p:sp>
        <p:nvSpPr>
          <p:cNvPr id="4" name="object 4"/>
          <p:cNvSpPr txBox="1"/>
          <p:nvPr/>
        </p:nvSpPr>
        <p:spPr>
          <a:xfrm>
            <a:off x="612140" y="1210183"/>
            <a:ext cx="7924165" cy="3706143"/>
          </a:xfrm>
          <a:prstGeom prst="rect">
            <a:avLst/>
          </a:prstGeom>
        </p:spPr>
        <p:txBody>
          <a:bodyPr vert="horz" wrap="square" lIns="0" tIns="12700" rIns="0" bIns="0" rtlCol="0">
            <a:spAutoFit/>
          </a:bodyPr>
          <a:lstStyle/>
          <a:p>
            <a:pPr marL="299085" indent="-287020" algn="just">
              <a:lnSpc>
                <a:spcPct val="100000"/>
              </a:lnSpc>
              <a:spcBef>
                <a:spcPts val="100"/>
              </a:spcBef>
              <a:buChar char="-"/>
              <a:tabLst>
                <a:tab pos="299085" algn="l"/>
                <a:tab pos="299720" algn="l"/>
              </a:tabLst>
            </a:pPr>
            <a:r>
              <a:rPr sz="2000" dirty="0">
                <a:solidFill>
                  <a:srgbClr val="FFFFFF"/>
                </a:solidFill>
                <a:latin typeface="Carlito"/>
                <a:cs typeface="Carlito"/>
              </a:rPr>
              <a:t>It </a:t>
            </a:r>
            <a:r>
              <a:rPr sz="2000" spc="-5" dirty="0">
                <a:solidFill>
                  <a:srgbClr val="FFFFFF"/>
                </a:solidFill>
                <a:latin typeface="Carlito"/>
                <a:cs typeface="Carlito"/>
              </a:rPr>
              <a:t>brings </a:t>
            </a:r>
            <a:r>
              <a:rPr sz="2000" dirty="0">
                <a:solidFill>
                  <a:srgbClr val="FFFFFF"/>
                </a:solidFill>
                <a:latin typeface="Carlito"/>
                <a:cs typeface="Carlito"/>
              </a:rPr>
              <a:t>about </a:t>
            </a:r>
            <a:r>
              <a:rPr sz="2000" spc="-5" dirty="0">
                <a:solidFill>
                  <a:srgbClr val="FFFFFF"/>
                </a:solidFill>
                <a:latin typeface="Carlito"/>
                <a:cs typeface="Carlito"/>
              </a:rPr>
              <a:t>movements of </a:t>
            </a:r>
            <a:r>
              <a:rPr sz="2000" dirty="0">
                <a:solidFill>
                  <a:srgbClr val="FFFFFF"/>
                </a:solidFill>
                <a:latin typeface="Carlito"/>
                <a:cs typeface="Carlito"/>
              </a:rPr>
              <a:t>the </a:t>
            </a:r>
            <a:r>
              <a:rPr sz="2000" spc="-5" dirty="0">
                <a:solidFill>
                  <a:srgbClr val="FFFFFF"/>
                </a:solidFill>
                <a:latin typeface="Carlito"/>
                <a:cs typeface="Carlito"/>
              </a:rPr>
              <a:t>body parts </a:t>
            </a:r>
            <a:r>
              <a:rPr sz="2000" dirty="0">
                <a:solidFill>
                  <a:srgbClr val="FFFFFF"/>
                </a:solidFill>
                <a:latin typeface="Carlito"/>
                <a:cs typeface="Carlito"/>
              </a:rPr>
              <a:t>and </a:t>
            </a:r>
            <a:r>
              <a:rPr sz="2000" b="1" spc="-5" dirty="0">
                <a:solidFill>
                  <a:srgbClr val="FFFFFF"/>
                </a:solidFill>
                <a:latin typeface="Carlito"/>
                <a:cs typeface="Carlito"/>
              </a:rPr>
              <a:t>locomotion </a:t>
            </a:r>
            <a:r>
              <a:rPr sz="2000" spc="-5" dirty="0">
                <a:solidFill>
                  <a:srgbClr val="FFFFFF"/>
                </a:solidFill>
                <a:latin typeface="Carlito"/>
                <a:cs typeface="Carlito"/>
              </a:rPr>
              <a:t>of </a:t>
            </a:r>
            <a:r>
              <a:rPr sz="2000" dirty="0">
                <a:solidFill>
                  <a:srgbClr val="FFFFFF"/>
                </a:solidFill>
                <a:latin typeface="Carlito"/>
                <a:cs typeface="Carlito"/>
              </a:rPr>
              <a:t>the</a:t>
            </a:r>
            <a:r>
              <a:rPr sz="2000" spc="70" dirty="0">
                <a:solidFill>
                  <a:srgbClr val="FFFFFF"/>
                </a:solidFill>
                <a:latin typeface="Carlito"/>
                <a:cs typeface="Carlito"/>
              </a:rPr>
              <a:t> </a:t>
            </a:r>
            <a:r>
              <a:rPr sz="2000" spc="-10" dirty="0">
                <a:solidFill>
                  <a:srgbClr val="FFFFFF"/>
                </a:solidFill>
                <a:latin typeface="Carlito"/>
                <a:cs typeface="Carlito"/>
              </a:rPr>
              <a:t>organism.</a:t>
            </a:r>
            <a:endParaRPr sz="2000">
              <a:latin typeface="Carlito"/>
              <a:cs typeface="Carlito"/>
            </a:endParaRPr>
          </a:p>
          <a:p>
            <a:pPr marL="299085" indent="-287020" algn="just">
              <a:lnSpc>
                <a:spcPct val="100000"/>
              </a:lnSpc>
              <a:buChar char="-"/>
              <a:tabLst>
                <a:tab pos="299085" algn="l"/>
                <a:tab pos="299720" algn="l"/>
              </a:tabLst>
            </a:pPr>
            <a:r>
              <a:rPr sz="2000" spc="-10" dirty="0">
                <a:solidFill>
                  <a:srgbClr val="FFFFFF"/>
                </a:solidFill>
                <a:latin typeface="Carlito"/>
                <a:cs typeface="Carlito"/>
              </a:rPr>
              <a:t>Many </a:t>
            </a:r>
            <a:r>
              <a:rPr sz="2000" spc="-5" dirty="0">
                <a:solidFill>
                  <a:srgbClr val="FFFFFF"/>
                </a:solidFill>
                <a:latin typeface="Carlito"/>
                <a:cs typeface="Carlito"/>
              </a:rPr>
              <a:t>muscles </a:t>
            </a:r>
            <a:r>
              <a:rPr sz="2000" b="1" dirty="0">
                <a:solidFill>
                  <a:srgbClr val="FFFFFF"/>
                </a:solidFill>
                <a:latin typeface="Carlito"/>
                <a:cs typeface="Carlito"/>
              </a:rPr>
              <a:t>support bones </a:t>
            </a:r>
            <a:r>
              <a:rPr sz="2000" dirty="0">
                <a:solidFill>
                  <a:srgbClr val="FFFFFF"/>
                </a:solidFill>
                <a:latin typeface="Carlito"/>
                <a:cs typeface="Carlito"/>
              </a:rPr>
              <a:t>and </a:t>
            </a:r>
            <a:r>
              <a:rPr sz="2000" spc="-5" dirty="0">
                <a:solidFill>
                  <a:srgbClr val="FFFFFF"/>
                </a:solidFill>
                <a:latin typeface="Carlito"/>
                <a:cs typeface="Carlito"/>
              </a:rPr>
              <a:t>other</a:t>
            </a:r>
            <a:r>
              <a:rPr sz="2000" spc="-30" dirty="0">
                <a:solidFill>
                  <a:srgbClr val="FFFFFF"/>
                </a:solidFill>
                <a:latin typeface="Carlito"/>
                <a:cs typeface="Carlito"/>
              </a:rPr>
              <a:t> </a:t>
            </a:r>
            <a:r>
              <a:rPr sz="2000" spc="-10" dirty="0">
                <a:solidFill>
                  <a:srgbClr val="FFFFFF"/>
                </a:solidFill>
                <a:latin typeface="Carlito"/>
                <a:cs typeface="Carlito"/>
              </a:rPr>
              <a:t>structures.</a:t>
            </a:r>
            <a:endParaRPr sz="2000">
              <a:latin typeface="Carlito"/>
              <a:cs typeface="Carlito"/>
            </a:endParaRPr>
          </a:p>
          <a:p>
            <a:pPr marL="299085" indent="-287020" algn="just">
              <a:lnSpc>
                <a:spcPct val="100000"/>
              </a:lnSpc>
              <a:buFont typeface="Carlito"/>
              <a:buChar char="-"/>
              <a:tabLst>
                <a:tab pos="299085" algn="l"/>
                <a:tab pos="299720" algn="l"/>
              </a:tabLst>
            </a:pPr>
            <a:r>
              <a:rPr sz="2000" b="1" spc="-10" dirty="0">
                <a:solidFill>
                  <a:srgbClr val="FFFFFF"/>
                </a:solidFill>
                <a:latin typeface="Carlito"/>
                <a:cs typeface="Carlito"/>
              </a:rPr>
              <a:t>Facial </a:t>
            </a:r>
            <a:r>
              <a:rPr sz="2000" spc="-10" dirty="0">
                <a:solidFill>
                  <a:srgbClr val="FFFFFF"/>
                </a:solidFill>
                <a:latin typeface="Carlito"/>
                <a:cs typeface="Carlito"/>
              </a:rPr>
              <a:t>expressions </a:t>
            </a:r>
            <a:r>
              <a:rPr sz="2000" dirty="0">
                <a:solidFill>
                  <a:srgbClr val="FFFFFF"/>
                </a:solidFill>
                <a:latin typeface="Carlito"/>
                <a:cs typeface="Carlito"/>
              </a:rPr>
              <a:t>and </a:t>
            </a:r>
            <a:r>
              <a:rPr sz="2000" spc="-10" dirty="0">
                <a:solidFill>
                  <a:srgbClr val="FFFFFF"/>
                </a:solidFill>
                <a:latin typeface="Carlito"/>
                <a:cs typeface="Carlito"/>
              </a:rPr>
              <a:t>gestures </a:t>
            </a:r>
            <a:r>
              <a:rPr sz="2000" dirty="0">
                <a:solidFill>
                  <a:srgbClr val="FFFFFF"/>
                </a:solidFill>
                <a:latin typeface="Carlito"/>
                <a:cs typeface="Carlito"/>
              </a:rPr>
              <a:t>also </a:t>
            </a:r>
            <a:r>
              <a:rPr sz="2000" spc="-5" dirty="0">
                <a:solidFill>
                  <a:srgbClr val="FFFFFF"/>
                </a:solidFill>
                <a:latin typeface="Carlito"/>
                <a:cs typeface="Carlito"/>
              </a:rPr>
              <a:t>depend on</a:t>
            </a:r>
            <a:r>
              <a:rPr sz="2000" spc="45" dirty="0">
                <a:solidFill>
                  <a:srgbClr val="FFFFFF"/>
                </a:solidFill>
                <a:latin typeface="Carlito"/>
                <a:cs typeface="Carlito"/>
              </a:rPr>
              <a:t> </a:t>
            </a:r>
            <a:r>
              <a:rPr sz="2000" spc="-5" dirty="0">
                <a:solidFill>
                  <a:srgbClr val="FFFFFF"/>
                </a:solidFill>
                <a:latin typeface="Carlito"/>
                <a:cs typeface="Carlito"/>
              </a:rPr>
              <a:t>muscles.</a:t>
            </a:r>
            <a:endParaRPr sz="2000">
              <a:latin typeface="Carlito"/>
              <a:cs typeface="Carlito"/>
            </a:endParaRPr>
          </a:p>
          <a:p>
            <a:pPr marL="299085" marR="161925" indent="-287020" algn="just">
              <a:lnSpc>
                <a:spcPct val="100000"/>
              </a:lnSpc>
              <a:buChar char="-"/>
              <a:tabLst>
                <a:tab pos="299085" algn="l"/>
                <a:tab pos="299720" algn="l"/>
              </a:tabLst>
            </a:pPr>
            <a:r>
              <a:rPr sz="2000" spc="-5" dirty="0">
                <a:solidFill>
                  <a:srgbClr val="FFFFFF"/>
                </a:solidFill>
                <a:latin typeface="Carlito"/>
                <a:cs typeface="Carlito"/>
              </a:rPr>
              <a:t>Muscles </a:t>
            </a:r>
            <a:r>
              <a:rPr sz="2000" spc="-10" dirty="0">
                <a:solidFill>
                  <a:srgbClr val="FFFFFF"/>
                </a:solidFill>
                <a:latin typeface="Carlito"/>
                <a:cs typeface="Carlito"/>
              </a:rPr>
              <a:t>are </a:t>
            </a:r>
            <a:r>
              <a:rPr sz="2000" spc="-5" dirty="0">
                <a:solidFill>
                  <a:srgbClr val="FFFFFF"/>
                </a:solidFill>
                <a:latin typeface="Carlito"/>
                <a:cs typeface="Carlito"/>
              </a:rPr>
              <a:t>responsible </a:t>
            </a:r>
            <a:r>
              <a:rPr sz="2000" spc="-15" dirty="0">
                <a:solidFill>
                  <a:srgbClr val="FFFFFF"/>
                </a:solidFill>
                <a:latin typeface="Carlito"/>
                <a:cs typeface="Carlito"/>
              </a:rPr>
              <a:t>for </a:t>
            </a:r>
            <a:r>
              <a:rPr sz="2000" dirty="0">
                <a:solidFill>
                  <a:srgbClr val="FFFFFF"/>
                </a:solidFill>
                <a:latin typeface="Carlito"/>
                <a:cs typeface="Carlito"/>
              </a:rPr>
              <a:t>the </a:t>
            </a:r>
            <a:r>
              <a:rPr sz="2000" b="1" spc="-5" dirty="0">
                <a:solidFill>
                  <a:srgbClr val="FFFFFF"/>
                </a:solidFill>
                <a:latin typeface="Carlito"/>
                <a:cs typeface="Carlito"/>
              </a:rPr>
              <a:t>heartbeat</a:t>
            </a:r>
            <a:r>
              <a:rPr sz="2000" spc="-5" dirty="0">
                <a:solidFill>
                  <a:srgbClr val="FFFFFF"/>
                </a:solidFill>
                <a:latin typeface="Carlito"/>
                <a:cs typeface="Carlito"/>
              </a:rPr>
              <a:t>, </a:t>
            </a:r>
            <a:r>
              <a:rPr sz="2000" spc="-15" dirty="0">
                <a:solidFill>
                  <a:srgbClr val="FFFFFF"/>
                </a:solidFill>
                <a:latin typeface="Carlito"/>
                <a:cs typeface="Carlito"/>
              </a:rPr>
              <a:t>for </a:t>
            </a:r>
            <a:r>
              <a:rPr sz="2000" spc="-5" dirty="0">
                <a:solidFill>
                  <a:srgbClr val="FFFFFF"/>
                </a:solidFill>
                <a:latin typeface="Carlito"/>
                <a:cs typeface="Carlito"/>
              </a:rPr>
              <a:t>the </a:t>
            </a:r>
            <a:r>
              <a:rPr sz="2000" b="1" spc="-5" dirty="0">
                <a:solidFill>
                  <a:srgbClr val="FFFFFF"/>
                </a:solidFill>
                <a:latin typeface="Carlito"/>
                <a:cs typeface="Carlito"/>
              </a:rPr>
              <a:t>flow </a:t>
            </a:r>
            <a:r>
              <a:rPr sz="2000" b="1" dirty="0">
                <a:solidFill>
                  <a:srgbClr val="FFFFFF"/>
                </a:solidFill>
                <a:latin typeface="Carlito"/>
                <a:cs typeface="Carlito"/>
              </a:rPr>
              <a:t>of blood </a:t>
            </a:r>
            <a:r>
              <a:rPr sz="2000" spc="-10" dirty="0">
                <a:solidFill>
                  <a:srgbClr val="FFFFFF"/>
                </a:solidFill>
                <a:latin typeface="Carlito"/>
                <a:cs typeface="Carlito"/>
              </a:rPr>
              <a:t>through </a:t>
            </a:r>
            <a:r>
              <a:rPr sz="2000" dirty="0">
                <a:solidFill>
                  <a:srgbClr val="FFFFFF"/>
                </a:solidFill>
                <a:latin typeface="Carlito"/>
                <a:cs typeface="Carlito"/>
              </a:rPr>
              <a:t>the  vessels, </a:t>
            </a:r>
            <a:r>
              <a:rPr sz="2000" spc="-15" dirty="0">
                <a:solidFill>
                  <a:srgbClr val="FFFFFF"/>
                </a:solidFill>
                <a:latin typeface="Carlito"/>
                <a:cs typeface="Carlito"/>
              </a:rPr>
              <a:t>for </a:t>
            </a:r>
            <a:r>
              <a:rPr sz="2000" dirty="0">
                <a:solidFill>
                  <a:srgbClr val="FFFFFF"/>
                </a:solidFill>
                <a:latin typeface="Carlito"/>
                <a:cs typeface="Carlito"/>
              </a:rPr>
              <a:t>the </a:t>
            </a:r>
            <a:r>
              <a:rPr sz="2000" b="1" spc="-5" dirty="0">
                <a:solidFill>
                  <a:srgbClr val="FFFFFF"/>
                </a:solidFill>
                <a:latin typeface="Carlito"/>
                <a:cs typeface="Carlito"/>
              </a:rPr>
              <a:t>passage </a:t>
            </a:r>
            <a:r>
              <a:rPr sz="2000" b="1" dirty="0">
                <a:solidFill>
                  <a:srgbClr val="FFFFFF"/>
                </a:solidFill>
                <a:latin typeface="Carlito"/>
                <a:cs typeface="Carlito"/>
              </a:rPr>
              <a:t>of </a:t>
            </a:r>
            <a:r>
              <a:rPr sz="2000" b="1" spc="-10" dirty="0">
                <a:solidFill>
                  <a:srgbClr val="FFFFFF"/>
                </a:solidFill>
                <a:latin typeface="Carlito"/>
                <a:cs typeface="Carlito"/>
              </a:rPr>
              <a:t>food </a:t>
            </a:r>
            <a:r>
              <a:rPr sz="2000" spc="-10" dirty="0">
                <a:solidFill>
                  <a:srgbClr val="FFFFFF"/>
                </a:solidFill>
                <a:latin typeface="Carlito"/>
                <a:cs typeface="Carlito"/>
              </a:rPr>
              <a:t>through </a:t>
            </a:r>
            <a:r>
              <a:rPr sz="2000" dirty="0">
                <a:solidFill>
                  <a:srgbClr val="FFFFFF"/>
                </a:solidFill>
                <a:latin typeface="Carlito"/>
                <a:cs typeface="Carlito"/>
              </a:rPr>
              <a:t>the </a:t>
            </a:r>
            <a:r>
              <a:rPr sz="2000" spc="-5" dirty="0">
                <a:solidFill>
                  <a:srgbClr val="FFFFFF"/>
                </a:solidFill>
                <a:latin typeface="Carlito"/>
                <a:cs typeface="Carlito"/>
              </a:rPr>
              <a:t>alimentary canal, </a:t>
            </a:r>
            <a:r>
              <a:rPr sz="2000" spc="-15" dirty="0">
                <a:solidFill>
                  <a:srgbClr val="FFFFFF"/>
                </a:solidFill>
                <a:latin typeface="Carlito"/>
                <a:cs typeface="Carlito"/>
              </a:rPr>
              <a:t>for </a:t>
            </a:r>
            <a:r>
              <a:rPr sz="2000" spc="-5" dirty="0">
                <a:solidFill>
                  <a:srgbClr val="FFFFFF"/>
                </a:solidFill>
                <a:latin typeface="Carlito"/>
                <a:cs typeface="Carlito"/>
              </a:rPr>
              <a:t>the </a:t>
            </a:r>
            <a:r>
              <a:rPr sz="2000" b="1" spc="-5" dirty="0">
                <a:solidFill>
                  <a:srgbClr val="FFFFFF"/>
                </a:solidFill>
                <a:latin typeface="Carlito"/>
                <a:cs typeface="Carlito"/>
              </a:rPr>
              <a:t>flow </a:t>
            </a:r>
            <a:r>
              <a:rPr sz="2000" b="1" dirty="0">
                <a:solidFill>
                  <a:srgbClr val="FFFFFF"/>
                </a:solidFill>
                <a:latin typeface="Carlito"/>
                <a:cs typeface="Carlito"/>
              </a:rPr>
              <a:t>of air  </a:t>
            </a:r>
            <a:r>
              <a:rPr sz="2000" spc="-5" dirty="0">
                <a:solidFill>
                  <a:srgbClr val="FFFFFF"/>
                </a:solidFill>
                <a:latin typeface="Carlito"/>
                <a:cs typeface="Carlito"/>
              </a:rPr>
              <a:t>through </a:t>
            </a:r>
            <a:r>
              <a:rPr sz="2000" dirty="0">
                <a:solidFill>
                  <a:srgbClr val="FFFFFF"/>
                </a:solidFill>
                <a:latin typeface="Carlito"/>
                <a:cs typeface="Carlito"/>
              </a:rPr>
              <a:t>the </a:t>
            </a:r>
            <a:r>
              <a:rPr sz="2000" spc="-10" dirty="0">
                <a:solidFill>
                  <a:srgbClr val="FFFFFF"/>
                </a:solidFill>
                <a:latin typeface="Carlito"/>
                <a:cs typeface="Carlito"/>
              </a:rPr>
              <a:t>respiratory tract, </a:t>
            </a:r>
            <a:r>
              <a:rPr sz="2000" spc="-15" dirty="0">
                <a:solidFill>
                  <a:srgbClr val="FFFFFF"/>
                </a:solidFill>
                <a:latin typeface="Carlito"/>
                <a:cs typeface="Carlito"/>
              </a:rPr>
              <a:t>for </a:t>
            </a:r>
            <a:r>
              <a:rPr sz="2000" dirty="0">
                <a:solidFill>
                  <a:srgbClr val="FFFFFF"/>
                </a:solidFill>
                <a:latin typeface="Carlito"/>
                <a:cs typeface="Carlito"/>
              </a:rPr>
              <a:t>the </a:t>
            </a:r>
            <a:r>
              <a:rPr sz="2000" spc="-5" dirty="0">
                <a:solidFill>
                  <a:srgbClr val="FFFFFF"/>
                </a:solidFill>
                <a:latin typeface="Carlito"/>
                <a:cs typeface="Carlito"/>
              </a:rPr>
              <a:t>production of </a:t>
            </a:r>
            <a:r>
              <a:rPr sz="2000" b="1" dirty="0">
                <a:solidFill>
                  <a:srgbClr val="FFFFFF"/>
                </a:solidFill>
                <a:latin typeface="Carlito"/>
                <a:cs typeface="Carlito"/>
              </a:rPr>
              <a:t>sound</a:t>
            </a:r>
            <a:r>
              <a:rPr sz="2000" dirty="0">
                <a:solidFill>
                  <a:srgbClr val="FFFFFF"/>
                </a:solidFill>
                <a:latin typeface="Carlito"/>
                <a:cs typeface="Carlito"/>
              </a:rPr>
              <a:t>, and </a:t>
            </a:r>
            <a:r>
              <a:rPr sz="2000" spc="-15" dirty="0">
                <a:solidFill>
                  <a:srgbClr val="FFFFFF"/>
                </a:solidFill>
                <a:latin typeface="Carlito"/>
                <a:cs typeface="Carlito"/>
              </a:rPr>
              <a:t>for </a:t>
            </a:r>
            <a:r>
              <a:rPr sz="2000" dirty="0">
                <a:solidFill>
                  <a:srgbClr val="FFFFFF"/>
                </a:solidFill>
                <a:latin typeface="Carlito"/>
                <a:cs typeface="Carlito"/>
              </a:rPr>
              <a:t>the </a:t>
            </a:r>
            <a:r>
              <a:rPr sz="2000" spc="-5" dirty="0">
                <a:solidFill>
                  <a:srgbClr val="FFFFFF"/>
                </a:solidFill>
                <a:latin typeface="Carlito"/>
                <a:cs typeface="Carlito"/>
              </a:rPr>
              <a:t>release of  </a:t>
            </a:r>
            <a:r>
              <a:rPr sz="2000" b="1" spc="-5" dirty="0">
                <a:solidFill>
                  <a:srgbClr val="FFFFFF"/>
                </a:solidFill>
                <a:latin typeface="Carlito"/>
                <a:cs typeface="Carlito"/>
              </a:rPr>
              <a:t>secretions </a:t>
            </a:r>
            <a:r>
              <a:rPr sz="2000" dirty="0">
                <a:solidFill>
                  <a:srgbClr val="FFFFFF"/>
                </a:solidFill>
                <a:latin typeface="Carlito"/>
                <a:cs typeface="Carlito"/>
              </a:rPr>
              <a:t>and </a:t>
            </a:r>
            <a:r>
              <a:rPr sz="2000" b="1" spc="-15" dirty="0">
                <a:solidFill>
                  <a:srgbClr val="FFFFFF"/>
                </a:solidFill>
                <a:latin typeface="Carlito"/>
                <a:cs typeface="Carlito"/>
              </a:rPr>
              <a:t>waste </a:t>
            </a:r>
            <a:r>
              <a:rPr sz="2000" b="1" spc="-5" dirty="0">
                <a:solidFill>
                  <a:srgbClr val="FFFFFF"/>
                </a:solidFill>
                <a:latin typeface="Carlito"/>
                <a:cs typeface="Carlito"/>
              </a:rPr>
              <a:t>products </a:t>
            </a:r>
            <a:r>
              <a:rPr sz="2000" spc="-10" dirty="0">
                <a:solidFill>
                  <a:srgbClr val="FFFFFF"/>
                </a:solidFill>
                <a:latin typeface="Carlito"/>
                <a:cs typeface="Carlito"/>
              </a:rPr>
              <a:t>through </a:t>
            </a:r>
            <a:r>
              <a:rPr sz="2000" dirty="0">
                <a:solidFill>
                  <a:srgbClr val="FFFFFF"/>
                </a:solidFill>
                <a:latin typeface="Carlito"/>
                <a:cs typeface="Carlito"/>
              </a:rPr>
              <a:t>the</a:t>
            </a:r>
            <a:r>
              <a:rPr sz="2000" spc="-30" dirty="0">
                <a:solidFill>
                  <a:srgbClr val="FFFFFF"/>
                </a:solidFill>
                <a:latin typeface="Carlito"/>
                <a:cs typeface="Carlito"/>
              </a:rPr>
              <a:t> </a:t>
            </a:r>
            <a:r>
              <a:rPr sz="2000" dirty="0">
                <a:solidFill>
                  <a:srgbClr val="FFFFFF"/>
                </a:solidFill>
                <a:latin typeface="Carlito"/>
                <a:cs typeface="Carlito"/>
              </a:rPr>
              <a:t>ducts.</a:t>
            </a:r>
            <a:endParaRPr sz="2000">
              <a:latin typeface="Carlito"/>
              <a:cs typeface="Carlito"/>
            </a:endParaRPr>
          </a:p>
          <a:p>
            <a:pPr marL="299085" marR="5080" indent="-287020" algn="just">
              <a:lnSpc>
                <a:spcPct val="100000"/>
              </a:lnSpc>
              <a:buChar char="-"/>
              <a:tabLst>
                <a:tab pos="299720" algn="l"/>
              </a:tabLst>
            </a:pPr>
            <a:r>
              <a:rPr sz="2000" spc="-5" dirty="0">
                <a:solidFill>
                  <a:srgbClr val="FFFFFF"/>
                </a:solidFill>
                <a:latin typeface="Carlito"/>
                <a:cs typeface="Carlito"/>
              </a:rPr>
              <a:t>Muscles </a:t>
            </a:r>
            <a:r>
              <a:rPr sz="2000" spc="-10" dirty="0">
                <a:solidFill>
                  <a:srgbClr val="FFFFFF"/>
                </a:solidFill>
                <a:latin typeface="Carlito"/>
                <a:cs typeface="Carlito"/>
              </a:rPr>
              <a:t>are required </a:t>
            </a:r>
            <a:r>
              <a:rPr sz="2000" spc="-15" dirty="0">
                <a:solidFill>
                  <a:srgbClr val="FFFFFF"/>
                </a:solidFill>
                <a:latin typeface="Carlito"/>
                <a:cs typeface="Carlito"/>
              </a:rPr>
              <a:t>for </a:t>
            </a:r>
            <a:r>
              <a:rPr sz="2000" spc="-10" dirty="0">
                <a:solidFill>
                  <a:srgbClr val="FFFFFF"/>
                </a:solidFill>
                <a:latin typeface="Carlito"/>
                <a:cs typeface="Carlito"/>
              </a:rPr>
              <a:t>taking food, </a:t>
            </a:r>
            <a:r>
              <a:rPr sz="2000" b="1" dirty="0">
                <a:solidFill>
                  <a:srgbClr val="FFFFFF"/>
                </a:solidFill>
                <a:latin typeface="Carlito"/>
                <a:cs typeface="Carlito"/>
              </a:rPr>
              <a:t>passing </a:t>
            </a:r>
            <a:r>
              <a:rPr sz="2000" b="1" spc="-5" dirty="0">
                <a:solidFill>
                  <a:srgbClr val="FFFFFF"/>
                </a:solidFill>
                <a:latin typeface="Carlito"/>
                <a:cs typeface="Carlito"/>
              </a:rPr>
              <a:t>urine </a:t>
            </a:r>
            <a:r>
              <a:rPr sz="2000" b="1" dirty="0">
                <a:solidFill>
                  <a:srgbClr val="FFFFFF"/>
                </a:solidFill>
                <a:latin typeface="Carlito"/>
                <a:cs typeface="Carlito"/>
              </a:rPr>
              <a:t>and </a:t>
            </a:r>
            <a:r>
              <a:rPr sz="2000" b="1" spc="-5" dirty="0">
                <a:solidFill>
                  <a:srgbClr val="FFFFFF"/>
                </a:solidFill>
                <a:latin typeface="Carlito"/>
                <a:cs typeface="Carlito"/>
              </a:rPr>
              <a:t>faeces</a:t>
            </a:r>
            <a:r>
              <a:rPr sz="2000" spc="-5" dirty="0">
                <a:solidFill>
                  <a:srgbClr val="FFFFFF"/>
                </a:solidFill>
                <a:latin typeface="Carlito"/>
                <a:cs typeface="Carlito"/>
              </a:rPr>
              <a:t>, </a:t>
            </a:r>
            <a:r>
              <a:rPr sz="2000" b="1" spc="-5" dirty="0">
                <a:solidFill>
                  <a:srgbClr val="FFFFFF"/>
                </a:solidFill>
                <a:latin typeface="Carlito"/>
                <a:cs typeface="Carlito"/>
              </a:rPr>
              <a:t>mating</a:t>
            </a:r>
            <a:r>
              <a:rPr sz="2000" spc="-5" dirty="0">
                <a:solidFill>
                  <a:srgbClr val="FFFFFF"/>
                </a:solidFill>
                <a:latin typeface="Carlito"/>
                <a:cs typeface="Carlito"/>
              </a:rPr>
              <a:t>, </a:t>
            </a:r>
            <a:r>
              <a:rPr sz="2000" b="1" spc="-10" dirty="0">
                <a:solidFill>
                  <a:srgbClr val="FFFFFF"/>
                </a:solidFill>
                <a:latin typeface="Carlito"/>
                <a:cs typeface="Carlito"/>
              </a:rPr>
              <a:t>delivering  </a:t>
            </a:r>
            <a:r>
              <a:rPr sz="2000" dirty="0">
                <a:solidFill>
                  <a:srgbClr val="FFFFFF"/>
                </a:solidFill>
                <a:latin typeface="Carlito"/>
                <a:cs typeface="Carlito"/>
              </a:rPr>
              <a:t>a </a:t>
            </a:r>
            <a:r>
              <a:rPr sz="2000" spc="-30" dirty="0">
                <a:solidFill>
                  <a:srgbClr val="FFFFFF"/>
                </a:solidFill>
                <a:latin typeface="Carlito"/>
                <a:cs typeface="Carlito"/>
              </a:rPr>
              <a:t>baby, </a:t>
            </a:r>
            <a:r>
              <a:rPr sz="2000" b="1" spc="-10" dirty="0">
                <a:solidFill>
                  <a:srgbClr val="FFFFFF"/>
                </a:solidFill>
                <a:latin typeface="Carlito"/>
                <a:cs typeface="Carlito"/>
              </a:rPr>
              <a:t>feeding </a:t>
            </a:r>
            <a:r>
              <a:rPr sz="2000" dirty="0">
                <a:solidFill>
                  <a:srgbClr val="FFFFFF"/>
                </a:solidFill>
                <a:latin typeface="Carlito"/>
                <a:cs typeface="Carlito"/>
              </a:rPr>
              <a:t>a </a:t>
            </a:r>
            <a:r>
              <a:rPr sz="2000" spc="-10" dirty="0">
                <a:solidFill>
                  <a:srgbClr val="FFFFFF"/>
                </a:solidFill>
                <a:latin typeface="Carlito"/>
                <a:cs typeface="Carlito"/>
              </a:rPr>
              <a:t>young </a:t>
            </a:r>
            <a:r>
              <a:rPr sz="2000" spc="-5" dirty="0">
                <a:solidFill>
                  <a:srgbClr val="FFFFFF"/>
                </a:solidFill>
                <a:latin typeface="Carlito"/>
                <a:cs typeface="Carlito"/>
              </a:rPr>
              <a:t>one, maintenance of </a:t>
            </a:r>
            <a:r>
              <a:rPr sz="2000" b="1" spc="-5" dirty="0">
                <a:solidFill>
                  <a:srgbClr val="FFFFFF"/>
                </a:solidFill>
                <a:latin typeface="Carlito"/>
                <a:cs typeface="Carlito"/>
              </a:rPr>
              <a:t>equilibrium </a:t>
            </a:r>
            <a:r>
              <a:rPr sz="2000" dirty="0">
                <a:solidFill>
                  <a:srgbClr val="FFFFFF"/>
                </a:solidFill>
                <a:latin typeface="Carlito"/>
                <a:cs typeface="Carlito"/>
              </a:rPr>
              <a:t>and a </a:t>
            </a:r>
            <a:r>
              <a:rPr sz="2000" spc="-15" dirty="0">
                <a:solidFill>
                  <a:srgbClr val="FFFFFF"/>
                </a:solidFill>
                <a:latin typeface="Carlito"/>
                <a:cs typeface="Carlito"/>
              </a:rPr>
              <a:t>favourable </a:t>
            </a:r>
            <a:r>
              <a:rPr sz="2000" spc="-10" dirty="0">
                <a:solidFill>
                  <a:srgbClr val="FFFFFF"/>
                </a:solidFill>
                <a:latin typeface="Carlito"/>
                <a:cs typeface="Carlito"/>
              </a:rPr>
              <a:t>resting  </a:t>
            </a:r>
            <a:r>
              <a:rPr sz="2000" b="1" spc="-5" dirty="0">
                <a:solidFill>
                  <a:srgbClr val="FFFFFF"/>
                </a:solidFill>
                <a:latin typeface="Carlito"/>
                <a:cs typeface="Carlito"/>
              </a:rPr>
              <a:t>posture</a:t>
            </a:r>
            <a:r>
              <a:rPr sz="2000" spc="-5" dirty="0">
                <a:solidFill>
                  <a:srgbClr val="FFFFFF"/>
                </a:solidFill>
                <a:latin typeface="Carlito"/>
                <a:cs typeface="Carlito"/>
              </a:rPr>
              <a:t>.</a:t>
            </a:r>
            <a:endParaRPr sz="2000">
              <a:latin typeface="Carlito"/>
              <a:cs typeface="Carlito"/>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 y="2362200"/>
            <a:ext cx="4648200" cy="3505200"/>
          </a:xfrm>
          <a:custGeom>
            <a:avLst/>
            <a:gdLst/>
            <a:ahLst/>
            <a:cxnLst/>
            <a:rect l="l" t="t" r="r" b="b"/>
            <a:pathLst>
              <a:path w="4648200" h="2062479">
                <a:moveTo>
                  <a:pt x="0" y="2061972"/>
                </a:moveTo>
                <a:lnTo>
                  <a:pt x="4648200" y="2061972"/>
                </a:lnTo>
                <a:lnTo>
                  <a:pt x="4648200" y="0"/>
                </a:lnTo>
                <a:lnTo>
                  <a:pt x="0" y="0"/>
                </a:lnTo>
                <a:lnTo>
                  <a:pt x="0" y="20619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307340" y="1143001"/>
            <a:ext cx="4112260" cy="321242"/>
          </a:xfrm>
          <a:prstGeom prst="rect">
            <a:avLst/>
          </a:prstGeom>
        </p:spPr>
        <p:txBody>
          <a:bodyPr vert="horz" wrap="square" lIns="0" tIns="13335" rIns="0" bIns="0" rtlCol="0">
            <a:spAutoFit/>
          </a:bodyPr>
          <a:lstStyle/>
          <a:p>
            <a:pPr marL="12700">
              <a:lnSpc>
                <a:spcPct val="100000"/>
              </a:lnSpc>
              <a:spcBef>
                <a:spcPts val="105"/>
              </a:spcBef>
            </a:pPr>
            <a:r>
              <a:rPr spc="-15" dirty="0"/>
              <a:t>Types </a:t>
            </a:r>
            <a:r>
              <a:rPr dirty="0"/>
              <a:t>of Muscle</a:t>
            </a:r>
            <a:r>
              <a:rPr spc="-45" dirty="0"/>
              <a:t> </a:t>
            </a:r>
            <a:r>
              <a:rPr spc="-5" dirty="0"/>
              <a:t>Tissues:</a:t>
            </a:r>
          </a:p>
        </p:txBody>
      </p:sp>
      <p:sp>
        <p:nvSpPr>
          <p:cNvPr id="4" name="object 4"/>
          <p:cNvSpPr txBox="1">
            <a:spLocks noGrp="1"/>
          </p:cNvSpPr>
          <p:nvPr>
            <p:ph type="body" idx="1"/>
          </p:nvPr>
        </p:nvSpPr>
        <p:spPr>
          <a:xfrm>
            <a:off x="307340" y="2685414"/>
            <a:ext cx="4429760" cy="2967479"/>
          </a:xfrm>
          <a:prstGeom prst="rect">
            <a:avLst/>
          </a:prstGeom>
        </p:spPr>
        <p:txBody>
          <a:bodyPr vert="horz" wrap="square" lIns="0" tIns="12700" rIns="0" bIns="0" rtlCol="0">
            <a:spAutoFit/>
          </a:bodyPr>
          <a:lstStyle/>
          <a:p>
            <a:pPr marL="12700" marR="14604" algn="just">
              <a:lnSpc>
                <a:spcPct val="100000"/>
              </a:lnSpc>
              <a:spcBef>
                <a:spcPts val="100"/>
              </a:spcBef>
            </a:pPr>
            <a:r>
              <a:rPr sz="2400" dirty="0"/>
              <a:t>Based </a:t>
            </a:r>
            <a:r>
              <a:rPr sz="2400" spc="-5" dirty="0"/>
              <a:t>on </a:t>
            </a:r>
            <a:r>
              <a:rPr sz="2400" dirty="0"/>
              <a:t>their </a:t>
            </a:r>
            <a:r>
              <a:rPr sz="2400" spc="-5" dirty="0"/>
              <a:t>structure, </a:t>
            </a:r>
            <a:r>
              <a:rPr sz="2400" spc="-10" dirty="0"/>
              <a:t>location </a:t>
            </a:r>
            <a:r>
              <a:rPr sz="2400" dirty="0"/>
              <a:t>and </a:t>
            </a:r>
            <a:r>
              <a:rPr sz="2400" spc="-5" dirty="0"/>
              <a:t>function,  </a:t>
            </a:r>
            <a:r>
              <a:rPr sz="2400" dirty="0"/>
              <a:t>the </a:t>
            </a:r>
            <a:r>
              <a:rPr sz="2400" spc="-5" dirty="0"/>
              <a:t>muscles tissue </a:t>
            </a:r>
            <a:r>
              <a:rPr sz="2400" dirty="0"/>
              <a:t>is </a:t>
            </a:r>
            <a:r>
              <a:rPr sz="2400" spc="-15" dirty="0"/>
              <a:t>categorized </a:t>
            </a:r>
            <a:r>
              <a:rPr sz="2400" spc="-10" dirty="0"/>
              <a:t>into three  </a:t>
            </a:r>
            <a:r>
              <a:rPr sz="2400" dirty="0"/>
              <a:t>types:</a:t>
            </a:r>
          </a:p>
          <a:p>
            <a:pPr marL="238125" indent="-226060" algn="just">
              <a:lnSpc>
                <a:spcPct val="100000"/>
              </a:lnSpc>
              <a:buAutoNum type="arabicPeriod"/>
              <a:tabLst>
                <a:tab pos="238760" algn="l"/>
              </a:tabLst>
            </a:pPr>
            <a:r>
              <a:rPr sz="2400" spc="-10" dirty="0"/>
              <a:t>Striated </a:t>
            </a:r>
            <a:r>
              <a:rPr sz="2400" spc="-5" dirty="0"/>
              <a:t>or </a:t>
            </a:r>
            <a:r>
              <a:rPr sz="2400" spc="-10" dirty="0"/>
              <a:t>striped</a:t>
            </a:r>
            <a:r>
              <a:rPr sz="2400" spc="25" dirty="0"/>
              <a:t> </a:t>
            </a:r>
            <a:r>
              <a:rPr sz="2400" spc="-5" dirty="0"/>
              <a:t>muscles</a:t>
            </a:r>
          </a:p>
          <a:p>
            <a:pPr marL="237490" indent="-225425" algn="just">
              <a:lnSpc>
                <a:spcPct val="100000"/>
              </a:lnSpc>
              <a:buAutoNum type="arabicPeriod"/>
              <a:tabLst>
                <a:tab pos="238125" algn="l"/>
              </a:tabLst>
            </a:pPr>
            <a:r>
              <a:rPr sz="2400" spc="-10" dirty="0"/>
              <a:t>Non-striated </a:t>
            </a:r>
            <a:r>
              <a:rPr sz="2400" spc="-5" dirty="0"/>
              <a:t>or unstriped or smooth</a:t>
            </a:r>
            <a:r>
              <a:rPr sz="2400" spc="60" dirty="0"/>
              <a:t> </a:t>
            </a:r>
            <a:r>
              <a:rPr sz="2400" spc="-5" dirty="0"/>
              <a:t>muscles</a:t>
            </a:r>
          </a:p>
          <a:p>
            <a:pPr marL="237490" indent="-225425" algn="just">
              <a:lnSpc>
                <a:spcPct val="100000"/>
              </a:lnSpc>
              <a:buAutoNum type="arabicPeriod"/>
              <a:tabLst>
                <a:tab pos="238125" algn="l"/>
              </a:tabLst>
            </a:pPr>
            <a:r>
              <a:rPr sz="2400" spc="-10" dirty="0"/>
              <a:t>Cardiac</a:t>
            </a:r>
            <a:r>
              <a:rPr sz="2400" spc="5" dirty="0"/>
              <a:t> </a:t>
            </a:r>
            <a:r>
              <a:rPr sz="2400" spc="-5" dirty="0"/>
              <a:t>muscles</a:t>
            </a:r>
          </a:p>
        </p:txBody>
      </p:sp>
      <p:sp>
        <p:nvSpPr>
          <p:cNvPr id="5" name="object 5"/>
          <p:cNvSpPr/>
          <p:nvPr/>
        </p:nvSpPr>
        <p:spPr>
          <a:xfrm>
            <a:off x="5410200" y="1447800"/>
            <a:ext cx="3429000" cy="4038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9410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634334" cy="382156"/>
          </a:xfrm>
          <a:prstGeom prst="rect">
            <a:avLst/>
          </a:prstGeom>
        </p:spPr>
        <p:txBody>
          <a:bodyPr vert="horz" wrap="square" lIns="0" tIns="12700" rIns="0" bIns="0" rtlCol="0">
            <a:spAutoFit/>
          </a:bodyPr>
          <a:lstStyle/>
          <a:p>
            <a:pPr marL="12700">
              <a:lnSpc>
                <a:spcPct val="100000"/>
              </a:lnSpc>
              <a:spcBef>
                <a:spcPts val="100"/>
              </a:spcBef>
              <a:tabLst>
                <a:tab pos="1325245" algn="l"/>
              </a:tabLst>
            </a:pPr>
            <a:r>
              <a:rPr sz="2400" u="none" spc="-5" dirty="0"/>
              <a:t>Muscu</a:t>
            </a:r>
            <a:r>
              <a:rPr sz="2400" u="none" spc="-10" dirty="0"/>
              <a:t>l</a:t>
            </a:r>
            <a:r>
              <a:rPr sz="2400" u="none" dirty="0"/>
              <a:t>ar	</a:t>
            </a:r>
            <a:r>
              <a:rPr sz="2400" u="none" spc="-5" dirty="0"/>
              <a:t>Tiss</a:t>
            </a:r>
            <a:r>
              <a:rPr sz="2400" u="none" spc="-10" dirty="0"/>
              <a:t>u</a:t>
            </a:r>
            <a:r>
              <a:rPr sz="2400" u="none" dirty="0"/>
              <a:t>e</a:t>
            </a:r>
            <a:endParaRPr sz="2400"/>
          </a:p>
        </p:txBody>
      </p:sp>
      <p:sp>
        <p:nvSpPr>
          <p:cNvPr id="4" name="object 4"/>
          <p:cNvSpPr/>
          <p:nvPr/>
        </p:nvSpPr>
        <p:spPr>
          <a:xfrm>
            <a:off x="43014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638800" y="304800"/>
            <a:ext cx="2895600" cy="350737"/>
          </a:xfrm>
          <a:prstGeom prst="rect">
            <a:avLst/>
          </a:prstGeom>
        </p:spPr>
        <p:txBody>
          <a:bodyPr vert="horz" wrap="square" lIns="0" tIns="12065" rIns="0" bIns="0" rtlCol="0">
            <a:spAutoFit/>
          </a:bodyPr>
          <a:lstStyle/>
          <a:p>
            <a:pPr marL="12700">
              <a:lnSpc>
                <a:spcPct val="100000"/>
              </a:lnSpc>
              <a:spcBef>
                <a:spcPts val="95"/>
              </a:spcBef>
            </a:pPr>
            <a:r>
              <a:rPr sz="2200" u="heavy" spc="-15" dirty="0">
                <a:solidFill>
                  <a:srgbClr val="FFFFFF"/>
                </a:solidFill>
                <a:uFill>
                  <a:solidFill>
                    <a:srgbClr val="FFFFFF"/>
                  </a:solidFill>
                </a:uFill>
                <a:latin typeface="Carlito"/>
                <a:cs typeface="Carlito"/>
              </a:rPr>
              <a:t>Striated</a:t>
            </a:r>
            <a:r>
              <a:rPr sz="2200" u="heavy" spc="-35"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Muscle</a:t>
            </a:r>
            <a:endParaRPr sz="2200">
              <a:latin typeface="Carlito"/>
              <a:cs typeface="Carlito"/>
            </a:endParaRPr>
          </a:p>
        </p:txBody>
      </p:sp>
      <p:sp>
        <p:nvSpPr>
          <p:cNvPr id="6" name="object 6"/>
          <p:cNvSpPr txBox="1"/>
          <p:nvPr/>
        </p:nvSpPr>
        <p:spPr>
          <a:xfrm>
            <a:off x="318515" y="990600"/>
            <a:ext cx="8444865" cy="800219"/>
          </a:xfrm>
          <a:prstGeom prst="rect">
            <a:avLst/>
          </a:prstGeom>
          <a:ln w="9144">
            <a:solidFill>
              <a:srgbClr val="FFFFFF"/>
            </a:solidFill>
          </a:ln>
        </p:spPr>
        <p:txBody>
          <a:bodyPr vert="horz" wrap="square" lIns="0" tIns="30480" rIns="0" bIns="0" rtlCol="0">
            <a:spAutoFit/>
          </a:bodyPr>
          <a:lstStyle/>
          <a:p>
            <a:pPr marL="91440">
              <a:lnSpc>
                <a:spcPct val="100000"/>
              </a:lnSpc>
              <a:spcBef>
                <a:spcPts val="240"/>
              </a:spcBef>
            </a:pPr>
            <a:r>
              <a:rPr sz="1800" b="1" u="heavy" spc="-5" dirty="0">
                <a:solidFill>
                  <a:srgbClr val="FFFFFF"/>
                </a:solidFill>
                <a:uFill>
                  <a:solidFill>
                    <a:srgbClr val="FFFFFF"/>
                  </a:solidFill>
                </a:uFill>
                <a:latin typeface="Carlito"/>
                <a:cs typeface="Carlito"/>
              </a:rPr>
              <a:t>Location:</a:t>
            </a:r>
            <a:endParaRPr sz="1800">
              <a:latin typeface="Carlito"/>
              <a:cs typeface="Carlito"/>
            </a:endParaRPr>
          </a:p>
          <a:p>
            <a:pPr marL="91440">
              <a:lnSpc>
                <a:spcPct val="100000"/>
              </a:lnSpc>
              <a:spcBef>
                <a:spcPts val="20"/>
              </a:spcBef>
              <a:tabLst>
                <a:tab pos="377825" algn="l"/>
              </a:tabLst>
            </a:pPr>
            <a:r>
              <a:rPr sz="1600" spc="-5" dirty="0">
                <a:solidFill>
                  <a:srgbClr val="FFFFFF"/>
                </a:solidFill>
                <a:latin typeface="Carlito"/>
                <a:cs typeface="Carlito"/>
              </a:rPr>
              <a:t>-	These </a:t>
            </a:r>
            <a:r>
              <a:rPr sz="1600" spc="-15" dirty="0">
                <a:solidFill>
                  <a:srgbClr val="FFFFFF"/>
                </a:solidFill>
                <a:latin typeface="Carlito"/>
                <a:cs typeface="Carlito"/>
              </a:rPr>
              <a:t>are </a:t>
            </a:r>
            <a:r>
              <a:rPr sz="1600" spc="-10" dirty="0">
                <a:solidFill>
                  <a:srgbClr val="FFFFFF"/>
                </a:solidFill>
                <a:latin typeface="Carlito"/>
                <a:cs typeface="Carlito"/>
              </a:rPr>
              <a:t>seen attached </a:t>
            </a:r>
            <a:r>
              <a:rPr sz="1600" spc="-5" dirty="0">
                <a:solidFill>
                  <a:srgbClr val="FFFFFF"/>
                </a:solidFill>
                <a:latin typeface="Carlito"/>
                <a:cs typeface="Carlito"/>
              </a:rPr>
              <a:t>to </a:t>
            </a:r>
            <a:r>
              <a:rPr sz="1600" spc="-10" dirty="0">
                <a:solidFill>
                  <a:srgbClr val="FFFFFF"/>
                </a:solidFill>
                <a:latin typeface="Carlito"/>
                <a:cs typeface="Carlito"/>
              </a:rPr>
              <a:t>bones </a:t>
            </a:r>
            <a:r>
              <a:rPr sz="1600" spc="-5" dirty="0">
                <a:solidFill>
                  <a:srgbClr val="FFFFFF"/>
                </a:solidFill>
                <a:latin typeface="Carlito"/>
                <a:cs typeface="Carlito"/>
              </a:rPr>
              <a:t>in the </a:t>
            </a:r>
            <a:r>
              <a:rPr sz="1600" i="1" spc="-5" dirty="0">
                <a:solidFill>
                  <a:srgbClr val="FFFFFF"/>
                </a:solidFill>
                <a:latin typeface="Carlito"/>
                <a:cs typeface="Carlito"/>
              </a:rPr>
              <a:t>head, trunk </a:t>
            </a:r>
            <a:r>
              <a:rPr sz="1600" i="1" spc="-10" dirty="0">
                <a:solidFill>
                  <a:srgbClr val="FFFFFF"/>
                </a:solidFill>
                <a:latin typeface="Carlito"/>
                <a:cs typeface="Carlito"/>
              </a:rPr>
              <a:t>and </a:t>
            </a:r>
            <a:r>
              <a:rPr sz="1600" i="1" spc="-5" dirty="0">
                <a:solidFill>
                  <a:srgbClr val="FFFFFF"/>
                </a:solidFill>
                <a:latin typeface="Carlito"/>
                <a:cs typeface="Carlito"/>
              </a:rPr>
              <a:t>limb </a:t>
            </a:r>
            <a:r>
              <a:rPr sz="1600" spc="-10" dirty="0">
                <a:solidFill>
                  <a:srgbClr val="FFFFFF"/>
                </a:solidFill>
                <a:latin typeface="Carlito"/>
                <a:cs typeface="Carlito"/>
              </a:rPr>
              <a:t>region </a:t>
            </a:r>
            <a:r>
              <a:rPr sz="1600" spc="-5" dirty="0">
                <a:solidFill>
                  <a:srgbClr val="FFFFFF"/>
                </a:solidFill>
                <a:latin typeface="Carlito"/>
                <a:cs typeface="Carlito"/>
              </a:rPr>
              <a:t>and so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a:solidFill>
                  <a:srgbClr val="FFFFFF"/>
                </a:solidFill>
                <a:latin typeface="Carlito"/>
                <a:cs typeface="Carlito"/>
              </a:rPr>
              <a:t>also</a:t>
            </a:r>
            <a:r>
              <a:rPr sz="1600" spc="280">
                <a:solidFill>
                  <a:srgbClr val="FFFFFF"/>
                </a:solidFill>
                <a:latin typeface="Carlito"/>
                <a:cs typeface="Carlito"/>
              </a:rPr>
              <a:t> </a:t>
            </a:r>
            <a:r>
              <a:rPr sz="1600" spc="-5" smtClean="0">
                <a:solidFill>
                  <a:srgbClr val="FFFFFF"/>
                </a:solidFill>
                <a:latin typeface="Carlito"/>
                <a:cs typeface="Carlito"/>
              </a:rPr>
              <a:t>called</a:t>
            </a:r>
            <a:r>
              <a:rPr lang="en-US" sz="1600" spc="-5" dirty="0" smtClean="0">
                <a:solidFill>
                  <a:srgbClr val="FFFFFF"/>
                </a:solidFill>
                <a:latin typeface="Carlito"/>
                <a:cs typeface="Carlito"/>
              </a:rPr>
              <a:t> </a:t>
            </a:r>
            <a:r>
              <a:rPr sz="1600" b="1" spc="-15" smtClean="0">
                <a:solidFill>
                  <a:srgbClr val="FFFFFF"/>
                </a:solidFill>
                <a:latin typeface="Carlito"/>
                <a:cs typeface="Carlito"/>
              </a:rPr>
              <a:t>skeletal</a:t>
            </a:r>
            <a:r>
              <a:rPr sz="1600" b="1" spc="-40" smtClean="0">
                <a:solidFill>
                  <a:srgbClr val="FFFFFF"/>
                </a:solidFill>
                <a:latin typeface="Carlito"/>
                <a:cs typeface="Carlito"/>
              </a:rPr>
              <a:t> </a:t>
            </a:r>
            <a:r>
              <a:rPr sz="1600" b="1" spc="-5" dirty="0">
                <a:solidFill>
                  <a:srgbClr val="FFFFFF"/>
                </a:solidFill>
                <a:latin typeface="Carlito"/>
                <a:cs typeface="Carlito"/>
              </a:rPr>
              <a:t>muscles</a:t>
            </a:r>
            <a:r>
              <a:rPr sz="1600" spc="-5" dirty="0">
                <a:solidFill>
                  <a:srgbClr val="FFFFFF"/>
                </a:solidFill>
                <a:latin typeface="Carlito"/>
                <a:cs typeface="Carlito"/>
              </a:rPr>
              <a:t>.</a:t>
            </a:r>
            <a:endParaRPr sz="1600">
              <a:latin typeface="Carlito"/>
              <a:cs typeface="Carlito"/>
            </a:endParaRPr>
          </a:p>
        </p:txBody>
      </p:sp>
      <p:sp>
        <p:nvSpPr>
          <p:cNvPr id="7" name="object 7"/>
          <p:cNvSpPr/>
          <p:nvPr/>
        </p:nvSpPr>
        <p:spPr>
          <a:xfrm>
            <a:off x="304800" y="1981200"/>
            <a:ext cx="8458200" cy="4308475"/>
          </a:xfrm>
          <a:custGeom>
            <a:avLst/>
            <a:gdLst/>
            <a:ahLst/>
            <a:cxnLst/>
            <a:rect l="l" t="t" r="r" b="b"/>
            <a:pathLst>
              <a:path w="8458200" h="4308475">
                <a:moveTo>
                  <a:pt x="0" y="4308348"/>
                </a:moveTo>
                <a:lnTo>
                  <a:pt x="8458200" y="4308348"/>
                </a:lnTo>
                <a:lnTo>
                  <a:pt x="8458200" y="0"/>
                </a:lnTo>
                <a:lnTo>
                  <a:pt x="0" y="0"/>
                </a:lnTo>
                <a:lnTo>
                  <a:pt x="0" y="4308348"/>
                </a:lnTo>
                <a:close/>
              </a:path>
            </a:pathLst>
          </a:custGeom>
          <a:ln w="9144">
            <a:solidFill>
              <a:srgbClr val="FFFFFF"/>
            </a:solidFill>
          </a:ln>
        </p:spPr>
        <p:txBody>
          <a:bodyPr wrap="square" lIns="0" tIns="0" rIns="0" bIns="0" rtlCol="0"/>
          <a:lstStyle/>
          <a:p>
            <a:endParaRPr/>
          </a:p>
        </p:txBody>
      </p:sp>
      <p:sp>
        <p:nvSpPr>
          <p:cNvPr id="8" name="object 8"/>
          <p:cNvSpPr txBox="1"/>
          <p:nvPr/>
        </p:nvSpPr>
        <p:spPr>
          <a:xfrm>
            <a:off x="383540" y="1998929"/>
            <a:ext cx="8288655" cy="4229363"/>
          </a:xfrm>
          <a:prstGeom prst="rect">
            <a:avLst/>
          </a:prstGeom>
        </p:spPr>
        <p:txBody>
          <a:bodyPr vert="horz" wrap="square" lIns="0" tIns="12700" rIns="0" bIns="0" rtlCol="0">
            <a:spAutoFit/>
          </a:bodyPr>
          <a:lstStyle/>
          <a:p>
            <a:pPr marL="12700" algn="just">
              <a:lnSpc>
                <a:spcPct val="100000"/>
              </a:lnSpc>
              <a:spcBef>
                <a:spcPts val="100"/>
              </a:spcBef>
            </a:pPr>
            <a:r>
              <a:rPr sz="1800" b="1" u="heavy" spc="-5" dirty="0">
                <a:solidFill>
                  <a:srgbClr val="FFFFFF"/>
                </a:solidFill>
                <a:uFill>
                  <a:solidFill>
                    <a:srgbClr val="FFFFFF"/>
                  </a:solidFill>
                </a:uFill>
                <a:latin typeface="Carlito"/>
                <a:cs typeface="Carlito"/>
              </a:rPr>
              <a:t>Structure:</a:t>
            </a:r>
            <a:endParaRPr sz="1800">
              <a:latin typeface="Carlito"/>
              <a:cs typeface="Carlito"/>
            </a:endParaRPr>
          </a:p>
          <a:p>
            <a:pPr marL="299085" indent="-287020" algn="just">
              <a:lnSpc>
                <a:spcPct val="100000"/>
              </a:lnSpc>
              <a:spcBef>
                <a:spcPts val="25"/>
              </a:spcBef>
              <a:buChar char="-"/>
              <a:tabLst>
                <a:tab pos="299085" algn="l"/>
                <a:tab pos="299720" algn="l"/>
              </a:tabLst>
            </a:pPr>
            <a:r>
              <a:rPr sz="1600" spc="-10" dirty="0">
                <a:solidFill>
                  <a:srgbClr val="FFFFFF"/>
                </a:solidFill>
                <a:latin typeface="Carlito"/>
                <a:cs typeface="Carlito"/>
              </a:rPr>
              <a:t>presence </a:t>
            </a:r>
            <a:r>
              <a:rPr sz="1600" spc="-5" dirty="0">
                <a:solidFill>
                  <a:srgbClr val="FFFFFF"/>
                </a:solidFill>
                <a:latin typeface="Carlito"/>
                <a:cs typeface="Carlito"/>
              </a:rPr>
              <a:t>of </a:t>
            </a:r>
            <a:r>
              <a:rPr sz="1600" spc="-15" dirty="0">
                <a:solidFill>
                  <a:srgbClr val="FFFFFF"/>
                </a:solidFill>
                <a:latin typeface="Carlito"/>
                <a:cs typeface="Carlito"/>
              </a:rPr>
              <a:t>cross </a:t>
            </a:r>
            <a:r>
              <a:rPr sz="1600" spc="-10" dirty="0">
                <a:solidFill>
                  <a:srgbClr val="FFFFFF"/>
                </a:solidFill>
                <a:latin typeface="Carlito"/>
                <a:cs typeface="Carlito"/>
              </a:rPr>
              <a:t>striations </a:t>
            </a:r>
            <a:r>
              <a:rPr sz="1600" spc="-5" dirty="0">
                <a:solidFill>
                  <a:srgbClr val="FFFFFF"/>
                </a:solidFill>
                <a:latin typeface="Carlito"/>
                <a:cs typeface="Carlito"/>
              </a:rPr>
              <a:t>in the </a:t>
            </a:r>
            <a:r>
              <a:rPr sz="1600" spc="-15" dirty="0">
                <a:solidFill>
                  <a:srgbClr val="FFFFFF"/>
                </a:solidFill>
                <a:latin typeface="Carlito"/>
                <a:cs typeface="Carlito"/>
              </a:rPr>
              <a:t>form </a:t>
            </a:r>
            <a:r>
              <a:rPr sz="1600" spc="-5" dirty="0">
                <a:solidFill>
                  <a:srgbClr val="FFFFFF"/>
                </a:solidFill>
                <a:latin typeface="Carlito"/>
                <a:cs typeface="Carlito"/>
              </a:rPr>
              <a:t>of </a:t>
            </a:r>
            <a:r>
              <a:rPr sz="1600" b="1" spc="-10" dirty="0">
                <a:solidFill>
                  <a:srgbClr val="FFFFFF"/>
                </a:solidFill>
                <a:latin typeface="Carlito"/>
                <a:cs typeface="Carlito"/>
              </a:rPr>
              <a:t>light </a:t>
            </a:r>
            <a:r>
              <a:rPr sz="1600" b="1" spc="-5" dirty="0">
                <a:solidFill>
                  <a:srgbClr val="FFFFFF"/>
                </a:solidFill>
                <a:latin typeface="Carlito"/>
                <a:cs typeface="Carlito"/>
              </a:rPr>
              <a:t>and dark</a:t>
            </a:r>
            <a:r>
              <a:rPr sz="1600" b="1" spc="185" dirty="0">
                <a:solidFill>
                  <a:srgbClr val="FFFFFF"/>
                </a:solidFill>
                <a:latin typeface="Carlito"/>
                <a:cs typeface="Carlito"/>
              </a:rPr>
              <a:t> </a:t>
            </a:r>
            <a:r>
              <a:rPr sz="1600" b="1" spc="-5" dirty="0">
                <a:solidFill>
                  <a:srgbClr val="FFFFFF"/>
                </a:solidFill>
                <a:latin typeface="Carlito"/>
                <a:cs typeface="Carlito"/>
              </a:rPr>
              <a:t>bands</a:t>
            </a:r>
            <a:r>
              <a:rPr sz="1600" spc="-5" dirty="0">
                <a:solidFill>
                  <a:srgbClr val="FFFFFF"/>
                </a:solidFill>
                <a:latin typeface="Carlito"/>
                <a:cs typeface="Carlito"/>
              </a:rPr>
              <a:t>.</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large number </a:t>
            </a:r>
            <a:r>
              <a:rPr sz="1600" spc="-5" dirty="0">
                <a:solidFill>
                  <a:srgbClr val="FFFFFF"/>
                </a:solidFill>
                <a:latin typeface="Carlito"/>
                <a:cs typeface="Carlito"/>
              </a:rPr>
              <a:t>of </a:t>
            </a:r>
            <a:r>
              <a:rPr sz="1600" spc="-10" dirty="0">
                <a:solidFill>
                  <a:srgbClr val="FFFFFF"/>
                </a:solidFill>
                <a:latin typeface="Carlito"/>
                <a:cs typeface="Carlito"/>
              </a:rPr>
              <a:t>peripherally </a:t>
            </a:r>
            <a:r>
              <a:rPr sz="1600" spc="-5" dirty="0">
                <a:solidFill>
                  <a:srgbClr val="FFFFFF"/>
                </a:solidFill>
                <a:latin typeface="Carlito"/>
                <a:cs typeface="Carlito"/>
              </a:rPr>
              <a:t>placed</a:t>
            </a:r>
            <a:r>
              <a:rPr sz="1600" spc="60" dirty="0">
                <a:solidFill>
                  <a:srgbClr val="FFFFFF"/>
                </a:solidFill>
                <a:latin typeface="Carlito"/>
                <a:cs typeface="Carlito"/>
              </a:rPr>
              <a:t> </a:t>
            </a:r>
            <a:r>
              <a:rPr sz="1600" spc="-5" dirty="0">
                <a:solidFill>
                  <a:srgbClr val="FFFFFF"/>
                </a:solidFill>
                <a:latin typeface="Carlito"/>
                <a:cs typeface="Carlito"/>
              </a:rPr>
              <a:t>nuclei.</a:t>
            </a:r>
            <a:endParaRPr sz="1600">
              <a:latin typeface="Carlito"/>
              <a:cs typeface="Carlito"/>
            </a:endParaRPr>
          </a:p>
          <a:p>
            <a:pPr marL="299085" marR="328295" indent="-287020" algn="just">
              <a:lnSpc>
                <a:spcPct val="100000"/>
              </a:lnSpc>
              <a:buFont typeface="Carlito"/>
              <a:buChar char="-"/>
              <a:tabLst>
                <a:tab pos="299085" algn="l"/>
                <a:tab pos="299720" algn="l"/>
              </a:tabLst>
            </a:pPr>
            <a:r>
              <a:rPr sz="1600" b="1" spc="-10" dirty="0">
                <a:solidFill>
                  <a:srgbClr val="FFFFFF"/>
                </a:solidFill>
                <a:latin typeface="Carlito"/>
                <a:cs typeface="Carlito"/>
              </a:rPr>
              <a:t>fibres </a:t>
            </a:r>
            <a:r>
              <a:rPr sz="1600" spc="-15" dirty="0">
                <a:solidFill>
                  <a:srgbClr val="FFFFFF"/>
                </a:solidFill>
                <a:latin typeface="Carlito"/>
                <a:cs typeface="Carlito"/>
              </a:rPr>
              <a:t>are </a:t>
            </a:r>
            <a:r>
              <a:rPr sz="1600" spc="-5" dirty="0">
                <a:solidFill>
                  <a:srgbClr val="FFFFFF"/>
                </a:solidFill>
                <a:latin typeface="Carlito"/>
                <a:cs typeface="Carlito"/>
              </a:rPr>
              <a:t>placed </a:t>
            </a:r>
            <a:r>
              <a:rPr sz="1600" spc="-10" dirty="0">
                <a:solidFill>
                  <a:srgbClr val="FFFFFF"/>
                </a:solidFill>
                <a:latin typeface="Carlito"/>
                <a:cs typeface="Carlito"/>
              </a:rPr>
              <a:t>parallel to one </a:t>
            </a:r>
            <a:r>
              <a:rPr sz="1600" spc="-5" dirty="0">
                <a:solidFill>
                  <a:srgbClr val="FFFFFF"/>
                </a:solidFill>
                <a:latin typeface="Carlito"/>
                <a:cs typeface="Carlito"/>
              </a:rPr>
              <a:t>another and </a:t>
            </a:r>
            <a:r>
              <a:rPr sz="1600" spc="-15" dirty="0">
                <a:solidFill>
                  <a:srgbClr val="FFFFFF"/>
                </a:solidFill>
                <a:latin typeface="Carlito"/>
                <a:cs typeface="Carlito"/>
              </a:rPr>
              <a:t>are </a:t>
            </a:r>
            <a:r>
              <a:rPr sz="1600" spc="-10" dirty="0">
                <a:solidFill>
                  <a:srgbClr val="FFFFFF"/>
                </a:solidFill>
                <a:latin typeface="Carlito"/>
                <a:cs typeface="Carlito"/>
              </a:rPr>
              <a:t>connected together by </a:t>
            </a:r>
            <a:r>
              <a:rPr sz="1600" spc="-5" dirty="0">
                <a:solidFill>
                  <a:srgbClr val="FFFFFF"/>
                </a:solidFill>
                <a:latin typeface="Carlito"/>
                <a:cs typeface="Carlito"/>
              </a:rPr>
              <a:t>means of </a:t>
            </a:r>
            <a:r>
              <a:rPr sz="1600" spc="-10" dirty="0">
                <a:solidFill>
                  <a:srgbClr val="FFFFFF"/>
                </a:solidFill>
                <a:latin typeface="Carlito"/>
                <a:cs typeface="Carlito"/>
              </a:rPr>
              <a:t>connective  </a:t>
            </a:r>
            <a:r>
              <a:rPr sz="1600" spc="-5" dirty="0">
                <a:solidFill>
                  <a:srgbClr val="FFFFFF"/>
                </a:solidFill>
                <a:latin typeface="Carlito"/>
                <a:cs typeface="Carlito"/>
              </a:rPr>
              <a:t>tissue </a:t>
            </a:r>
            <a:r>
              <a:rPr sz="1600" spc="-10" dirty="0">
                <a:solidFill>
                  <a:srgbClr val="FFFFFF"/>
                </a:solidFill>
                <a:latin typeface="Carlito"/>
                <a:cs typeface="Carlito"/>
              </a:rPr>
              <a:t>to </a:t>
            </a:r>
            <a:r>
              <a:rPr sz="1600" spc="-15" dirty="0">
                <a:solidFill>
                  <a:srgbClr val="FFFFFF"/>
                </a:solidFill>
                <a:latin typeface="Carlito"/>
                <a:cs typeface="Carlito"/>
              </a:rPr>
              <a:t>form </a:t>
            </a:r>
            <a:r>
              <a:rPr sz="1600" spc="-5" dirty="0">
                <a:solidFill>
                  <a:srgbClr val="FFFFFF"/>
                </a:solidFill>
                <a:latin typeface="Carlito"/>
                <a:cs typeface="Carlito"/>
              </a:rPr>
              <a:t>small muscle</a:t>
            </a:r>
            <a:r>
              <a:rPr sz="1600" spc="30" dirty="0">
                <a:solidFill>
                  <a:srgbClr val="FFFFFF"/>
                </a:solidFill>
                <a:latin typeface="Carlito"/>
                <a:cs typeface="Carlito"/>
              </a:rPr>
              <a:t> </a:t>
            </a:r>
            <a:r>
              <a:rPr sz="1600" b="1" spc="-5" dirty="0">
                <a:solidFill>
                  <a:srgbClr val="FFFFFF"/>
                </a:solidFill>
                <a:latin typeface="Carlito"/>
                <a:cs typeface="Carlito"/>
              </a:rPr>
              <a:t>bundles</a:t>
            </a:r>
            <a:r>
              <a:rPr sz="1600" spc="-5" dirty="0">
                <a:solidFill>
                  <a:srgbClr val="FFFFFF"/>
                </a:solidFill>
                <a:latin typeface="Carlito"/>
                <a:cs typeface="Carlito"/>
              </a:rPr>
              <a:t>.</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Muscle </a:t>
            </a:r>
            <a:r>
              <a:rPr sz="1600" spc="-10" dirty="0">
                <a:solidFill>
                  <a:srgbClr val="FFFFFF"/>
                </a:solidFill>
                <a:latin typeface="Carlito"/>
                <a:cs typeface="Carlito"/>
              </a:rPr>
              <a:t>fibres contain </a:t>
            </a:r>
            <a:r>
              <a:rPr sz="1600" spc="-5" dirty="0">
                <a:solidFill>
                  <a:srgbClr val="FFFFFF"/>
                </a:solidFill>
                <a:latin typeface="Carlito"/>
                <a:cs typeface="Carlito"/>
              </a:rPr>
              <a:t>a </a:t>
            </a:r>
            <a:r>
              <a:rPr sz="1600" spc="-10" dirty="0">
                <a:solidFill>
                  <a:srgbClr val="FFFFFF"/>
                </a:solidFill>
                <a:latin typeface="Carlito"/>
                <a:cs typeface="Carlito"/>
              </a:rPr>
              <a:t>large number </a:t>
            </a:r>
            <a:r>
              <a:rPr sz="1600" spc="-5" dirty="0">
                <a:solidFill>
                  <a:srgbClr val="FFFFFF"/>
                </a:solidFill>
                <a:latin typeface="Carlito"/>
                <a:cs typeface="Carlito"/>
              </a:rPr>
              <a:t>of </a:t>
            </a:r>
            <a:r>
              <a:rPr sz="1600" b="1" spc="-10" dirty="0">
                <a:solidFill>
                  <a:srgbClr val="FFFFFF"/>
                </a:solidFill>
                <a:latin typeface="Carlito"/>
                <a:cs typeface="Carlito"/>
              </a:rPr>
              <a:t>myofibrils </a:t>
            </a:r>
            <a:r>
              <a:rPr sz="1600" spc="-5" dirty="0">
                <a:solidFill>
                  <a:srgbClr val="FFFFFF"/>
                </a:solidFill>
                <a:latin typeface="Carlito"/>
                <a:cs typeface="Carlito"/>
              </a:rPr>
              <a:t>within the </a:t>
            </a:r>
            <a:r>
              <a:rPr sz="1600" b="1" spc="-10" dirty="0">
                <a:solidFill>
                  <a:srgbClr val="FFFFFF"/>
                </a:solidFill>
                <a:latin typeface="Carlito"/>
                <a:cs typeface="Carlito"/>
              </a:rPr>
              <a:t>sarcoplasm </a:t>
            </a:r>
            <a:r>
              <a:rPr sz="1600" spc="-15" dirty="0">
                <a:solidFill>
                  <a:srgbClr val="FFFFFF"/>
                </a:solidFill>
                <a:latin typeface="Carlito"/>
                <a:cs typeface="Carlito"/>
              </a:rPr>
              <a:t>covered </a:t>
            </a:r>
            <a:r>
              <a:rPr sz="1600" spc="-5" dirty="0">
                <a:solidFill>
                  <a:srgbClr val="FFFFFF"/>
                </a:solidFill>
                <a:latin typeface="Carlito"/>
                <a:cs typeface="Carlito"/>
              </a:rPr>
              <a:t>with </a:t>
            </a:r>
            <a:r>
              <a:rPr sz="1600" spc="-5">
                <a:solidFill>
                  <a:srgbClr val="FFFFFF"/>
                </a:solidFill>
                <a:latin typeface="Carlito"/>
                <a:cs typeface="Carlito"/>
              </a:rPr>
              <a:t>a</a:t>
            </a:r>
            <a:r>
              <a:rPr sz="1600" spc="245">
                <a:solidFill>
                  <a:srgbClr val="FFFFFF"/>
                </a:solidFill>
                <a:latin typeface="Carlito"/>
                <a:cs typeface="Carlito"/>
              </a:rPr>
              <a:t> </a:t>
            </a:r>
            <a:r>
              <a:rPr sz="1600" spc="-5" smtClean="0">
                <a:solidFill>
                  <a:srgbClr val="FFFFFF"/>
                </a:solidFill>
                <a:latin typeface="Carlito"/>
                <a:cs typeface="Carlito"/>
              </a:rPr>
              <a:t>thick</a:t>
            </a:r>
            <a:r>
              <a:rPr lang="en-US" sz="1600" spc="-5" dirty="0" smtClean="0">
                <a:solidFill>
                  <a:srgbClr val="FFFFFF"/>
                </a:solidFill>
                <a:latin typeface="Carlito"/>
                <a:cs typeface="Carlito"/>
              </a:rPr>
              <a:t> </a:t>
            </a:r>
            <a:r>
              <a:rPr sz="1600" spc="-10" smtClean="0">
                <a:solidFill>
                  <a:srgbClr val="FFFFFF"/>
                </a:solidFill>
                <a:latin typeface="Carlito"/>
                <a:cs typeface="Carlito"/>
              </a:rPr>
              <a:t>membranous </a:t>
            </a:r>
            <a:r>
              <a:rPr sz="1600" spc="-10" dirty="0">
                <a:solidFill>
                  <a:srgbClr val="FFFFFF"/>
                </a:solidFill>
                <a:latin typeface="Carlito"/>
                <a:cs typeface="Carlito"/>
              </a:rPr>
              <a:t>sheath </a:t>
            </a:r>
            <a:r>
              <a:rPr sz="1600" spc="-5" dirty="0">
                <a:solidFill>
                  <a:srgbClr val="FFFFFF"/>
                </a:solidFill>
                <a:latin typeface="Carlito"/>
                <a:cs typeface="Carlito"/>
              </a:rPr>
              <a:t>called</a:t>
            </a:r>
            <a:r>
              <a:rPr sz="1600" spc="30" dirty="0">
                <a:solidFill>
                  <a:srgbClr val="FFFFFF"/>
                </a:solidFill>
                <a:latin typeface="Carlito"/>
                <a:cs typeface="Carlito"/>
              </a:rPr>
              <a:t> </a:t>
            </a:r>
            <a:r>
              <a:rPr sz="1600" b="1" spc="-10" dirty="0">
                <a:solidFill>
                  <a:srgbClr val="FFFFFF"/>
                </a:solidFill>
                <a:latin typeface="Carlito"/>
                <a:cs typeface="Carlito"/>
              </a:rPr>
              <a:t>sarcolemma.</a:t>
            </a:r>
            <a:endParaRPr sz="1600">
              <a:latin typeface="Carlito"/>
              <a:cs typeface="Carlito"/>
            </a:endParaRPr>
          </a:p>
          <a:p>
            <a:pPr marL="299085" marR="5080" indent="-287020" algn="just">
              <a:lnSpc>
                <a:spcPct val="100000"/>
              </a:lnSpc>
              <a:buChar char="-"/>
              <a:tabLst>
                <a:tab pos="299085" algn="l"/>
                <a:tab pos="299720" algn="l"/>
              </a:tabLst>
            </a:pPr>
            <a:r>
              <a:rPr sz="1600" spc="-5" dirty="0">
                <a:solidFill>
                  <a:srgbClr val="FFFFFF"/>
                </a:solidFill>
                <a:latin typeface="Carlito"/>
                <a:cs typeface="Carlito"/>
              </a:rPr>
              <a:t>These </a:t>
            </a:r>
            <a:r>
              <a:rPr sz="1600" spc="-10" dirty="0">
                <a:solidFill>
                  <a:srgbClr val="FFFFFF"/>
                </a:solidFill>
                <a:latin typeface="Carlito"/>
                <a:cs typeface="Carlito"/>
              </a:rPr>
              <a:t>myofibrils </a:t>
            </a:r>
            <a:r>
              <a:rPr sz="1600" spc="-15" dirty="0">
                <a:solidFill>
                  <a:srgbClr val="FFFFFF"/>
                </a:solidFill>
                <a:latin typeface="Carlito"/>
                <a:cs typeface="Carlito"/>
              </a:rPr>
              <a:t>are marked </a:t>
            </a:r>
            <a:r>
              <a:rPr sz="1600" spc="-10" dirty="0">
                <a:solidFill>
                  <a:srgbClr val="FFFFFF"/>
                </a:solidFill>
                <a:latin typeface="Carlito"/>
                <a:cs typeface="Carlito"/>
              </a:rPr>
              <a:t>by </a:t>
            </a:r>
            <a:r>
              <a:rPr sz="1600" spc="-5" dirty="0">
                <a:solidFill>
                  <a:srgbClr val="FFFFFF"/>
                </a:solidFill>
                <a:latin typeface="Carlito"/>
                <a:cs typeface="Carlito"/>
              </a:rPr>
              <a:t>the </a:t>
            </a:r>
            <a:r>
              <a:rPr sz="1600" spc="-10" dirty="0">
                <a:solidFill>
                  <a:srgbClr val="FFFFFF"/>
                </a:solidFill>
                <a:latin typeface="Carlito"/>
                <a:cs typeface="Carlito"/>
              </a:rPr>
              <a:t>presence </a:t>
            </a:r>
            <a:r>
              <a:rPr sz="1600" spc="-5" dirty="0">
                <a:solidFill>
                  <a:srgbClr val="FFFFFF"/>
                </a:solidFill>
                <a:latin typeface="Carlito"/>
                <a:cs typeface="Carlito"/>
              </a:rPr>
              <a:t>of </a:t>
            </a:r>
            <a:r>
              <a:rPr sz="1600" spc="-10" dirty="0">
                <a:solidFill>
                  <a:srgbClr val="FFFFFF"/>
                </a:solidFill>
                <a:latin typeface="Carlito"/>
                <a:cs typeface="Carlito"/>
              </a:rPr>
              <a:t>distinct </a:t>
            </a:r>
            <a:r>
              <a:rPr sz="1600" spc="-5" dirty="0">
                <a:solidFill>
                  <a:srgbClr val="FFFFFF"/>
                </a:solidFill>
                <a:latin typeface="Carlito"/>
                <a:cs typeface="Carlito"/>
              </a:rPr>
              <a:t>cross-striations in the </a:t>
            </a:r>
            <a:r>
              <a:rPr sz="1600" spc="-15" dirty="0">
                <a:solidFill>
                  <a:srgbClr val="FFFFFF"/>
                </a:solidFill>
                <a:latin typeface="Carlito"/>
                <a:cs typeface="Carlito"/>
              </a:rPr>
              <a:t>form </a:t>
            </a:r>
            <a:r>
              <a:rPr sz="1600" spc="-5" dirty="0">
                <a:solidFill>
                  <a:srgbClr val="FFFFFF"/>
                </a:solidFill>
                <a:latin typeface="Carlito"/>
                <a:cs typeface="Carlito"/>
              </a:rPr>
              <a:t>of </a:t>
            </a:r>
            <a:r>
              <a:rPr sz="1600" i="1" spc="-5" dirty="0">
                <a:solidFill>
                  <a:srgbClr val="FFFFFF"/>
                </a:solidFill>
                <a:latin typeface="Carlito"/>
                <a:cs typeface="Carlito"/>
              </a:rPr>
              <a:t>alternately  </a:t>
            </a:r>
            <a:r>
              <a:rPr sz="1600" i="1" spc="-10" dirty="0">
                <a:solidFill>
                  <a:srgbClr val="FFFFFF"/>
                </a:solidFill>
                <a:latin typeface="Carlito"/>
                <a:cs typeface="Carlito"/>
              </a:rPr>
              <a:t>arranged light and dark </a:t>
            </a:r>
            <a:r>
              <a:rPr sz="1600" i="1" spc="-5" dirty="0">
                <a:solidFill>
                  <a:srgbClr val="FFFFFF"/>
                </a:solidFill>
                <a:latin typeface="Carlito"/>
                <a:cs typeface="Carlito"/>
              </a:rPr>
              <a:t>bands</a:t>
            </a:r>
            <a:r>
              <a:rPr sz="1600" spc="-5" dirty="0">
                <a:solidFill>
                  <a:srgbClr val="FFFFFF"/>
                </a:solidFill>
                <a:latin typeface="Carlito"/>
                <a:cs typeface="Carlito"/>
              </a:rPr>
              <a:t>. </a:t>
            </a:r>
            <a:r>
              <a:rPr sz="1600" spc="-10" dirty="0">
                <a:solidFill>
                  <a:srgbClr val="FFFFFF"/>
                </a:solidFill>
                <a:latin typeface="Carlito"/>
                <a:cs typeface="Carlito"/>
              </a:rPr>
              <a:t>Hence they </a:t>
            </a:r>
            <a:r>
              <a:rPr sz="1600" spc="-15" dirty="0">
                <a:solidFill>
                  <a:srgbClr val="FFFFFF"/>
                </a:solidFill>
                <a:latin typeface="Carlito"/>
                <a:cs typeface="Carlito"/>
              </a:rPr>
              <a:t>are </a:t>
            </a:r>
            <a:r>
              <a:rPr sz="1600" spc="-5" dirty="0">
                <a:solidFill>
                  <a:srgbClr val="FFFFFF"/>
                </a:solidFill>
                <a:latin typeface="Carlito"/>
                <a:cs typeface="Carlito"/>
              </a:rPr>
              <a:t>called </a:t>
            </a:r>
            <a:r>
              <a:rPr sz="1600" spc="-10" dirty="0">
                <a:solidFill>
                  <a:srgbClr val="FFFFFF"/>
                </a:solidFill>
                <a:latin typeface="Carlito"/>
                <a:cs typeface="Carlito"/>
              </a:rPr>
              <a:t>striated </a:t>
            </a:r>
            <a:r>
              <a:rPr sz="1600" spc="-5" dirty="0">
                <a:solidFill>
                  <a:srgbClr val="FFFFFF"/>
                </a:solidFill>
                <a:latin typeface="Carlito"/>
                <a:cs typeface="Carlito"/>
              </a:rPr>
              <a:t>muscle</a:t>
            </a:r>
            <a:r>
              <a:rPr sz="1600" spc="204"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marR="100965" indent="-287020" algn="just">
              <a:lnSpc>
                <a:spcPct val="100000"/>
              </a:lnSpc>
              <a:buChar char="-"/>
              <a:tabLst>
                <a:tab pos="299085" algn="l"/>
                <a:tab pos="299720" algn="l"/>
              </a:tabLst>
            </a:pPr>
            <a:r>
              <a:rPr sz="1600" spc="-5" dirty="0">
                <a:solidFill>
                  <a:srgbClr val="FFFFFF"/>
                </a:solidFill>
                <a:latin typeface="Carlito"/>
                <a:cs typeface="Carlito"/>
              </a:rPr>
              <a:t>The </a:t>
            </a:r>
            <a:r>
              <a:rPr sz="1600" i="1" spc="-10" dirty="0">
                <a:solidFill>
                  <a:srgbClr val="FFFFFF"/>
                </a:solidFill>
                <a:latin typeface="Carlito"/>
                <a:cs typeface="Carlito"/>
              </a:rPr>
              <a:t>light band </a:t>
            </a:r>
            <a:r>
              <a:rPr sz="1600" spc="-5" dirty="0">
                <a:solidFill>
                  <a:srgbClr val="FFFFFF"/>
                </a:solidFill>
                <a:latin typeface="Carlito"/>
                <a:cs typeface="Carlito"/>
              </a:rPr>
              <a:t>is also called the </a:t>
            </a:r>
            <a:r>
              <a:rPr sz="1600" b="1" spc="-5" dirty="0">
                <a:solidFill>
                  <a:srgbClr val="FFFFFF"/>
                </a:solidFill>
                <a:latin typeface="Carlito"/>
                <a:cs typeface="Carlito"/>
              </a:rPr>
              <a:t>“I-band” or </a:t>
            </a:r>
            <a:r>
              <a:rPr sz="1600" b="1" spc="-10" dirty="0">
                <a:solidFill>
                  <a:srgbClr val="FFFFFF"/>
                </a:solidFill>
                <a:latin typeface="Carlito"/>
                <a:cs typeface="Carlito"/>
              </a:rPr>
              <a:t>Isotropic </a:t>
            </a:r>
            <a:r>
              <a:rPr sz="1600" b="1" spc="-5" dirty="0">
                <a:solidFill>
                  <a:srgbClr val="FFFFFF"/>
                </a:solidFill>
                <a:latin typeface="Carlito"/>
                <a:cs typeface="Carlito"/>
              </a:rPr>
              <a:t>band</a:t>
            </a:r>
            <a:r>
              <a:rPr sz="1600" spc="-5" dirty="0">
                <a:solidFill>
                  <a:srgbClr val="FFFFFF"/>
                </a:solidFill>
                <a:latin typeface="Carlito"/>
                <a:cs typeface="Carlito"/>
              </a:rPr>
              <a:t>. </a:t>
            </a:r>
            <a:r>
              <a:rPr sz="1600" spc="-10" dirty="0">
                <a:solidFill>
                  <a:srgbClr val="FFFFFF"/>
                </a:solidFill>
                <a:latin typeface="Carlito"/>
                <a:cs typeface="Carlito"/>
              </a:rPr>
              <a:t>They </a:t>
            </a:r>
            <a:r>
              <a:rPr sz="1600" spc="-5" dirty="0">
                <a:solidFill>
                  <a:srgbClr val="FFFFFF"/>
                </a:solidFill>
                <a:latin typeface="Carlito"/>
                <a:cs typeface="Carlito"/>
              </a:rPr>
              <a:t>allow the light </a:t>
            </a:r>
            <a:r>
              <a:rPr sz="1600" spc="-10" dirty="0">
                <a:solidFill>
                  <a:srgbClr val="FFFFFF"/>
                </a:solidFill>
                <a:latin typeface="Carlito"/>
                <a:cs typeface="Carlito"/>
              </a:rPr>
              <a:t>to pass through  </a:t>
            </a:r>
            <a:r>
              <a:rPr sz="1600" spc="-5" dirty="0">
                <a:solidFill>
                  <a:srgbClr val="FFFFFF"/>
                </a:solidFill>
                <a:latin typeface="Carlito"/>
                <a:cs typeface="Carlito"/>
              </a:rPr>
              <a:t>them and so appear</a:t>
            </a:r>
            <a:r>
              <a:rPr sz="1600" spc="5" dirty="0">
                <a:solidFill>
                  <a:srgbClr val="FFFFFF"/>
                </a:solidFill>
                <a:latin typeface="Carlito"/>
                <a:cs typeface="Carlito"/>
              </a:rPr>
              <a:t> </a:t>
            </a:r>
            <a:r>
              <a:rPr sz="1600" spc="-5" dirty="0">
                <a:solidFill>
                  <a:srgbClr val="FFFFFF"/>
                </a:solidFill>
                <a:latin typeface="Carlito"/>
                <a:cs typeface="Carlito"/>
              </a:rPr>
              <a:t>light.</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A </a:t>
            </a:r>
            <a:r>
              <a:rPr sz="1600" spc="-15" dirty="0">
                <a:solidFill>
                  <a:srgbClr val="FFFFFF"/>
                </a:solidFill>
                <a:latin typeface="Carlito"/>
                <a:cs typeface="Carlito"/>
              </a:rPr>
              <a:t>narrow </a:t>
            </a:r>
            <a:r>
              <a:rPr sz="1600" spc="-5" dirty="0">
                <a:solidFill>
                  <a:srgbClr val="FFFFFF"/>
                </a:solidFill>
                <a:latin typeface="Carlito"/>
                <a:cs typeface="Carlito"/>
              </a:rPr>
              <a:t>dark line is </a:t>
            </a:r>
            <a:r>
              <a:rPr sz="1600" spc="-10" dirty="0">
                <a:solidFill>
                  <a:srgbClr val="FFFFFF"/>
                </a:solidFill>
                <a:latin typeface="Carlito"/>
                <a:cs typeface="Carlito"/>
              </a:rPr>
              <a:t>seen </a:t>
            </a:r>
            <a:r>
              <a:rPr sz="1600" spc="-5" dirty="0">
                <a:solidFill>
                  <a:srgbClr val="FFFFFF"/>
                </a:solidFill>
                <a:latin typeface="Carlito"/>
                <a:cs typeface="Carlito"/>
              </a:rPr>
              <a:t>in the light band and is called </a:t>
            </a:r>
            <a:r>
              <a:rPr sz="1600" b="1" spc="-5" dirty="0">
                <a:solidFill>
                  <a:srgbClr val="FFFFFF"/>
                </a:solidFill>
                <a:latin typeface="Carlito"/>
                <a:cs typeface="Carlito"/>
              </a:rPr>
              <a:t>“Z-line” or </a:t>
            </a:r>
            <a:r>
              <a:rPr sz="1600" b="1" spc="-20" dirty="0">
                <a:solidFill>
                  <a:srgbClr val="FFFFFF"/>
                </a:solidFill>
                <a:latin typeface="Carlito"/>
                <a:cs typeface="Carlito"/>
              </a:rPr>
              <a:t>Krause’s</a:t>
            </a:r>
            <a:r>
              <a:rPr sz="1600" b="1" spc="65" dirty="0">
                <a:solidFill>
                  <a:srgbClr val="FFFFFF"/>
                </a:solidFill>
                <a:latin typeface="Carlito"/>
                <a:cs typeface="Carlito"/>
              </a:rPr>
              <a:t> </a:t>
            </a:r>
            <a:r>
              <a:rPr sz="1600" b="1" spc="-10" dirty="0">
                <a:solidFill>
                  <a:srgbClr val="FFFFFF"/>
                </a:solidFill>
                <a:latin typeface="Carlito"/>
                <a:cs typeface="Carlito"/>
              </a:rPr>
              <a:t>membrane</a:t>
            </a:r>
            <a:r>
              <a:rPr sz="1600" spc="-10" dirty="0">
                <a:solidFill>
                  <a:srgbClr val="FFFFFF"/>
                </a:solidFill>
                <a:latin typeface="Carlito"/>
                <a:cs typeface="Carlito"/>
              </a:rPr>
              <a:t>.</a:t>
            </a:r>
            <a:endParaRPr sz="1600">
              <a:latin typeface="Carlito"/>
              <a:cs typeface="Carlito"/>
            </a:endParaRPr>
          </a:p>
          <a:p>
            <a:pPr marL="299085" marR="292100" indent="-287020" algn="just">
              <a:lnSpc>
                <a:spcPct val="100000"/>
              </a:lnSpc>
              <a:buChar char="-"/>
              <a:tabLst>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dark </a:t>
            </a:r>
            <a:r>
              <a:rPr sz="1600" spc="-5" dirty="0">
                <a:solidFill>
                  <a:srgbClr val="FFFFFF"/>
                </a:solidFill>
                <a:latin typeface="Carlito"/>
                <a:cs typeface="Carlito"/>
              </a:rPr>
              <a:t>band or </a:t>
            </a:r>
            <a:r>
              <a:rPr sz="1600" b="1" spc="-25" dirty="0">
                <a:solidFill>
                  <a:srgbClr val="FFFFFF"/>
                </a:solidFill>
                <a:latin typeface="Carlito"/>
                <a:cs typeface="Carlito"/>
              </a:rPr>
              <a:t>“A-band” </a:t>
            </a:r>
            <a:r>
              <a:rPr sz="1600" b="1" spc="-5" dirty="0">
                <a:solidFill>
                  <a:srgbClr val="FFFFFF"/>
                </a:solidFill>
                <a:latin typeface="Carlito"/>
                <a:cs typeface="Carlito"/>
              </a:rPr>
              <a:t>or Anisotropic band </a:t>
            </a:r>
            <a:r>
              <a:rPr sz="1600" spc="-10" dirty="0">
                <a:solidFill>
                  <a:srgbClr val="FFFFFF"/>
                </a:solidFill>
                <a:latin typeface="Carlito"/>
                <a:cs typeface="Carlito"/>
              </a:rPr>
              <a:t>does not </a:t>
            </a:r>
            <a:r>
              <a:rPr sz="1600" spc="-5" dirty="0">
                <a:solidFill>
                  <a:srgbClr val="FFFFFF"/>
                </a:solidFill>
                <a:latin typeface="Carlito"/>
                <a:cs typeface="Carlito"/>
              </a:rPr>
              <a:t>allow light </a:t>
            </a:r>
            <a:r>
              <a:rPr sz="1600" spc="-10" dirty="0">
                <a:solidFill>
                  <a:srgbClr val="FFFFFF"/>
                </a:solidFill>
                <a:latin typeface="Carlito"/>
                <a:cs typeface="Carlito"/>
              </a:rPr>
              <a:t>to pass through </a:t>
            </a:r>
            <a:r>
              <a:rPr sz="1600" spc="-5" dirty="0">
                <a:solidFill>
                  <a:srgbClr val="FFFFFF"/>
                </a:solidFill>
                <a:latin typeface="Carlito"/>
                <a:cs typeface="Carlito"/>
              </a:rPr>
              <a:t>and so it  </a:t>
            </a:r>
            <a:r>
              <a:rPr sz="1600" spc="-10" dirty="0">
                <a:solidFill>
                  <a:srgbClr val="FFFFFF"/>
                </a:solidFill>
                <a:latin typeface="Carlito"/>
                <a:cs typeface="Carlito"/>
              </a:rPr>
              <a:t>appears dark. The </a:t>
            </a:r>
            <a:r>
              <a:rPr sz="1600" spc="-5" dirty="0">
                <a:solidFill>
                  <a:srgbClr val="FFFFFF"/>
                </a:solidFill>
                <a:latin typeface="Carlito"/>
                <a:cs typeface="Carlito"/>
              </a:rPr>
              <a:t>dark band </a:t>
            </a:r>
            <a:r>
              <a:rPr sz="1600" dirty="0">
                <a:solidFill>
                  <a:srgbClr val="FFFFFF"/>
                </a:solidFill>
                <a:latin typeface="Carlito"/>
                <a:cs typeface="Carlito"/>
              </a:rPr>
              <a:t>is </a:t>
            </a:r>
            <a:r>
              <a:rPr sz="1600" spc="-10" dirty="0">
                <a:solidFill>
                  <a:srgbClr val="FFFFFF"/>
                </a:solidFill>
                <a:latin typeface="Carlito"/>
                <a:cs typeface="Carlito"/>
              </a:rPr>
              <a:t>interrupted </a:t>
            </a:r>
            <a:r>
              <a:rPr sz="1600" spc="-5" dirty="0">
                <a:solidFill>
                  <a:srgbClr val="FFFFFF"/>
                </a:solidFill>
                <a:latin typeface="Carlito"/>
                <a:cs typeface="Carlito"/>
              </a:rPr>
              <a:t>with </a:t>
            </a:r>
            <a:r>
              <a:rPr sz="1600" spc="-15" dirty="0">
                <a:solidFill>
                  <a:srgbClr val="FFFFFF"/>
                </a:solidFill>
                <a:latin typeface="Carlito"/>
                <a:cs typeface="Carlito"/>
              </a:rPr>
              <a:t>narrow </a:t>
            </a:r>
            <a:r>
              <a:rPr sz="1600" spc="-5" dirty="0">
                <a:solidFill>
                  <a:srgbClr val="FFFFFF"/>
                </a:solidFill>
                <a:latin typeface="Carlito"/>
                <a:cs typeface="Carlito"/>
              </a:rPr>
              <a:t>light line called </a:t>
            </a:r>
            <a:r>
              <a:rPr sz="1600" b="1" spc="-5" dirty="0">
                <a:solidFill>
                  <a:srgbClr val="FFFFFF"/>
                </a:solidFill>
                <a:latin typeface="Carlito"/>
                <a:cs typeface="Carlito"/>
              </a:rPr>
              <a:t>“H-Line” or </a:t>
            </a:r>
            <a:r>
              <a:rPr sz="1600" b="1" spc="-15" dirty="0">
                <a:solidFill>
                  <a:srgbClr val="FFFFFF"/>
                </a:solidFill>
                <a:latin typeface="Carlito"/>
                <a:cs typeface="Carlito"/>
              </a:rPr>
              <a:t>Hensen’s  </a:t>
            </a:r>
            <a:r>
              <a:rPr sz="1600" b="1" spc="-5" dirty="0">
                <a:solidFill>
                  <a:srgbClr val="FFFFFF"/>
                </a:solidFill>
                <a:latin typeface="Carlito"/>
                <a:cs typeface="Carlito"/>
              </a:rPr>
              <a:t>line</a:t>
            </a:r>
            <a:r>
              <a:rPr sz="1600" spc="-5" dirty="0">
                <a:solidFill>
                  <a:srgbClr val="FFFFFF"/>
                </a:solidFill>
                <a:latin typeface="Carlito"/>
                <a:cs typeface="Carlito"/>
              </a:rPr>
              <a:t>.</a:t>
            </a:r>
            <a:endParaRPr sz="1600">
              <a:latin typeface="Carlito"/>
              <a:cs typeface="Carlito"/>
            </a:endParaRPr>
          </a:p>
          <a:p>
            <a:pPr marL="299085" indent="-287020" algn="just">
              <a:lnSpc>
                <a:spcPct val="100000"/>
              </a:lnSpc>
              <a:spcBef>
                <a:spcPts val="5"/>
              </a:spcBef>
              <a:buChar char="-"/>
              <a:tabLst>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portion between two </a:t>
            </a:r>
            <a:r>
              <a:rPr sz="1600" spc="-5" dirty="0">
                <a:solidFill>
                  <a:srgbClr val="FFFFFF"/>
                </a:solidFill>
                <a:latin typeface="Carlito"/>
                <a:cs typeface="Carlito"/>
              </a:rPr>
              <a:t>“Z-lines” is called</a:t>
            </a:r>
            <a:r>
              <a:rPr sz="1600" spc="75" dirty="0">
                <a:solidFill>
                  <a:srgbClr val="FFFFFF"/>
                </a:solidFill>
                <a:latin typeface="Carlito"/>
                <a:cs typeface="Carlito"/>
              </a:rPr>
              <a:t> </a:t>
            </a:r>
            <a:r>
              <a:rPr sz="1600" b="1" spc="-10" dirty="0">
                <a:solidFill>
                  <a:srgbClr val="FFFFFF"/>
                </a:solidFill>
                <a:latin typeface="Carlito"/>
                <a:cs typeface="Carlito"/>
              </a:rPr>
              <a:t>sarcomere.</a:t>
            </a:r>
            <a:endParaRPr sz="1600">
              <a:latin typeface="Carlito"/>
              <a:cs typeface="Carlito"/>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3314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024734" cy="391795"/>
          </a:xfrm>
          <a:prstGeom prst="rect">
            <a:avLst/>
          </a:prstGeom>
        </p:spPr>
        <p:txBody>
          <a:bodyPr vert="horz" wrap="square" lIns="0" tIns="12700" rIns="0" bIns="0" rtlCol="0">
            <a:spAutoFit/>
          </a:bodyPr>
          <a:lstStyle/>
          <a:p>
            <a:pPr marL="12700">
              <a:lnSpc>
                <a:spcPct val="100000"/>
              </a:lnSpc>
              <a:spcBef>
                <a:spcPts val="100"/>
              </a:spcBef>
              <a:tabLst>
                <a:tab pos="1325245" algn="l"/>
              </a:tabLst>
            </a:pPr>
            <a:r>
              <a:rPr sz="2400" u="none" spc="-5" dirty="0"/>
              <a:t>Muscu</a:t>
            </a:r>
            <a:r>
              <a:rPr sz="2400" u="none" spc="-10" dirty="0"/>
              <a:t>l</a:t>
            </a:r>
            <a:r>
              <a:rPr sz="2400" u="none" dirty="0"/>
              <a:t>ar	</a:t>
            </a:r>
            <a:r>
              <a:rPr sz="2400" u="none" spc="-5" dirty="0"/>
              <a:t>Tiss</a:t>
            </a:r>
            <a:r>
              <a:rPr sz="2400" u="none" spc="-10" dirty="0"/>
              <a:t>u</a:t>
            </a:r>
            <a:r>
              <a:rPr sz="2400" u="none" dirty="0"/>
              <a:t>e</a:t>
            </a:r>
            <a:endParaRPr sz="2400"/>
          </a:p>
        </p:txBody>
      </p:sp>
      <p:sp>
        <p:nvSpPr>
          <p:cNvPr id="4" name="object 4"/>
          <p:cNvSpPr/>
          <p:nvPr/>
        </p:nvSpPr>
        <p:spPr>
          <a:xfrm>
            <a:off x="38442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3127375" y="320750"/>
            <a:ext cx="5026025" cy="350737"/>
          </a:xfrm>
          <a:prstGeom prst="rect">
            <a:avLst/>
          </a:prstGeom>
        </p:spPr>
        <p:txBody>
          <a:bodyPr vert="horz" wrap="square" lIns="0" tIns="12065" rIns="0" bIns="0" rtlCol="0">
            <a:spAutoFit/>
          </a:bodyPr>
          <a:lstStyle/>
          <a:p>
            <a:pPr marL="12700" algn="ctr">
              <a:lnSpc>
                <a:spcPct val="100000"/>
              </a:lnSpc>
              <a:spcBef>
                <a:spcPts val="95"/>
              </a:spcBef>
            </a:pPr>
            <a:r>
              <a:rPr sz="2200" u="heavy" spc="-15" dirty="0">
                <a:solidFill>
                  <a:srgbClr val="FFFFFF"/>
                </a:solidFill>
                <a:uFill>
                  <a:solidFill>
                    <a:srgbClr val="FFFFFF"/>
                  </a:solidFill>
                </a:uFill>
                <a:latin typeface="Carlito"/>
                <a:cs typeface="Carlito"/>
              </a:rPr>
              <a:t>Striated</a:t>
            </a:r>
            <a:r>
              <a:rPr sz="2200" u="heavy" spc="-35"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Muscle</a:t>
            </a:r>
            <a:endParaRPr sz="2200">
              <a:latin typeface="Carlito"/>
              <a:cs typeface="Carlito"/>
            </a:endParaRPr>
          </a:p>
        </p:txBody>
      </p:sp>
      <p:sp>
        <p:nvSpPr>
          <p:cNvPr id="6" name="object 6"/>
          <p:cNvSpPr/>
          <p:nvPr/>
        </p:nvSpPr>
        <p:spPr>
          <a:xfrm>
            <a:off x="609600" y="990600"/>
            <a:ext cx="8001000" cy="51968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00" y="542544"/>
            <a:ext cx="7696200" cy="570585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keletal Muscle | Anatomy and Physiology I"/>
          <p:cNvPicPr>
            <a:picLocks noChangeAspect="1" noChangeArrowheads="1"/>
          </p:cNvPicPr>
          <p:nvPr/>
        </p:nvPicPr>
        <p:blipFill>
          <a:blip r:embed="rId2"/>
          <a:srcRect/>
          <a:stretch>
            <a:fillRect/>
          </a:stretch>
        </p:blipFill>
        <p:spPr bwMode="auto">
          <a:xfrm>
            <a:off x="381001" y="609600"/>
            <a:ext cx="8229600" cy="57912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8648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634334" cy="391795"/>
          </a:xfrm>
          <a:prstGeom prst="rect">
            <a:avLst/>
          </a:prstGeom>
        </p:spPr>
        <p:txBody>
          <a:bodyPr vert="horz" wrap="square" lIns="0" tIns="12700" rIns="0" bIns="0" rtlCol="0">
            <a:spAutoFit/>
          </a:bodyPr>
          <a:lstStyle/>
          <a:p>
            <a:pPr marL="12700">
              <a:lnSpc>
                <a:spcPct val="100000"/>
              </a:lnSpc>
              <a:spcBef>
                <a:spcPts val="100"/>
              </a:spcBef>
              <a:tabLst>
                <a:tab pos="1325245" algn="l"/>
              </a:tabLst>
            </a:pPr>
            <a:r>
              <a:rPr sz="2400" u="none" spc="-5" dirty="0"/>
              <a:t>Muscu</a:t>
            </a:r>
            <a:r>
              <a:rPr sz="2400" u="none" spc="-10" dirty="0"/>
              <a:t>l</a:t>
            </a:r>
            <a:r>
              <a:rPr sz="2400" u="none" dirty="0"/>
              <a:t>ar	</a:t>
            </a:r>
            <a:r>
              <a:rPr sz="2400" u="none" spc="-5" dirty="0"/>
              <a:t>Tiss</a:t>
            </a:r>
            <a:r>
              <a:rPr sz="2400" u="none" spc="-10" dirty="0"/>
              <a:t>u</a:t>
            </a:r>
            <a:r>
              <a:rPr sz="2400" u="none" dirty="0"/>
              <a:t>e</a:t>
            </a:r>
            <a:endParaRPr sz="2400"/>
          </a:p>
        </p:txBody>
      </p:sp>
      <p:sp>
        <p:nvSpPr>
          <p:cNvPr id="4" name="object 4"/>
          <p:cNvSpPr/>
          <p:nvPr/>
        </p:nvSpPr>
        <p:spPr>
          <a:xfrm>
            <a:off x="43776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3127374" y="320750"/>
            <a:ext cx="5711825" cy="350737"/>
          </a:xfrm>
          <a:prstGeom prst="rect">
            <a:avLst/>
          </a:prstGeom>
        </p:spPr>
        <p:txBody>
          <a:bodyPr vert="horz" wrap="square" lIns="0" tIns="12065" rIns="0" bIns="0" rtlCol="0">
            <a:spAutoFit/>
          </a:bodyPr>
          <a:lstStyle/>
          <a:p>
            <a:pPr marL="12700" algn="ctr">
              <a:lnSpc>
                <a:spcPct val="100000"/>
              </a:lnSpc>
              <a:spcBef>
                <a:spcPts val="95"/>
              </a:spcBef>
            </a:pPr>
            <a:r>
              <a:rPr sz="2200" u="heavy" spc="-5" dirty="0">
                <a:solidFill>
                  <a:srgbClr val="FFFFFF"/>
                </a:solidFill>
                <a:uFill>
                  <a:solidFill>
                    <a:srgbClr val="FFFFFF"/>
                  </a:solidFill>
                </a:uFill>
                <a:latin typeface="Carlito"/>
                <a:cs typeface="Carlito"/>
              </a:rPr>
              <a:t>Smooth</a:t>
            </a:r>
            <a:r>
              <a:rPr sz="2200" u="heavy" spc="-55"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Muscle</a:t>
            </a:r>
            <a:endParaRPr sz="2200">
              <a:latin typeface="Carlito"/>
              <a:cs typeface="Carlito"/>
            </a:endParaRPr>
          </a:p>
        </p:txBody>
      </p:sp>
      <p:sp>
        <p:nvSpPr>
          <p:cNvPr id="6" name="object 6"/>
          <p:cNvSpPr/>
          <p:nvPr/>
        </p:nvSpPr>
        <p:spPr>
          <a:xfrm>
            <a:off x="304800" y="914400"/>
            <a:ext cx="4236720" cy="5715000"/>
          </a:xfrm>
          <a:custGeom>
            <a:avLst/>
            <a:gdLst/>
            <a:ahLst/>
            <a:cxnLst/>
            <a:rect l="l" t="t" r="r" b="b"/>
            <a:pathLst>
              <a:path w="4236720" h="5715000">
                <a:moveTo>
                  <a:pt x="13715" y="2092452"/>
                </a:moveTo>
                <a:lnTo>
                  <a:pt x="4236720" y="2092452"/>
                </a:lnTo>
                <a:lnTo>
                  <a:pt x="4236720" y="0"/>
                </a:lnTo>
                <a:lnTo>
                  <a:pt x="13715" y="0"/>
                </a:lnTo>
                <a:lnTo>
                  <a:pt x="13715" y="2092452"/>
                </a:lnTo>
                <a:close/>
              </a:path>
              <a:path w="4236720" h="5715000">
                <a:moveTo>
                  <a:pt x="0" y="5715000"/>
                </a:moveTo>
                <a:lnTo>
                  <a:pt x="4229100" y="5715000"/>
                </a:lnTo>
                <a:lnTo>
                  <a:pt x="4229100" y="2176272"/>
                </a:lnTo>
                <a:lnTo>
                  <a:pt x="0" y="2176272"/>
                </a:lnTo>
                <a:lnTo>
                  <a:pt x="0" y="5715000"/>
                </a:lnTo>
                <a:close/>
              </a:path>
            </a:pathLst>
          </a:custGeom>
          <a:ln w="9144">
            <a:solidFill>
              <a:srgbClr val="FFFFFF"/>
            </a:solidFill>
          </a:ln>
        </p:spPr>
        <p:txBody>
          <a:bodyPr wrap="square" lIns="0" tIns="0" rIns="0" bIns="0" rtlCol="0"/>
          <a:lstStyle/>
          <a:p>
            <a:endParaRPr/>
          </a:p>
        </p:txBody>
      </p:sp>
      <p:sp>
        <p:nvSpPr>
          <p:cNvPr id="7" name="object 7"/>
          <p:cNvSpPr txBox="1"/>
          <p:nvPr/>
        </p:nvSpPr>
        <p:spPr>
          <a:xfrm>
            <a:off x="383540" y="935481"/>
            <a:ext cx="4037965" cy="5405967"/>
          </a:xfrm>
          <a:prstGeom prst="rect">
            <a:avLst/>
          </a:prstGeom>
        </p:spPr>
        <p:txBody>
          <a:bodyPr vert="horz" wrap="square" lIns="0" tIns="12065" rIns="0" bIns="0" rtlCol="0">
            <a:spAutoFit/>
          </a:bodyPr>
          <a:lstStyle/>
          <a:p>
            <a:pPr marL="26670" algn="just">
              <a:lnSpc>
                <a:spcPct val="100000"/>
              </a:lnSpc>
              <a:spcBef>
                <a:spcPts val="95"/>
              </a:spcBef>
            </a:pPr>
            <a:r>
              <a:rPr sz="1600" b="1" u="heavy" spc="-10" dirty="0">
                <a:solidFill>
                  <a:srgbClr val="FFFFFF"/>
                </a:solidFill>
                <a:uFill>
                  <a:solidFill>
                    <a:srgbClr val="FFFFFF"/>
                  </a:solidFill>
                </a:uFill>
                <a:latin typeface="Carlito"/>
                <a:cs typeface="Carlito"/>
              </a:rPr>
              <a:t>Origin:</a:t>
            </a:r>
            <a:endParaRPr sz="1600">
              <a:latin typeface="Carlito"/>
              <a:cs typeface="Carlito"/>
            </a:endParaRPr>
          </a:p>
          <a:p>
            <a:pPr marL="313055" marR="131445" indent="-287020" algn="just">
              <a:lnSpc>
                <a:spcPct val="100000"/>
              </a:lnSpc>
              <a:buChar char="-"/>
              <a:tabLst>
                <a:tab pos="313055" algn="l"/>
                <a:tab pos="313690"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10" dirty="0">
                <a:solidFill>
                  <a:srgbClr val="FFFFFF"/>
                </a:solidFill>
                <a:latin typeface="Carlito"/>
                <a:cs typeface="Carlito"/>
              </a:rPr>
              <a:t>seen </a:t>
            </a:r>
            <a:r>
              <a:rPr sz="1600" spc="-5" dirty="0">
                <a:solidFill>
                  <a:srgbClr val="FFFFFF"/>
                </a:solidFill>
                <a:latin typeface="Carlito"/>
                <a:cs typeface="Carlito"/>
              </a:rPr>
              <a:t>in the walls of </a:t>
            </a:r>
            <a:r>
              <a:rPr sz="1600" dirty="0">
                <a:solidFill>
                  <a:srgbClr val="FFFFFF"/>
                </a:solidFill>
                <a:latin typeface="Carlito"/>
                <a:cs typeface="Carlito"/>
              </a:rPr>
              <a:t>all </a:t>
            </a:r>
            <a:r>
              <a:rPr sz="1600" spc="-10" dirty="0">
                <a:solidFill>
                  <a:srgbClr val="FFFFFF"/>
                </a:solidFill>
                <a:latin typeface="Carlito"/>
                <a:cs typeface="Carlito"/>
              </a:rPr>
              <a:t>visceral  </a:t>
            </a:r>
            <a:r>
              <a:rPr sz="1600" spc="-15" dirty="0">
                <a:solidFill>
                  <a:srgbClr val="FFFFFF"/>
                </a:solidFill>
                <a:latin typeface="Carlito"/>
                <a:cs typeface="Carlito"/>
              </a:rPr>
              <a:t>organs </a:t>
            </a:r>
            <a:r>
              <a:rPr sz="1600" spc="-20" dirty="0">
                <a:solidFill>
                  <a:srgbClr val="FFFFFF"/>
                </a:solidFill>
                <a:latin typeface="Carlito"/>
                <a:cs typeface="Carlito"/>
              </a:rPr>
              <a:t>like </a:t>
            </a:r>
            <a:r>
              <a:rPr sz="1600" spc="-10" dirty="0">
                <a:solidFill>
                  <a:srgbClr val="FFFFFF"/>
                </a:solidFill>
                <a:latin typeface="Carlito"/>
                <a:cs typeface="Carlito"/>
              </a:rPr>
              <a:t>stomach, intestine, reproductive  </a:t>
            </a:r>
            <a:r>
              <a:rPr sz="1600" spc="-5" dirty="0">
                <a:solidFill>
                  <a:srgbClr val="FFFFFF"/>
                </a:solidFill>
                <a:latin typeface="Carlito"/>
                <a:cs typeface="Carlito"/>
              </a:rPr>
              <a:t>and urinary </a:t>
            </a:r>
            <a:r>
              <a:rPr sz="1600" spc="-15" dirty="0">
                <a:solidFill>
                  <a:srgbClr val="FFFFFF"/>
                </a:solidFill>
                <a:latin typeface="Carlito"/>
                <a:cs typeface="Carlito"/>
              </a:rPr>
              <a:t>systems</a:t>
            </a:r>
            <a:r>
              <a:rPr sz="1600" spc="-10" dirty="0">
                <a:solidFill>
                  <a:srgbClr val="FFFFFF"/>
                </a:solidFill>
                <a:latin typeface="Carlito"/>
                <a:cs typeface="Carlito"/>
              </a:rPr>
              <a:t> </a:t>
            </a:r>
            <a:r>
              <a:rPr sz="1600" spc="-15" dirty="0">
                <a:solidFill>
                  <a:srgbClr val="FFFFFF"/>
                </a:solidFill>
                <a:latin typeface="Carlito"/>
                <a:cs typeface="Carlito"/>
              </a:rPr>
              <a:t>etc.</a:t>
            </a:r>
            <a:endParaRPr sz="1600">
              <a:latin typeface="Carlito"/>
              <a:cs typeface="Carlito"/>
            </a:endParaRPr>
          </a:p>
          <a:p>
            <a:pPr marL="313055" marR="87630" indent="-287020" algn="just">
              <a:lnSpc>
                <a:spcPct val="100000"/>
              </a:lnSpc>
              <a:buChar char="-"/>
              <a:tabLst>
                <a:tab pos="313055" algn="l"/>
                <a:tab pos="313690" algn="l"/>
              </a:tabLst>
            </a:pPr>
            <a:r>
              <a:rPr sz="1600" spc="-20" dirty="0">
                <a:solidFill>
                  <a:srgbClr val="FFFFFF"/>
                </a:solidFill>
                <a:latin typeface="Carlito"/>
                <a:cs typeface="Carlito"/>
              </a:rPr>
              <a:t>Therefore,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also called </a:t>
            </a:r>
            <a:r>
              <a:rPr sz="1600" b="1" spc="-10" dirty="0">
                <a:solidFill>
                  <a:srgbClr val="FFFFFF"/>
                </a:solidFill>
                <a:latin typeface="Carlito"/>
                <a:cs typeface="Carlito"/>
              </a:rPr>
              <a:t>visceral  </a:t>
            </a:r>
            <a:r>
              <a:rPr sz="1600" b="1" spc="-5" dirty="0">
                <a:solidFill>
                  <a:srgbClr val="FFFFFF"/>
                </a:solidFill>
                <a:latin typeface="Carlito"/>
                <a:cs typeface="Carlito"/>
              </a:rPr>
              <a:t>muscles</a:t>
            </a:r>
            <a:r>
              <a:rPr sz="1600" spc="-5" dirty="0">
                <a:solidFill>
                  <a:srgbClr val="FFFFFF"/>
                </a:solidFill>
                <a:latin typeface="Carlito"/>
                <a:cs typeface="Carlito"/>
              </a:rPr>
              <a:t>.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b="1" spc="-10" dirty="0">
                <a:solidFill>
                  <a:srgbClr val="FFFFFF"/>
                </a:solidFill>
                <a:latin typeface="Carlito"/>
                <a:cs typeface="Carlito"/>
              </a:rPr>
              <a:t>involuntary </a:t>
            </a:r>
            <a:r>
              <a:rPr sz="1600" spc="-5" dirty="0">
                <a:solidFill>
                  <a:srgbClr val="FFFFFF"/>
                </a:solidFill>
                <a:latin typeface="Carlito"/>
                <a:cs typeface="Carlito"/>
              </a:rPr>
              <a:t>in </a:t>
            </a:r>
            <a:r>
              <a:rPr sz="1600" spc="-10" dirty="0">
                <a:solidFill>
                  <a:srgbClr val="FFFFFF"/>
                </a:solidFill>
                <a:latin typeface="Carlito"/>
                <a:cs typeface="Carlito"/>
              </a:rPr>
              <a:t>nature, </a:t>
            </a:r>
            <a:r>
              <a:rPr sz="1600" spc="-5" dirty="0">
                <a:solidFill>
                  <a:srgbClr val="FFFFFF"/>
                </a:solidFill>
                <a:latin typeface="Carlito"/>
                <a:cs typeface="Carlito"/>
              </a:rPr>
              <a:t>i.e.  their </a:t>
            </a:r>
            <a:r>
              <a:rPr sz="1600" spc="-10" dirty="0">
                <a:solidFill>
                  <a:srgbClr val="FFFFFF"/>
                </a:solidFill>
                <a:latin typeface="Carlito"/>
                <a:cs typeface="Carlito"/>
              </a:rPr>
              <a:t>contractions </a:t>
            </a:r>
            <a:r>
              <a:rPr sz="1600" spc="-15" dirty="0">
                <a:solidFill>
                  <a:srgbClr val="FFFFFF"/>
                </a:solidFill>
                <a:latin typeface="Carlito"/>
                <a:cs typeface="Carlito"/>
              </a:rPr>
              <a:t>are </a:t>
            </a:r>
            <a:r>
              <a:rPr sz="1600" spc="-10" dirty="0">
                <a:solidFill>
                  <a:srgbClr val="FFFFFF"/>
                </a:solidFill>
                <a:latin typeface="Carlito"/>
                <a:cs typeface="Carlito"/>
              </a:rPr>
              <a:t>not controlled by our  </a:t>
            </a:r>
            <a:r>
              <a:rPr sz="1600" spc="-5" dirty="0">
                <a:solidFill>
                  <a:srgbClr val="FFFFFF"/>
                </a:solidFill>
                <a:latin typeface="Carlito"/>
                <a:cs typeface="Carlito"/>
              </a:rPr>
              <a:t>will</a:t>
            </a:r>
            <a:endParaRPr sz="1600">
              <a:latin typeface="Carlito"/>
              <a:cs typeface="Carlito"/>
            </a:endParaRPr>
          </a:p>
          <a:p>
            <a:pPr algn="just">
              <a:lnSpc>
                <a:spcPct val="100000"/>
              </a:lnSpc>
              <a:spcBef>
                <a:spcPts val="5"/>
              </a:spcBef>
              <a:buClr>
                <a:srgbClr val="FFFFFF"/>
              </a:buClr>
              <a:buFont typeface="Carlito"/>
              <a:buChar char="-"/>
            </a:pPr>
            <a:endParaRPr sz="1450">
              <a:latin typeface="Carlito"/>
              <a:cs typeface="Carlito"/>
            </a:endParaRPr>
          </a:p>
          <a:p>
            <a:pPr marL="12700" algn="just">
              <a:lnSpc>
                <a:spcPct val="100000"/>
              </a:lnSpc>
            </a:pPr>
            <a:r>
              <a:rPr sz="1600" b="1" u="heavy" spc="-10" dirty="0">
                <a:solidFill>
                  <a:srgbClr val="FFFFFF"/>
                </a:solidFill>
                <a:uFill>
                  <a:solidFill>
                    <a:srgbClr val="FFFFFF"/>
                  </a:solidFill>
                </a:uFill>
                <a:latin typeface="Carlito"/>
                <a:cs typeface="Carlito"/>
              </a:rPr>
              <a:t>Structure:</a:t>
            </a:r>
            <a:endParaRPr sz="1600">
              <a:latin typeface="Carlito"/>
              <a:cs typeface="Carlito"/>
            </a:endParaRPr>
          </a:p>
          <a:p>
            <a:pPr marL="299085" marR="131445" indent="-287020" algn="just">
              <a:lnSpc>
                <a:spcPct val="100000"/>
              </a:lnSpc>
              <a:buChar char="-"/>
              <a:tabLst>
                <a:tab pos="299085" algn="l"/>
                <a:tab pos="299720" algn="l"/>
              </a:tabLst>
            </a:pPr>
            <a:r>
              <a:rPr sz="1600" spc="-10" dirty="0">
                <a:solidFill>
                  <a:srgbClr val="FFFFFF"/>
                </a:solidFill>
                <a:latin typeface="Carlito"/>
                <a:cs typeface="Carlito"/>
              </a:rPr>
              <a:t>elongated, </a:t>
            </a:r>
            <a:r>
              <a:rPr sz="1600" spc="-5" dirty="0">
                <a:solidFill>
                  <a:srgbClr val="FFFFFF"/>
                </a:solidFill>
                <a:latin typeface="Carlito"/>
                <a:cs typeface="Carlito"/>
              </a:rPr>
              <a:t>slender and </a:t>
            </a:r>
            <a:r>
              <a:rPr sz="1600" b="1" spc="-5" dirty="0">
                <a:solidFill>
                  <a:srgbClr val="FFFFFF"/>
                </a:solidFill>
                <a:latin typeface="Carlito"/>
                <a:cs typeface="Carlito"/>
              </a:rPr>
              <a:t>spindle </a:t>
            </a:r>
            <a:r>
              <a:rPr sz="1600" spc="-10" dirty="0">
                <a:solidFill>
                  <a:srgbClr val="FFFFFF"/>
                </a:solidFill>
                <a:latin typeface="Carlito"/>
                <a:cs typeface="Carlito"/>
              </a:rPr>
              <a:t>shaped </a:t>
            </a:r>
            <a:r>
              <a:rPr sz="1600" spc="-5" dirty="0">
                <a:solidFill>
                  <a:srgbClr val="FFFFFF"/>
                </a:solidFill>
                <a:latin typeface="Carlito"/>
                <a:cs typeface="Carlito"/>
              </a:rPr>
              <a:t>with  </a:t>
            </a:r>
            <a:r>
              <a:rPr sz="1600" spc="-10">
                <a:solidFill>
                  <a:srgbClr val="FFFFFF"/>
                </a:solidFill>
                <a:latin typeface="Carlito"/>
                <a:cs typeface="Carlito"/>
              </a:rPr>
              <a:t>tapering</a:t>
            </a:r>
            <a:r>
              <a:rPr sz="1600">
                <a:solidFill>
                  <a:srgbClr val="FFFFFF"/>
                </a:solidFill>
                <a:latin typeface="Carlito"/>
                <a:cs typeface="Carlito"/>
              </a:rPr>
              <a:t> </a:t>
            </a:r>
            <a:r>
              <a:rPr sz="1600" spc="-5" smtClean="0">
                <a:solidFill>
                  <a:srgbClr val="FFFFFF"/>
                </a:solidFill>
                <a:latin typeface="Carlito"/>
                <a:cs typeface="Carlito"/>
              </a:rPr>
              <a:t>ends.</a:t>
            </a:r>
            <a:r>
              <a:rPr lang="en-US" sz="1600" spc="-5" dirty="0" smtClean="0">
                <a:solidFill>
                  <a:srgbClr val="FFFFFF"/>
                </a:solidFill>
                <a:latin typeface="Carlito"/>
                <a:cs typeface="Carlito"/>
              </a:rPr>
              <a:t> </a:t>
            </a:r>
            <a:r>
              <a:rPr sz="1600" spc="-10" smtClean="0">
                <a:solidFill>
                  <a:srgbClr val="FFFFFF"/>
                </a:solidFill>
                <a:latin typeface="Carlito"/>
                <a:cs typeface="Carlito"/>
              </a:rPr>
              <a:t>arranged </a:t>
            </a:r>
            <a:r>
              <a:rPr sz="1600" spc="-5" dirty="0">
                <a:solidFill>
                  <a:srgbClr val="FFFFFF"/>
                </a:solidFill>
                <a:latin typeface="Carlito"/>
                <a:cs typeface="Carlito"/>
              </a:rPr>
              <a:t>in </a:t>
            </a:r>
            <a:r>
              <a:rPr sz="1600" spc="-10" dirty="0">
                <a:solidFill>
                  <a:srgbClr val="FFFFFF"/>
                </a:solidFill>
                <a:latin typeface="Carlito"/>
                <a:cs typeface="Carlito"/>
              </a:rPr>
              <a:t>sheets </a:t>
            </a:r>
            <a:r>
              <a:rPr sz="1600" spc="-5" dirty="0">
                <a:solidFill>
                  <a:srgbClr val="FFFFFF"/>
                </a:solidFill>
                <a:latin typeface="Carlito"/>
                <a:cs typeface="Carlito"/>
              </a:rPr>
              <a:t>or </a:t>
            </a:r>
            <a:r>
              <a:rPr sz="1600" spc="-20" dirty="0">
                <a:solidFill>
                  <a:srgbClr val="FFFFFF"/>
                </a:solidFill>
                <a:latin typeface="Carlito"/>
                <a:cs typeface="Carlito"/>
              </a:rPr>
              <a:t>layers </a:t>
            </a:r>
            <a:r>
              <a:rPr sz="1600" spc="-5" dirty="0">
                <a:solidFill>
                  <a:srgbClr val="FFFFFF"/>
                </a:solidFill>
                <a:latin typeface="Carlito"/>
                <a:cs typeface="Carlito"/>
              </a:rPr>
              <a:t>and </a:t>
            </a:r>
            <a:r>
              <a:rPr sz="1600" spc="-15">
                <a:solidFill>
                  <a:srgbClr val="FFFFFF"/>
                </a:solidFill>
                <a:latin typeface="Carlito"/>
                <a:cs typeface="Carlito"/>
              </a:rPr>
              <a:t>are</a:t>
            </a:r>
            <a:r>
              <a:rPr sz="1600" spc="70">
                <a:solidFill>
                  <a:srgbClr val="FFFFFF"/>
                </a:solidFill>
                <a:latin typeface="Carlito"/>
                <a:cs typeface="Carlito"/>
              </a:rPr>
              <a:t> </a:t>
            </a:r>
            <a:r>
              <a:rPr sz="1600" spc="-10" smtClean="0">
                <a:solidFill>
                  <a:srgbClr val="FFFFFF"/>
                </a:solidFill>
                <a:latin typeface="Carlito"/>
                <a:cs typeface="Carlito"/>
              </a:rPr>
              <a:t>bound</a:t>
            </a:r>
            <a:r>
              <a:rPr lang="en-US" sz="1600" spc="-10" dirty="0" smtClean="0">
                <a:solidFill>
                  <a:srgbClr val="FFFFFF"/>
                </a:solidFill>
                <a:latin typeface="Carlito"/>
                <a:cs typeface="Carlito"/>
              </a:rPr>
              <a:t> </a:t>
            </a:r>
            <a:r>
              <a:rPr sz="1600" spc="-10" smtClean="0">
                <a:solidFill>
                  <a:srgbClr val="FFFFFF"/>
                </a:solidFill>
                <a:latin typeface="Carlito"/>
                <a:cs typeface="Carlito"/>
              </a:rPr>
              <a:t>by</a:t>
            </a:r>
            <a:r>
              <a:rPr sz="1600" spc="-75" smtClean="0">
                <a:solidFill>
                  <a:srgbClr val="FFFFFF"/>
                </a:solidFill>
                <a:latin typeface="Carlito"/>
                <a:cs typeface="Carlito"/>
              </a:rPr>
              <a:t> </a:t>
            </a:r>
            <a:r>
              <a:rPr sz="1600" spc="-10" dirty="0">
                <a:solidFill>
                  <a:srgbClr val="FFFFFF"/>
                </a:solidFill>
                <a:latin typeface="Carlito"/>
                <a:cs typeface="Carlito"/>
              </a:rPr>
              <a:t>sarcolemma.</a:t>
            </a:r>
            <a:endParaRPr sz="1600">
              <a:latin typeface="Carlito"/>
              <a:cs typeface="Carlito"/>
            </a:endParaRPr>
          </a:p>
          <a:p>
            <a:pPr marL="299085" marR="661035" indent="-287020" algn="just">
              <a:lnSpc>
                <a:spcPct val="100000"/>
              </a:lnSpc>
              <a:buChar char="-"/>
              <a:tabLst>
                <a:tab pos="299085" algn="l"/>
                <a:tab pos="299720" algn="l"/>
              </a:tabLst>
            </a:pPr>
            <a:r>
              <a:rPr sz="1600" spc="-10" dirty="0">
                <a:solidFill>
                  <a:srgbClr val="FFFFFF"/>
                </a:solidFill>
                <a:latin typeface="Carlito"/>
                <a:cs typeface="Carlito"/>
              </a:rPr>
              <a:t>Cross-striations </a:t>
            </a:r>
            <a:r>
              <a:rPr sz="1600" spc="-15" dirty="0">
                <a:solidFill>
                  <a:srgbClr val="FFFFFF"/>
                </a:solidFill>
                <a:latin typeface="Carlito"/>
                <a:cs typeface="Carlito"/>
              </a:rPr>
              <a:t>are </a:t>
            </a:r>
            <a:r>
              <a:rPr sz="1600" spc="-10" dirty="0">
                <a:solidFill>
                  <a:srgbClr val="FFFFFF"/>
                </a:solidFill>
                <a:latin typeface="Carlito"/>
                <a:cs typeface="Carlito"/>
              </a:rPr>
              <a:t>absent </a:t>
            </a:r>
            <a:r>
              <a:rPr sz="1600" spc="-5" dirty="0">
                <a:solidFill>
                  <a:srgbClr val="FFFFFF"/>
                </a:solidFill>
                <a:latin typeface="Carlito"/>
                <a:cs typeface="Carlito"/>
              </a:rPr>
              <a:t>within </a:t>
            </a:r>
            <a:r>
              <a:rPr sz="1600" spc="-10">
                <a:solidFill>
                  <a:srgbClr val="FFFFFF"/>
                </a:solidFill>
                <a:latin typeface="Carlito"/>
                <a:cs typeface="Carlito"/>
              </a:rPr>
              <a:t>the  </a:t>
            </a:r>
            <a:r>
              <a:rPr sz="1600" spc="-10" smtClean="0">
                <a:solidFill>
                  <a:srgbClr val="FFFFFF"/>
                </a:solidFill>
                <a:latin typeface="Carlito"/>
                <a:cs typeface="Carlito"/>
              </a:rPr>
              <a:t>sarcoplasm.</a:t>
            </a:r>
            <a:r>
              <a:rPr lang="en-US" sz="1600" spc="-10" dirty="0" smtClean="0">
                <a:solidFill>
                  <a:srgbClr val="FFFFFF"/>
                </a:solidFill>
                <a:latin typeface="Carlito"/>
                <a:cs typeface="Carlito"/>
              </a:rPr>
              <a:t> </a:t>
            </a:r>
            <a:r>
              <a:rPr sz="1600" spc="-10" smtClean="0">
                <a:solidFill>
                  <a:srgbClr val="FFFFFF"/>
                </a:solidFill>
                <a:latin typeface="Carlito"/>
                <a:cs typeface="Carlito"/>
              </a:rPr>
              <a:t>centrally </a:t>
            </a:r>
            <a:r>
              <a:rPr sz="1600" spc="-5" dirty="0">
                <a:solidFill>
                  <a:srgbClr val="FFFFFF"/>
                </a:solidFill>
                <a:latin typeface="Carlito"/>
                <a:cs typeface="Carlito"/>
              </a:rPr>
              <a:t>placed, single, </a:t>
            </a:r>
            <a:r>
              <a:rPr sz="1600" spc="-10" dirty="0">
                <a:solidFill>
                  <a:srgbClr val="FFFFFF"/>
                </a:solidFill>
                <a:latin typeface="Carlito"/>
                <a:cs typeface="Carlito"/>
              </a:rPr>
              <a:t>large </a:t>
            </a:r>
            <a:r>
              <a:rPr sz="1600" spc="-5" dirty="0">
                <a:solidFill>
                  <a:srgbClr val="FFFFFF"/>
                </a:solidFill>
                <a:latin typeface="Carlito"/>
                <a:cs typeface="Carlito"/>
              </a:rPr>
              <a:t>and </a:t>
            </a:r>
            <a:r>
              <a:rPr sz="1600" spc="-15" dirty="0">
                <a:solidFill>
                  <a:srgbClr val="FFFFFF"/>
                </a:solidFill>
                <a:latin typeface="Carlito"/>
                <a:cs typeface="Carlito"/>
              </a:rPr>
              <a:t>oval  </a:t>
            </a:r>
            <a:r>
              <a:rPr sz="1600" spc="-5" dirty="0">
                <a:solidFill>
                  <a:srgbClr val="FFFFFF"/>
                </a:solidFill>
                <a:latin typeface="Carlito"/>
                <a:cs typeface="Carlito"/>
              </a:rPr>
              <a:t>nucleus.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Each </a:t>
            </a:r>
            <a:r>
              <a:rPr sz="1600" spc="-5" dirty="0">
                <a:solidFill>
                  <a:srgbClr val="FFFFFF"/>
                </a:solidFill>
                <a:latin typeface="Carlito"/>
                <a:cs typeface="Carlito"/>
              </a:rPr>
              <a:t>muscle </a:t>
            </a:r>
            <a:r>
              <a:rPr sz="1600" spc="-10" dirty="0">
                <a:solidFill>
                  <a:srgbClr val="FFFFFF"/>
                </a:solidFill>
                <a:latin typeface="Carlito"/>
                <a:cs typeface="Carlito"/>
              </a:rPr>
              <a:t>fibre contains many</a:t>
            </a:r>
            <a:r>
              <a:rPr sz="1600" spc="25" dirty="0">
                <a:solidFill>
                  <a:srgbClr val="FFFFFF"/>
                </a:solidFill>
                <a:latin typeface="Carlito"/>
                <a:cs typeface="Carlito"/>
              </a:rPr>
              <a:t> </a:t>
            </a:r>
            <a:r>
              <a:rPr sz="1600" spc="-10" dirty="0">
                <a:solidFill>
                  <a:srgbClr val="FFFFFF"/>
                </a:solidFill>
                <a:latin typeface="Carlito"/>
                <a:cs typeface="Carlito"/>
              </a:rPr>
              <a:t>fine</a:t>
            </a:r>
            <a:endParaRPr sz="1600">
              <a:latin typeface="Carlito"/>
              <a:cs typeface="Carlito"/>
            </a:endParaRPr>
          </a:p>
          <a:p>
            <a:pPr marL="299085" algn="just">
              <a:lnSpc>
                <a:spcPct val="100000"/>
              </a:lnSpc>
            </a:pPr>
            <a:r>
              <a:rPr sz="1600" spc="-10" dirty="0">
                <a:solidFill>
                  <a:srgbClr val="FFFFFF"/>
                </a:solidFill>
                <a:latin typeface="Carlito"/>
                <a:cs typeface="Carlito"/>
              </a:rPr>
              <a:t>contractile myofibrils arranged</a:t>
            </a:r>
            <a:r>
              <a:rPr sz="1600" spc="-15" dirty="0">
                <a:solidFill>
                  <a:srgbClr val="FFFFFF"/>
                </a:solidFill>
                <a:latin typeface="Carlito"/>
                <a:cs typeface="Carlito"/>
              </a:rPr>
              <a:t> </a:t>
            </a:r>
            <a:r>
              <a:rPr sz="1600" spc="-10" dirty="0">
                <a:solidFill>
                  <a:srgbClr val="FFFFFF"/>
                </a:solidFill>
                <a:latin typeface="Carlito"/>
                <a:cs typeface="Carlito"/>
              </a:rPr>
              <a:t>longitudinally.</a:t>
            </a:r>
            <a:endParaRPr sz="1600">
              <a:latin typeface="Carlito"/>
              <a:cs typeface="Carlito"/>
            </a:endParaRPr>
          </a:p>
          <a:p>
            <a:pPr marL="299085" marR="164465" indent="-287020" algn="just">
              <a:lnSpc>
                <a:spcPct val="100000"/>
              </a:lnSpc>
              <a:spcBef>
                <a:spcPts val="5"/>
              </a:spcBef>
              <a:buChar char="-"/>
              <a:tabLst>
                <a:tab pos="299085" algn="l"/>
                <a:tab pos="299720" algn="l"/>
              </a:tabLst>
            </a:pPr>
            <a:r>
              <a:rPr sz="1600" spc="-5" dirty="0">
                <a:solidFill>
                  <a:srgbClr val="FFFFFF"/>
                </a:solidFill>
                <a:latin typeface="Carlito"/>
                <a:cs typeface="Carlito"/>
              </a:rPr>
              <a:t>These </a:t>
            </a:r>
            <a:r>
              <a:rPr sz="1600" spc="-10" dirty="0">
                <a:solidFill>
                  <a:srgbClr val="FFFFFF"/>
                </a:solidFill>
                <a:latin typeface="Carlito"/>
                <a:cs typeface="Carlito"/>
              </a:rPr>
              <a:t>myofibrils </a:t>
            </a:r>
            <a:r>
              <a:rPr sz="1600" spc="-15" dirty="0">
                <a:solidFill>
                  <a:srgbClr val="FFFFFF"/>
                </a:solidFill>
                <a:latin typeface="Carlito"/>
                <a:cs typeface="Carlito"/>
              </a:rPr>
              <a:t>are </a:t>
            </a:r>
            <a:r>
              <a:rPr sz="1600" spc="-10" dirty="0">
                <a:solidFill>
                  <a:srgbClr val="FFFFFF"/>
                </a:solidFill>
                <a:latin typeface="Carlito"/>
                <a:cs typeface="Carlito"/>
              </a:rPr>
              <a:t>innervated by </a:t>
            </a:r>
            <a:r>
              <a:rPr sz="1600" spc="-5" dirty="0">
                <a:solidFill>
                  <a:srgbClr val="FFFFFF"/>
                </a:solidFill>
                <a:latin typeface="Carlito"/>
                <a:cs typeface="Carlito"/>
              </a:rPr>
              <a:t>the  </a:t>
            </a:r>
            <a:r>
              <a:rPr sz="1600" b="1" spc="-10" dirty="0">
                <a:solidFill>
                  <a:srgbClr val="FFFFFF"/>
                </a:solidFill>
                <a:latin typeface="Carlito"/>
                <a:cs typeface="Carlito"/>
              </a:rPr>
              <a:t>autonomous nervous </a:t>
            </a:r>
            <a:r>
              <a:rPr sz="1600" b="1" spc="-20" dirty="0">
                <a:solidFill>
                  <a:srgbClr val="FFFFFF"/>
                </a:solidFill>
                <a:latin typeface="Carlito"/>
                <a:cs typeface="Carlito"/>
              </a:rPr>
              <a:t>system </a:t>
            </a:r>
            <a:r>
              <a:rPr sz="1600" b="1" spc="-10" dirty="0">
                <a:solidFill>
                  <a:srgbClr val="FFFFFF"/>
                </a:solidFill>
                <a:latin typeface="Carlito"/>
                <a:cs typeface="Carlito"/>
              </a:rPr>
              <a:t>(sympathetic  </a:t>
            </a:r>
            <a:r>
              <a:rPr sz="1600" b="1" spc="-5" dirty="0">
                <a:solidFill>
                  <a:srgbClr val="FFFFFF"/>
                </a:solidFill>
                <a:latin typeface="Carlito"/>
                <a:cs typeface="Carlito"/>
              </a:rPr>
              <a:t>and</a:t>
            </a:r>
            <a:r>
              <a:rPr sz="1600" b="1" spc="10" dirty="0">
                <a:solidFill>
                  <a:srgbClr val="FFFFFF"/>
                </a:solidFill>
                <a:latin typeface="Carlito"/>
                <a:cs typeface="Carlito"/>
              </a:rPr>
              <a:t> </a:t>
            </a:r>
            <a:r>
              <a:rPr sz="1600" b="1" spc="-10" dirty="0">
                <a:solidFill>
                  <a:srgbClr val="FFFFFF"/>
                </a:solidFill>
                <a:latin typeface="Carlito"/>
                <a:cs typeface="Carlito"/>
              </a:rPr>
              <a:t>parasympathetic).</a:t>
            </a:r>
            <a:endParaRPr sz="1600">
              <a:latin typeface="Carlito"/>
              <a:cs typeface="Carlito"/>
            </a:endParaRPr>
          </a:p>
        </p:txBody>
      </p:sp>
      <p:sp>
        <p:nvSpPr>
          <p:cNvPr id="8" name="object 8"/>
          <p:cNvSpPr/>
          <p:nvPr/>
        </p:nvSpPr>
        <p:spPr>
          <a:xfrm>
            <a:off x="4495800" y="1524000"/>
            <a:ext cx="4370832" cy="3657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528827"/>
            <a:ext cx="7772400" cy="462280"/>
          </a:xfrm>
          <a:custGeom>
            <a:avLst/>
            <a:gdLst/>
            <a:ahLst/>
            <a:cxnLst/>
            <a:rect l="l" t="t" r="r" b="b"/>
            <a:pathLst>
              <a:path w="2505710" h="462280">
                <a:moveTo>
                  <a:pt x="0" y="461772"/>
                </a:moveTo>
                <a:lnTo>
                  <a:pt x="2505456" y="461772"/>
                </a:lnTo>
                <a:lnTo>
                  <a:pt x="2505456"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838200" y="542290"/>
            <a:ext cx="7391400" cy="391160"/>
          </a:xfrm>
          <a:prstGeom prst="rect">
            <a:avLst/>
          </a:prstGeom>
        </p:spPr>
        <p:txBody>
          <a:bodyPr vert="horz" wrap="square" lIns="0" tIns="12700" rIns="0" bIns="0" rtlCol="0">
            <a:spAutoFit/>
          </a:bodyPr>
          <a:lstStyle/>
          <a:p>
            <a:pPr marL="12700" algn="ctr">
              <a:lnSpc>
                <a:spcPct val="100000"/>
              </a:lnSpc>
              <a:spcBef>
                <a:spcPts val="100"/>
              </a:spcBef>
            </a:pPr>
            <a:r>
              <a:rPr sz="2400" spc="-5" dirty="0">
                <a:solidFill>
                  <a:srgbClr val="FFFFFF"/>
                </a:solidFill>
                <a:latin typeface="Carlito"/>
                <a:cs typeface="Carlito"/>
              </a:rPr>
              <a:t>EPITHELIAL</a:t>
            </a:r>
            <a:r>
              <a:rPr sz="2400" spc="-45" dirty="0">
                <a:solidFill>
                  <a:srgbClr val="FFFFFF"/>
                </a:solidFill>
                <a:latin typeface="Carlito"/>
                <a:cs typeface="Carlito"/>
              </a:rPr>
              <a:t> </a:t>
            </a:r>
            <a:r>
              <a:rPr sz="2400" spc="-5" dirty="0">
                <a:solidFill>
                  <a:srgbClr val="FFFFFF"/>
                </a:solidFill>
                <a:latin typeface="Carlito"/>
                <a:cs typeface="Carlito"/>
              </a:rPr>
              <a:t>TISSUE</a:t>
            </a:r>
            <a:endParaRPr sz="2400">
              <a:latin typeface="Carlito"/>
              <a:cs typeface="Carlito"/>
            </a:endParaRPr>
          </a:p>
        </p:txBody>
      </p:sp>
      <p:grpSp>
        <p:nvGrpSpPr>
          <p:cNvPr id="4" name="object 4"/>
          <p:cNvGrpSpPr/>
          <p:nvPr/>
        </p:nvGrpSpPr>
        <p:grpSpPr>
          <a:xfrm>
            <a:off x="938898" y="978408"/>
            <a:ext cx="7418705" cy="622300"/>
            <a:chOff x="938898" y="978408"/>
            <a:chExt cx="7418705" cy="622300"/>
          </a:xfrm>
        </p:grpSpPr>
        <p:sp>
          <p:nvSpPr>
            <p:cNvPr id="5" name="object 5"/>
            <p:cNvSpPr/>
            <p:nvPr/>
          </p:nvSpPr>
          <p:spPr>
            <a:xfrm>
              <a:off x="990600" y="978408"/>
              <a:ext cx="7315200" cy="317500"/>
            </a:xfrm>
            <a:custGeom>
              <a:avLst/>
              <a:gdLst/>
              <a:ahLst/>
              <a:cxnLst/>
              <a:rect l="l" t="t" r="r" b="b"/>
              <a:pathLst>
                <a:path w="7315200" h="317500">
                  <a:moveTo>
                    <a:pt x="0" y="316991"/>
                  </a:moveTo>
                  <a:lnTo>
                    <a:pt x="7315200" y="316991"/>
                  </a:lnTo>
                </a:path>
                <a:path w="7315200" h="317500">
                  <a:moveTo>
                    <a:pt x="3429000" y="0"/>
                  </a:moveTo>
                  <a:lnTo>
                    <a:pt x="3429000" y="316483"/>
                  </a:lnTo>
                </a:path>
              </a:pathLst>
            </a:custGeom>
            <a:ln w="9144">
              <a:solidFill>
                <a:srgbClr val="FFFFFF"/>
              </a:solidFill>
            </a:ln>
          </p:spPr>
          <p:txBody>
            <a:bodyPr wrap="square" lIns="0" tIns="0" rIns="0" bIns="0" rtlCol="0"/>
            <a:lstStyle/>
            <a:p>
              <a:endParaRPr/>
            </a:p>
          </p:txBody>
        </p:sp>
        <p:sp>
          <p:nvSpPr>
            <p:cNvPr id="6" name="object 6"/>
            <p:cNvSpPr/>
            <p:nvPr/>
          </p:nvSpPr>
          <p:spPr>
            <a:xfrm>
              <a:off x="938898" y="1295399"/>
              <a:ext cx="7418705" cy="304800"/>
            </a:xfrm>
            <a:custGeom>
              <a:avLst/>
              <a:gdLst/>
              <a:ahLst/>
              <a:cxnLst/>
              <a:rect l="l" t="t" r="r" b="b"/>
              <a:pathLst>
                <a:path w="7418705" h="304800">
                  <a:moveTo>
                    <a:pt x="103403" y="216154"/>
                  </a:moveTo>
                  <a:lnTo>
                    <a:pt x="102374" y="212344"/>
                  </a:lnTo>
                  <a:lnTo>
                    <a:pt x="96316" y="208788"/>
                  </a:lnTo>
                  <a:lnTo>
                    <a:pt x="92430" y="209804"/>
                  </a:lnTo>
                  <a:lnTo>
                    <a:pt x="58051" y="268757"/>
                  </a:lnTo>
                  <a:lnTo>
                    <a:pt x="58051" y="0"/>
                  </a:lnTo>
                  <a:lnTo>
                    <a:pt x="45351" y="0"/>
                  </a:lnTo>
                  <a:lnTo>
                    <a:pt x="45351" y="268757"/>
                  </a:lnTo>
                  <a:lnTo>
                    <a:pt x="10972" y="209804"/>
                  </a:lnTo>
                  <a:lnTo>
                    <a:pt x="7086" y="208788"/>
                  </a:lnTo>
                  <a:lnTo>
                    <a:pt x="1028" y="212344"/>
                  </a:lnTo>
                  <a:lnTo>
                    <a:pt x="0" y="216154"/>
                  </a:lnTo>
                  <a:lnTo>
                    <a:pt x="51701" y="304800"/>
                  </a:lnTo>
                  <a:lnTo>
                    <a:pt x="59029" y="292227"/>
                  </a:lnTo>
                  <a:lnTo>
                    <a:pt x="103403" y="216154"/>
                  </a:lnTo>
                  <a:close/>
                </a:path>
                <a:path w="7418705" h="304800">
                  <a:moveTo>
                    <a:pt x="7418591" y="216154"/>
                  </a:moveTo>
                  <a:lnTo>
                    <a:pt x="7417575" y="212344"/>
                  </a:lnTo>
                  <a:lnTo>
                    <a:pt x="7411479" y="208788"/>
                  </a:lnTo>
                  <a:lnTo>
                    <a:pt x="7407669" y="209804"/>
                  </a:lnTo>
                  <a:lnTo>
                    <a:pt x="7373252" y="268808"/>
                  </a:lnTo>
                  <a:lnTo>
                    <a:pt x="7373252" y="0"/>
                  </a:lnTo>
                  <a:lnTo>
                    <a:pt x="7360552" y="0"/>
                  </a:lnTo>
                  <a:lnTo>
                    <a:pt x="7360552" y="268808"/>
                  </a:lnTo>
                  <a:lnTo>
                    <a:pt x="7326135" y="209804"/>
                  </a:lnTo>
                  <a:lnTo>
                    <a:pt x="7322325" y="208788"/>
                  </a:lnTo>
                  <a:lnTo>
                    <a:pt x="7316229" y="212344"/>
                  </a:lnTo>
                  <a:lnTo>
                    <a:pt x="7315213" y="216154"/>
                  </a:lnTo>
                  <a:lnTo>
                    <a:pt x="7366902" y="304800"/>
                  </a:lnTo>
                  <a:lnTo>
                    <a:pt x="7374229" y="292227"/>
                  </a:lnTo>
                  <a:lnTo>
                    <a:pt x="7418591" y="216154"/>
                  </a:lnTo>
                  <a:close/>
                </a:path>
              </a:pathLst>
            </a:custGeom>
            <a:solidFill>
              <a:srgbClr val="FFFFFF"/>
            </a:solidFill>
          </p:spPr>
          <p:txBody>
            <a:bodyPr wrap="square" lIns="0" tIns="0" rIns="0" bIns="0" rtlCol="0"/>
            <a:lstStyle/>
            <a:p>
              <a:endParaRPr/>
            </a:p>
          </p:txBody>
        </p:sp>
      </p:grpSp>
      <p:sp>
        <p:nvSpPr>
          <p:cNvPr id="7" name="object 7"/>
          <p:cNvSpPr txBox="1">
            <a:spLocks noGrp="1"/>
          </p:cNvSpPr>
          <p:nvPr>
            <p:ph type="title"/>
          </p:nvPr>
        </p:nvSpPr>
        <p:spPr>
          <a:xfrm>
            <a:off x="609600" y="1600200"/>
            <a:ext cx="2438400" cy="453329"/>
          </a:xfrm>
          <a:prstGeom prst="rect">
            <a:avLst/>
          </a:prstGeom>
          <a:ln w="9144">
            <a:solidFill>
              <a:srgbClr val="FFFFFF"/>
            </a:solidFill>
          </a:ln>
        </p:spPr>
        <p:txBody>
          <a:bodyPr vert="horz" wrap="square" lIns="0" tIns="22225" rIns="0" bIns="0" rtlCol="0">
            <a:spAutoFit/>
          </a:bodyPr>
          <a:lstStyle/>
          <a:p>
            <a:pPr marL="91440" algn="ctr">
              <a:lnSpc>
                <a:spcPct val="100000"/>
              </a:lnSpc>
              <a:spcBef>
                <a:spcPts val="175"/>
              </a:spcBef>
            </a:pPr>
            <a:r>
              <a:rPr sz="2800" b="0" u="none" spc="-10" smtClean="0">
                <a:latin typeface="Carlito"/>
                <a:cs typeface="Carlito"/>
              </a:rPr>
              <a:t>Simpl</a:t>
            </a:r>
            <a:r>
              <a:rPr lang="en-US" sz="2800" b="0" u="none" spc="-10" dirty="0" smtClean="0">
                <a:latin typeface="Carlito"/>
                <a:cs typeface="Carlito"/>
              </a:rPr>
              <a:t>e</a:t>
            </a:r>
            <a:endParaRPr sz="2800">
              <a:latin typeface="Carlito"/>
              <a:cs typeface="Carlito"/>
            </a:endParaRPr>
          </a:p>
        </p:txBody>
      </p:sp>
      <p:sp>
        <p:nvSpPr>
          <p:cNvPr id="8" name="object 8"/>
          <p:cNvSpPr txBox="1"/>
          <p:nvPr/>
        </p:nvSpPr>
        <p:spPr>
          <a:xfrm>
            <a:off x="5638800" y="1600200"/>
            <a:ext cx="3092450" cy="453329"/>
          </a:xfrm>
          <a:prstGeom prst="rect">
            <a:avLst/>
          </a:prstGeom>
          <a:ln w="9144">
            <a:solidFill>
              <a:srgbClr val="FFFFFF"/>
            </a:solidFill>
          </a:ln>
        </p:spPr>
        <p:txBody>
          <a:bodyPr vert="horz" wrap="square" lIns="0" tIns="22225" rIns="0" bIns="0" rtlCol="0">
            <a:spAutoFit/>
          </a:bodyPr>
          <a:lstStyle/>
          <a:p>
            <a:pPr marL="92075" algn="ctr">
              <a:lnSpc>
                <a:spcPct val="100000"/>
              </a:lnSpc>
              <a:spcBef>
                <a:spcPts val="175"/>
              </a:spcBef>
            </a:pPr>
            <a:r>
              <a:rPr sz="2800" spc="-10" dirty="0">
                <a:solidFill>
                  <a:srgbClr val="FFFFFF"/>
                </a:solidFill>
                <a:latin typeface="Carlito"/>
                <a:cs typeface="Carlito"/>
              </a:rPr>
              <a:t>Compound</a:t>
            </a:r>
            <a:endParaRPr sz="2800">
              <a:latin typeface="Carlito"/>
              <a:cs typeface="Carlito"/>
            </a:endParaRPr>
          </a:p>
        </p:txBody>
      </p:sp>
      <p:sp>
        <p:nvSpPr>
          <p:cNvPr id="9" name="object 9"/>
          <p:cNvSpPr txBox="1"/>
          <p:nvPr/>
        </p:nvSpPr>
        <p:spPr>
          <a:xfrm>
            <a:off x="381000" y="3276600"/>
            <a:ext cx="3200400" cy="3046730"/>
          </a:xfrm>
          <a:prstGeom prst="rect">
            <a:avLst/>
          </a:prstGeom>
          <a:ln w="9144">
            <a:solidFill>
              <a:srgbClr val="FFFFFF"/>
            </a:solidFill>
          </a:ln>
        </p:spPr>
        <p:txBody>
          <a:bodyPr vert="horz" wrap="square" lIns="0" tIns="26034" rIns="0" bIns="0" rtlCol="0">
            <a:spAutoFit/>
          </a:bodyPr>
          <a:lstStyle/>
          <a:p>
            <a:pPr marL="390525" indent="-299720">
              <a:lnSpc>
                <a:spcPct val="100000"/>
              </a:lnSpc>
              <a:spcBef>
                <a:spcPts val="204"/>
              </a:spcBef>
              <a:buAutoNum type="arabicPeriod"/>
              <a:tabLst>
                <a:tab pos="391160" algn="l"/>
              </a:tabLst>
            </a:pPr>
            <a:r>
              <a:rPr sz="2400" spc="-5" dirty="0">
                <a:solidFill>
                  <a:srgbClr val="FFFFFF"/>
                </a:solidFill>
                <a:latin typeface="Carlito"/>
                <a:cs typeface="Carlito"/>
              </a:rPr>
              <a:t>Simple</a:t>
            </a:r>
            <a:r>
              <a:rPr sz="2400" spc="-40" dirty="0">
                <a:solidFill>
                  <a:srgbClr val="FFFFFF"/>
                </a:solidFill>
                <a:latin typeface="Carlito"/>
                <a:cs typeface="Carlito"/>
              </a:rPr>
              <a:t> </a:t>
            </a:r>
            <a:r>
              <a:rPr sz="2400" spc="-5" dirty="0">
                <a:solidFill>
                  <a:srgbClr val="FFFFFF"/>
                </a:solidFill>
                <a:latin typeface="Carlito"/>
                <a:cs typeface="Carlito"/>
              </a:rPr>
              <a:t>Squamous</a:t>
            </a:r>
            <a:endParaRPr sz="2400">
              <a:latin typeface="Carlito"/>
              <a:cs typeface="Carlito"/>
            </a:endParaRPr>
          </a:p>
          <a:p>
            <a:pPr marL="390525" indent="-299720">
              <a:lnSpc>
                <a:spcPct val="100000"/>
              </a:lnSpc>
              <a:spcBef>
                <a:spcPts val="5"/>
              </a:spcBef>
              <a:buAutoNum type="arabicPeriod"/>
              <a:tabLst>
                <a:tab pos="391160" algn="l"/>
              </a:tabLst>
            </a:pPr>
            <a:r>
              <a:rPr sz="2400" spc="-5" dirty="0">
                <a:solidFill>
                  <a:srgbClr val="FFFFFF"/>
                </a:solidFill>
                <a:latin typeface="Carlito"/>
                <a:cs typeface="Carlito"/>
              </a:rPr>
              <a:t>Simple</a:t>
            </a:r>
            <a:r>
              <a:rPr sz="2400" spc="-30" dirty="0">
                <a:solidFill>
                  <a:srgbClr val="FFFFFF"/>
                </a:solidFill>
                <a:latin typeface="Carlito"/>
                <a:cs typeface="Carlito"/>
              </a:rPr>
              <a:t> </a:t>
            </a:r>
            <a:r>
              <a:rPr sz="2400" spc="-5" dirty="0">
                <a:solidFill>
                  <a:srgbClr val="FFFFFF"/>
                </a:solidFill>
                <a:latin typeface="Carlito"/>
                <a:cs typeface="Carlito"/>
              </a:rPr>
              <a:t>Cuboidal</a:t>
            </a:r>
            <a:endParaRPr sz="2400">
              <a:latin typeface="Carlito"/>
              <a:cs typeface="Carlito"/>
            </a:endParaRPr>
          </a:p>
          <a:p>
            <a:pPr marL="390525" indent="-299720">
              <a:lnSpc>
                <a:spcPct val="100000"/>
              </a:lnSpc>
              <a:buAutoNum type="arabicPeriod"/>
              <a:tabLst>
                <a:tab pos="391160" algn="l"/>
              </a:tabLst>
            </a:pPr>
            <a:r>
              <a:rPr sz="2400" spc="-5" dirty="0">
                <a:solidFill>
                  <a:srgbClr val="FFFFFF"/>
                </a:solidFill>
                <a:latin typeface="Carlito"/>
                <a:cs typeface="Carlito"/>
              </a:rPr>
              <a:t>Simple</a:t>
            </a:r>
            <a:r>
              <a:rPr sz="2400" spc="-35" dirty="0">
                <a:solidFill>
                  <a:srgbClr val="FFFFFF"/>
                </a:solidFill>
                <a:latin typeface="Carlito"/>
                <a:cs typeface="Carlito"/>
              </a:rPr>
              <a:t> </a:t>
            </a:r>
            <a:r>
              <a:rPr sz="2400" spc="-5" dirty="0">
                <a:solidFill>
                  <a:srgbClr val="FFFFFF"/>
                </a:solidFill>
                <a:latin typeface="Carlito"/>
                <a:cs typeface="Carlito"/>
              </a:rPr>
              <a:t>Columnar</a:t>
            </a:r>
            <a:endParaRPr sz="2400">
              <a:latin typeface="Carlito"/>
              <a:cs typeface="Carlito"/>
            </a:endParaRPr>
          </a:p>
          <a:p>
            <a:pPr marL="1132205" lvl="1" indent="-290195">
              <a:lnSpc>
                <a:spcPct val="100000"/>
              </a:lnSpc>
              <a:buAutoNum type="alphaLcPeriod"/>
              <a:tabLst>
                <a:tab pos="1132840" algn="l"/>
              </a:tabLst>
            </a:pPr>
            <a:r>
              <a:rPr sz="2400" spc="-10" dirty="0">
                <a:solidFill>
                  <a:srgbClr val="FFFFFF"/>
                </a:solidFill>
                <a:latin typeface="Carlito"/>
                <a:cs typeface="Carlito"/>
              </a:rPr>
              <a:t>Ciliated</a:t>
            </a:r>
            <a:endParaRPr sz="2400">
              <a:latin typeface="Carlito"/>
              <a:cs typeface="Carlito"/>
            </a:endParaRPr>
          </a:p>
          <a:p>
            <a:pPr marL="1148080" lvl="1" indent="-306070">
              <a:lnSpc>
                <a:spcPct val="100000"/>
              </a:lnSpc>
              <a:buAutoNum type="alphaLcPeriod"/>
              <a:tabLst>
                <a:tab pos="1148715" algn="l"/>
              </a:tabLst>
            </a:pPr>
            <a:r>
              <a:rPr sz="2400" spc="-5" dirty="0">
                <a:solidFill>
                  <a:srgbClr val="FFFFFF"/>
                </a:solidFill>
                <a:latin typeface="Carlito"/>
                <a:cs typeface="Carlito"/>
              </a:rPr>
              <a:t>Non-</a:t>
            </a:r>
            <a:r>
              <a:rPr sz="2400" spc="-20" dirty="0">
                <a:solidFill>
                  <a:srgbClr val="FFFFFF"/>
                </a:solidFill>
                <a:latin typeface="Carlito"/>
                <a:cs typeface="Carlito"/>
              </a:rPr>
              <a:t> </a:t>
            </a:r>
            <a:r>
              <a:rPr sz="2400" spc="-10" dirty="0">
                <a:solidFill>
                  <a:srgbClr val="FFFFFF"/>
                </a:solidFill>
                <a:latin typeface="Carlito"/>
                <a:cs typeface="Carlito"/>
              </a:rPr>
              <a:t>ciliated</a:t>
            </a:r>
            <a:endParaRPr sz="2400">
              <a:latin typeface="Carlito"/>
              <a:cs typeface="Carlito"/>
            </a:endParaRPr>
          </a:p>
          <a:p>
            <a:pPr marL="390525" indent="-299720">
              <a:lnSpc>
                <a:spcPct val="100000"/>
              </a:lnSpc>
              <a:buAutoNum type="arabicPeriod"/>
              <a:tabLst>
                <a:tab pos="391160" algn="l"/>
              </a:tabLst>
            </a:pPr>
            <a:r>
              <a:rPr sz="2400" spc="-5" dirty="0">
                <a:solidFill>
                  <a:srgbClr val="FFFFFF"/>
                </a:solidFill>
                <a:latin typeface="Carlito"/>
                <a:cs typeface="Carlito"/>
              </a:rPr>
              <a:t>Simple</a:t>
            </a:r>
            <a:r>
              <a:rPr sz="2400" spc="-15" dirty="0">
                <a:solidFill>
                  <a:srgbClr val="FFFFFF"/>
                </a:solidFill>
                <a:latin typeface="Carlito"/>
                <a:cs typeface="Carlito"/>
              </a:rPr>
              <a:t> </a:t>
            </a:r>
            <a:r>
              <a:rPr sz="2400" dirty="0">
                <a:solidFill>
                  <a:srgbClr val="FFFFFF"/>
                </a:solidFill>
                <a:latin typeface="Carlito"/>
                <a:cs typeface="Carlito"/>
              </a:rPr>
              <a:t>Gandular</a:t>
            </a:r>
            <a:endParaRPr sz="2400">
              <a:latin typeface="Carlito"/>
              <a:cs typeface="Carlito"/>
            </a:endParaRPr>
          </a:p>
          <a:p>
            <a:pPr marL="390525" indent="-299720">
              <a:lnSpc>
                <a:spcPct val="100000"/>
              </a:lnSpc>
              <a:buAutoNum type="arabicPeriod"/>
              <a:tabLst>
                <a:tab pos="391160" algn="l"/>
              </a:tabLst>
            </a:pPr>
            <a:r>
              <a:rPr sz="2400" spc="-5" dirty="0">
                <a:solidFill>
                  <a:srgbClr val="FFFFFF"/>
                </a:solidFill>
                <a:latin typeface="Carlito"/>
                <a:cs typeface="Carlito"/>
              </a:rPr>
              <a:t>Simple</a:t>
            </a:r>
            <a:r>
              <a:rPr sz="2400" spc="-25" dirty="0">
                <a:solidFill>
                  <a:srgbClr val="FFFFFF"/>
                </a:solidFill>
                <a:latin typeface="Carlito"/>
                <a:cs typeface="Carlito"/>
              </a:rPr>
              <a:t> </a:t>
            </a:r>
            <a:r>
              <a:rPr sz="2400" spc="-5" dirty="0">
                <a:solidFill>
                  <a:srgbClr val="FFFFFF"/>
                </a:solidFill>
                <a:latin typeface="Carlito"/>
                <a:cs typeface="Carlito"/>
              </a:rPr>
              <a:t>sensory</a:t>
            </a:r>
            <a:endParaRPr sz="2400">
              <a:latin typeface="Carlito"/>
              <a:cs typeface="Carlito"/>
            </a:endParaRPr>
          </a:p>
          <a:p>
            <a:pPr marL="390525" indent="-299720">
              <a:lnSpc>
                <a:spcPct val="100000"/>
              </a:lnSpc>
              <a:buAutoNum type="arabicPeriod"/>
              <a:tabLst>
                <a:tab pos="391160" algn="l"/>
              </a:tabLst>
            </a:pPr>
            <a:r>
              <a:rPr sz="2400" spc="-5" dirty="0">
                <a:solidFill>
                  <a:srgbClr val="FFFFFF"/>
                </a:solidFill>
                <a:latin typeface="Carlito"/>
                <a:cs typeface="Carlito"/>
              </a:rPr>
              <a:t>Simple</a:t>
            </a:r>
            <a:r>
              <a:rPr sz="2400" spc="-30" dirty="0">
                <a:solidFill>
                  <a:srgbClr val="FFFFFF"/>
                </a:solidFill>
                <a:latin typeface="Carlito"/>
                <a:cs typeface="Carlito"/>
              </a:rPr>
              <a:t> </a:t>
            </a:r>
            <a:r>
              <a:rPr sz="2400" dirty="0">
                <a:solidFill>
                  <a:srgbClr val="FFFFFF"/>
                </a:solidFill>
                <a:latin typeface="Carlito"/>
                <a:cs typeface="Carlito"/>
              </a:rPr>
              <a:t>Germinal</a:t>
            </a:r>
            <a:endParaRPr sz="2400">
              <a:latin typeface="Carlito"/>
              <a:cs typeface="Carlito"/>
            </a:endParaRPr>
          </a:p>
        </p:txBody>
      </p:sp>
      <p:sp>
        <p:nvSpPr>
          <p:cNvPr id="10" name="object 10"/>
          <p:cNvSpPr txBox="1"/>
          <p:nvPr/>
        </p:nvSpPr>
        <p:spPr>
          <a:xfrm>
            <a:off x="6006084" y="3505200"/>
            <a:ext cx="2680716" cy="764952"/>
          </a:xfrm>
          <a:prstGeom prst="rect">
            <a:avLst/>
          </a:prstGeom>
          <a:ln w="9144">
            <a:solidFill>
              <a:srgbClr val="FFFFFF"/>
            </a:solidFill>
          </a:ln>
        </p:spPr>
        <p:txBody>
          <a:bodyPr vert="horz" wrap="square" lIns="0" tIns="26034" rIns="0" bIns="0" rtlCol="0">
            <a:spAutoFit/>
          </a:bodyPr>
          <a:lstStyle/>
          <a:p>
            <a:pPr marL="549275" indent="-457834">
              <a:lnSpc>
                <a:spcPct val="100000"/>
              </a:lnSpc>
              <a:spcBef>
                <a:spcPts val="204"/>
              </a:spcBef>
              <a:buAutoNum type="arabicPeriod"/>
              <a:tabLst>
                <a:tab pos="549275" algn="l"/>
                <a:tab pos="549910" algn="l"/>
              </a:tabLst>
            </a:pPr>
            <a:r>
              <a:rPr sz="2400" spc="-10" dirty="0">
                <a:solidFill>
                  <a:srgbClr val="FFFFFF"/>
                </a:solidFill>
                <a:latin typeface="Carlito"/>
                <a:cs typeface="Carlito"/>
              </a:rPr>
              <a:t>Stratified</a:t>
            </a:r>
            <a:endParaRPr sz="2400">
              <a:latin typeface="Carlito"/>
              <a:cs typeface="Carlito"/>
            </a:endParaRPr>
          </a:p>
          <a:p>
            <a:pPr marL="549275" indent="-457834">
              <a:lnSpc>
                <a:spcPct val="100000"/>
              </a:lnSpc>
              <a:spcBef>
                <a:spcPts val="5"/>
              </a:spcBef>
              <a:buAutoNum type="arabicPeriod"/>
              <a:tabLst>
                <a:tab pos="549275" algn="l"/>
                <a:tab pos="549910" algn="l"/>
              </a:tabLst>
            </a:pPr>
            <a:r>
              <a:rPr sz="2400" spc="-20" dirty="0">
                <a:solidFill>
                  <a:srgbClr val="FFFFFF"/>
                </a:solidFill>
                <a:latin typeface="Carlito"/>
                <a:cs typeface="Carlito"/>
              </a:rPr>
              <a:t>Transitional</a:t>
            </a:r>
            <a:endParaRPr sz="2400">
              <a:latin typeface="Carlito"/>
              <a:cs typeface="Carlito"/>
            </a:endParaRPr>
          </a:p>
        </p:txBody>
      </p:sp>
      <p:sp>
        <p:nvSpPr>
          <p:cNvPr id="11" name="object 11"/>
          <p:cNvSpPr/>
          <p:nvPr/>
        </p:nvSpPr>
        <p:spPr>
          <a:xfrm>
            <a:off x="5664708" y="2205227"/>
            <a:ext cx="3174491" cy="1147572"/>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381000" y="2209800"/>
            <a:ext cx="2889504" cy="990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527047"/>
            <a:ext cx="4572000" cy="2893060"/>
          </a:xfrm>
          <a:custGeom>
            <a:avLst/>
            <a:gdLst/>
            <a:ahLst/>
            <a:cxnLst/>
            <a:rect l="l" t="t" r="r" b="b"/>
            <a:pathLst>
              <a:path w="4572000" h="2893060">
                <a:moveTo>
                  <a:pt x="0" y="2892552"/>
                </a:moveTo>
                <a:lnTo>
                  <a:pt x="4572000" y="2892552"/>
                </a:lnTo>
                <a:lnTo>
                  <a:pt x="4572000" y="0"/>
                </a:lnTo>
                <a:lnTo>
                  <a:pt x="0" y="0"/>
                </a:lnTo>
                <a:lnTo>
                  <a:pt x="0" y="2892552"/>
                </a:lnTo>
                <a:close/>
              </a:path>
            </a:pathLst>
          </a:custGeom>
          <a:ln w="9144">
            <a:solidFill>
              <a:srgbClr val="FFFFFF"/>
            </a:solidFill>
          </a:ln>
        </p:spPr>
        <p:txBody>
          <a:bodyPr wrap="square" lIns="0" tIns="0" rIns="0" bIns="0" rtlCol="0"/>
          <a:lstStyle/>
          <a:p>
            <a:endParaRPr/>
          </a:p>
        </p:txBody>
      </p:sp>
      <p:sp>
        <p:nvSpPr>
          <p:cNvPr id="3" name="object 3"/>
          <p:cNvSpPr txBox="1"/>
          <p:nvPr/>
        </p:nvSpPr>
        <p:spPr>
          <a:xfrm>
            <a:off x="535940" y="1542745"/>
            <a:ext cx="4404995" cy="2801620"/>
          </a:xfrm>
          <a:prstGeom prst="rect">
            <a:avLst/>
          </a:prstGeom>
        </p:spPr>
        <p:txBody>
          <a:bodyPr vert="horz" wrap="square" lIns="0" tIns="13335" rIns="0" bIns="0" rtlCol="0">
            <a:spAutoFit/>
          </a:bodyPr>
          <a:lstStyle/>
          <a:p>
            <a:pPr marL="12700">
              <a:lnSpc>
                <a:spcPct val="100000"/>
              </a:lnSpc>
              <a:spcBef>
                <a:spcPts val="105"/>
              </a:spcBef>
            </a:pPr>
            <a:r>
              <a:rPr sz="2000" b="1" u="heavy" dirty="0">
                <a:solidFill>
                  <a:srgbClr val="FFFFFF"/>
                </a:solidFill>
                <a:uFill>
                  <a:solidFill>
                    <a:srgbClr val="FFFFFF"/>
                  </a:solidFill>
                </a:uFill>
                <a:latin typeface="Carlito"/>
                <a:cs typeface="Carlito"/>
              </a:rPr>
              <a:t>Functions:</a:t>
            </a:r>
            <a:endParaRPr sz="2000">
              <a:latin typeface="Carlito"/>
              <a:cs typeface="Carlito"/>
            </a:endParaRPr>
          </a:p>
          <a:p>
            <a:pPr marL="299085" marR="554990" indent="-287020">
              <a:lnSpc>
                <a:spcPct val="100000"/>
              </a:lnSpc>
              <a:spcBef>
                <a:spcPts val="10"/>
              </a:spcBef>
              <a:buChar char="-"/>
              <a:tabLst>
                <a:tab pos="299085" algn="l"/>
                <a:tab pos="299720" algn="l"/>
              </a:tabLst>
            </a:pPr>
            <a:r>
              <a:rPr sz="1800" spc="-5" dirty="0">
                <a:solidFill>
                  <a:srgbClr val="FFFFFF"/>
                </a:solidFill>
                <a:latin typeface="Carlito"/>
                <a:cs typeface="Carlito"/>
              </a:rPr>
              <a:t>These muscle </a:t>
            </a:r>
            <a:r>
              <a:rPr sz="1800" spc="-10" dirty="0">
                <a:solidFill>
                  <a:srgbClr val="FFFFFF"/>
                </a:solidFill>
                <a:latin typeface="Carlito"/>
                <a:cs typeface="Carlito"/>
              </a:rPr>
              <a:t>fibres are </a:t>
            </a:r>
            <a:r>
              <a:rPr sz="1800" b="1" spc="-10" dirty="0">
                <a:solidFill>
                  <a:srgbClr val="FFFFFF"/>
                </a:solidFill>
                <a:latin typeface="Carlito"/>
                <a:cs typeface="Carlito"/>
              </a:rPr>
              <a:t>involuntary </a:t>
            </a:r>
            <a:r>
              <a:rPr sz="1800" spc="-5" dirty="0">
                <a:solidFill>
                  <a:srgbClr val="FFFFFF"/>
                </a:solidFill>
                <a:latin typeface="Carlito"/>
                <a:cs typeface="Carlito"/>
              </a:rPr>
              <a:t>in  </a:t>
            </a:r>
            <a:r>
              <a:rPr sz="1800" spc="-10" dirty="0">
                <a:solidFill>
                  <a:srgbClr val="FFFFFF"/>
                </a:solidFill>
                <a:latin typeface="Carlito"/>
                <a:cs typeface="Carlito"/>
              </a:rPr>
              <a:t>nature.</a:t>
            </a:r>
            <a:endParaRPr sz="1800">
              <a:latin typeface="Carlito"/>
              <a:cs typeface="Carlito"/>
            </a:endParaRPr>
          </a:p>
          <a:p>
            <a:pPr marL="299085" marR="910590" indent="-287020">
              <a:lnSpc>
                <a:spcPct val="100000"/>
              </a:lnSpc>
              <a:buClr>
                <a:srgbClr val="FFFFFF"/>
              </a:buClr>
              <a:buFont typeface="Carlito"/>
              <a:buChar char="-"/>
              <a:tabLst>
                <a:tab pos="350520" algn="l"/>
                <a:tab pos="351155" algn="l"/>
              </a:tabLst>
            </a:pPr>
            <a:r>
              <a:rPr dirty="0"/>
              <a:t>	</a:t>
            </a:r>
            <a:r>
              <a:rPr sz="1800" spc="-5" dirty="0">
                <a:solidFill>
                  <a:srgbClr val="FFFFFF"/>
                </a:solidFill>
                <a:latin typeface="Carlito"/>
                <a:cs typeface="Carlito"/>
              </a:rPr>
              <a:t>They undergo </a:t>
            </a:r>
            <a:r>
              <a:rPr sz="1800" spc="-10" dirty="0">
                <a:solidFill>
                  <a:srgbClr val="FFFFFF"/>
                </a:solidFill>
                <a:latin typeface="Carlito"/>
                <a:cs typeface="Carlito"/>
              </a:rPr>
              <a:t>prolonged </a:t>
            </a:r>
            <a:r>
              <a:rPr sz="1800" dirty="0">
                <a:solidFill>
                  <a:srgbClr val="FFFFFF"/>
                </a:solidFill>
                <a:latin typeface="Carlito"/>
                <a:cs typeface="Carlito"/>
              </a:rPr>
              <a:t>but </a:t>
            </a:r>
            <a:r>
              <a:rPr sz="1800" spc="-5" dirty="0">
                <a:solidFill>
                  <a:srgbClr val="FFFFFF"/>
                </a:solidFill>
                <a:latin typeface="Carlito"/>
                <a:cs typeface="Carlito"/>
              </a:rPr>
              <a:t>slow  </a:t>
            </a:r>
            <a:r>
              <a:rPr sz="1800" spc="-10" dirty="0">
                <a:solidFill>
                  <a:srgbClr val="FFFFFF"/>
                </a:solidFill>
                <a:latin typeface="Carlito"/>
                <a:cs typeface="Carlito"/>
              </a:rPr>
              <a:t>contractions </a:t>
            </a:r>
            <a:r>
              <a:rPr sz="1800" dirty="0">
                <a:solidFill>
                  <a:srgbClr val="FFFFFF"/>
                </a:solidFill>
                <a:latin typeface="Carlito"/>
                <a:cs typeface="Carlito"/>
              </a:rPr>
              <a:t>and</a:t>
            </a:r>
            <a:r>
              <a:rPr sz="1800" spc="25" dirty="0">
                <a:solidFill>
                  <a:srgbClr val="FFFFFF"/>
                </a:solidFill>
                <a:latin typeface="Carlito"/>
                <a:cs typeface="Carlito"/>
              </a:rPr>
              <a:t> </a:t>
            </a:r>
            <a:r>
              <a:rPr sz="1800" spc="-10" dirty="0">
                <a:solidFill>
                  <a:srgbClr val="FFFFFF"/>
                </a:solidFill>
                <a:latin typeface="Carlito"/>
                <a:cs typeface="Carlito"/>
              </a:rPr>
              <a:t>relaxations.</a:t>
            </a:r>
            <a:endParaRPr sz="1800">
              <a:latin typeface="Carlito"/>
              <a:cs typeface="Carlito"/>
            </a:endParaRPr>
          </a:p>
          <a:p>
            <a:pPr marL="350520" indent="-338455">
              <a:lnSpc>
                <a:spcPct val="100000"/>
              </a:lnSpc>
              <a:buChar char="-"/>
              <a:tabLst>
                <a:tab pos="350520" algn="l"/>
                <a:tab pos="351155" algn="l"/>
              </a:tabLst>
            </a:pPr>
            <a:r>
              <a:rPr sz="1800" spc="-5" dirty="0">
                <a:solidFill>
                  <a:srgbClr val="FFFFFF"/>
                </a:solidFill>
                <a:latin typeface="Carlito"/>
                <a:cs typeface="Carlito"/>
              </a:rPr>
              <a:t>The frequency </a:t>
            </a:r>
            <a:r>
              <a:rPr sz="1800" dirty="0">
                <a:solidFill>
                  <a:srgbClr val="FFFFFF"/>
                </a:solidFill>
                <a:latin typeface="Carlito"/>
                <a:cs typeface="Carlito"/>
              </a:rPr>
              <a:t>and </a:t>
            </a:r>
            <a:r>
              <a:rPr sz="1800" spc="-5" dirty="0">
                <a:solidFill>
                  <a:srgbClr val="FFFFFF"/>
                </a:solidFill>
                <a:latin typeface="Carlito"/>
                <a:cs typeface="Carlito"/>
              </a:rPr>
              <a:t>intensity </a:t>
            </a:r>
            <a:r>
              <a:rPr sz="1800" dirty="0">
                <a:solidFill>
                  <a:srgbClr val="FFFFFF"/>
                </a:solidFill>
                <a:latin typeface="Carlito"/>
                <a:cs typeface="Carlito"/>
              </a:rPr>
              <a:t>of</a:t>
            </a:r>
            <a:r>
              <a:rPr sz="1800" spc="10" dirty="0">
                <a:solidFill>
                  <a:srgbClr val="FFFFFF"/>
                </a:solidFill>
                <a:latin typeface="Carlito"/>
                <a:cs typeface="Carlito"/>
              </a:rPr>
              <a:t> </a:t>
            </a:r>
            <a:r>
              <a:rPr sz="1800" spc="-10" dirty="0">
                <a:solidFill>
                  <a:srgbClr val="FFFFFF"/>
                </a:solidFill>
                <a:latin typeface="Carlito"/>
                <a:cs typeface="Carlito"/>
              </a:rPr>
              <a:t>contractions</a:t>
            </a:r>
            <a:endParaRPr sz="1800">
              <a:latin typeface="Carlito"/>
              <a:cs typeface="Carlito"/>
            </a:endParaRPr>
          </a:p>
          <a:p>
            <a:pPr marL="299085">
              <a:lnSpc>
                <a:spcPct val="100000"/>
              </a:lnSpc>
            </a:pPr>
            <a:r>
              <a:rPr sz="1800" spc="-5" dirty="0">
                <a:solidFill>
                  <a:srgbClr val="FFFFFF"/>
                </a:solidFill>
                <a:latin typeface="Carlito"/>
                <a:cs typeface="Carlito"/>
              </a:rPr>
              <a:t>varies.</a:t>
            </a:r>
            <a:endParaRPr sz="1800">
              <a:latin typeface="Carlito"/>
              <a:cs typeface="Carlito"/>
            </a:endParaRPr>
          </a:p>
          <a:p>
            <a:pPr marL="299085" marR="313055" indent="-287020">
              <a:lnSpc>
                <a:spcPct val="100000"/>
              </a:lnSpc>
              <a:buClr>
                <a:srgbClr val="FFFFFF"/>
              </a:buClr>
              <a:buFont typeface="Carlito"/>
              <a:buChar char="-"/>
              <a:tabLst>
                <a:tab pos="350520" algn="l"/>
                <a:tab pos="351155" algn="l"/>
              </a:tabLst>
            </a:pPr>
            <a:r>
              <a:rPr dirty="0"/>
              <a:t>	</a:t>
            </a:r>
            <a:r>
              <a:rPr sz="1800" spc="-5" dirty="0">
                <a:solidFill>
                  <a:srgbClr val="FFFFFF"/>
                </a:solidFill>
                <a:latin typeface="Carlito"/>
                <a:cs typeface="Carlito"/>
              </a:rPr>
              <a:t>They </a:t>
            </a:r>
            <a:r>
              <a:rPr sz="1800" spc="-10" dirty="0">
                <a:solidFill>
                  <a:srgbClr val="FFFFFF"/>
                </a:solidFill>
                <a:latin typeface="Carlito"/>
                <a:cs typeface="Carlito"/>
              </a:rPr>
              <a:t>are </a:t>
            </a:r>
            <a:r>
              <a:rPr sz="1800" spc="-5" dirty="0">
                <a:solidFill>
                  <a:srgbClr val="FFFFFF"/>
                </a:solidFill>
                <a:latin typeface="Carlito"/>
                <a:cs typeface="Carlito"/>
              </a:rPr>
              <a:t>responsible </a:t>
            </a:r>
            <a:r>
              <a:rPr sz="1800" spc="-15" dirty="0">
                <a:solidFill>
                  <a:srgbClr val="FFFFFF"/>
                </a:solidFill>
                <a:latin typeface="Carlito"/>
                <a:cs typeface="Carlito"/>
              </a:rPr>
              <a:t>for </a:t>
            </a:r>
            <a:r>
              <a:rPr sz="1800" dirty="0">
                <a:solidFill>
                  <a:srgbClr val="FFFFFF"/>
                </a:solidFill>
                <a:latin typeface="Carlito"/>
                <a:cs typeface="Carlito"/>
              </a:rPr>
              <a:t>the </a:t>
            </a:r>
            <a:r>
              <a:rPr sz="1800" b="1" spc="-10" dirty="0">
                <a:solidFill>
                  <a:srgbClr val="FFFFFF"/>
                </a:solidFill>
                <a:latin typeface="Carlito"/>
                <a:cs typeface="Carlito"/>
              </a:rPr>
              <a:t>peristaltic  </a:t>
            </a:r>
            <a:r>
              <a:rPr sz="1800" spc="-5" dirty="0">
                <a:solidFill>
                  <a:srgbClr val="FFFFFF"/>
                </a:solidFill>
                <a:latin typeface="Carlito"/>
                <a:cs typeface="Carlito"/>
              </a:rPr>
              <a:t>movements which help in </a:t>
            </a:r>
            <a:r>
              <a:rPr sz="1800" dirty="0">
                <a:solidFill>
                  <a:srgbClr val="FFFFFF"/>
                </a:solidFill>
                <a:latin typeface="Carlito"/>
                <a:cs typeface="Carlito"/>
              </a:rPr>
              <a:t>the </a:t>
            </a:r>
            <a:r>
              <a:rPr sz="1800" spc="-5" dirty="0">
                <a:solidFill>
                  <a:srgbClr val="FFFFFF"/>
                </a:solidFill>
                <a:latin typeface="Carlito"/>
                <a:cs typeface="Carlito"/>
              </a:rPr>
              <a:t>passage of  </a:t>
            </a:r>
            <a:r>
              <a:rPr sz="1800" spc="-15" dirty="0">
                <a:solidFill>
                  <a:srgbClr val="FFFFFF"/>
                </a:solidFill>
                <a:latin typeface="Carlito"/>
                <a:cs typeface="Carlito"/>
              </a:rPr>
              <a:t>food </a:t>
            </a:r>
            <a:r>
              <a:rPr sz="1800" spc="-5" dirty="0">
                <a:solidFill>
                  <a:srgbClr val="FFFFFF"/>
                </a:solidFill>
                <a:latin typeface="Carlito"/>
                <a:cs typeface="Carlito"/>
              </a:rPr>
              <a:t>in </a:t>
            </a:r>
            <a:r>
              <a:rPr sz="1800" dirty="0">
                <a:solidFill>
                  <a:srgbClr val="FFFFFF"/>
                </a:solidFill>
                <a:latin typeface="Carlito"/>
                <a:cs typeface="Carlito"/>
              </a:rPr>
              <a:t>the </a:t>
            </a:r>
            <a:r>
              <a:rPr sz="1800" spc="-10" dirty="0">
                <a:solidFill>
                  <a:srgbClr val="FFFFFF"/>
                </a:solidFill>
                <a:latin typeface="Carlito"/>
                <a:cs typeface="Carlito"/>
              </a:rPr>
              <a:t>digestive</a:t>
            </a:r>
            <a:r>
              <a:rPr sz="1800" spc="30" dirty="0">
                <a:solidFill>
                  <a:srgbClr val="FFFFFF"/>
                </a:solidFill>
                <a:latin typeface="Carlito"/>
                <a:cs typeface="Carlito"/>
              </a:rPr>
              <a:t> </a:t>
            </a:r>
            <a:r>
              <a:rPr sz="1800" spc="-10" dirty="0">
                <a:solidFill>
                  <a:srgbClr val="FFFFFF"/>
                </a:solidFill>
                <a:latin typeface="Carlito"/>
                <a:cs typeface="Carlito"/>
              </a:rPr>
              <a:t>tract</a:t>
            </a:r>
            <a:endParaRPr sz="1800">
              <a:latin typeface="Carlito"/>
              <a:cs typeface="Carlito"/>
            </a:endParaRPr>
          </a:p>
        </p:txBody>
      </p:sp>
      <p:sp>
        <p:nvSpPr>
          <p:cNvPr id="4" name="object 4"/>
          <p:cNvSpPr/>
          <p:nvPr/>
        </p:nvSpPr>
        <p:spPr>
          <a:xfrm>
            <a:off x="5167884" y="1397508"/>
            <a:ext cx="3733800" cy="312420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26136" y="304800"/>
            <a:ext cx="2341245" cy="462280"/>
          </a:xfrm>
          <a:prstGeom prst="rect">
            <a:avLst/>
          </a:prstGeom>
          <a:ln w="9144">
            <a:solidFill>
              <a:srgbClr val="FFFFFF"/>
            </a:solidFill>
          </a:ln>
        </p:spPr>
        <p:txBody>
          <a:bodyPr vert="horz" wrap="square" lIns="0" tIns="26034" rIns="0" bIns="0" rtlCol="0">
            <a:spAutoFit/>
          </a:bodyPr>
          <a:lstStyle/>
          <a:p>
            <a:pPr marL="90805">
              <a:lnSpc>
                <a:spcPct val="100000"/>
              </a:lnSpc>
              <a:spcBef>
                <a:spcPts val="204"/>
              </a:spcBef>
              <a:tabLst>
                <a:tab pos="1403350" algn="l"/>
              </a:tabLst>
            </a:pPr>
            <a:r>
              <a:rPr sz="2400" u="none" spc="-5" dirty="0"/>
              <a:t>Muscular	Tissue</a:t>
            </a:r>
            <a:endParaRPr sz="2400"/>
          </a:p>
        </p:txBody>
      </p:sp>
      <p:sp>
        <p:nvSpPr>
          <p:cNvPr id="6" name="object 6"/>
          <p:cNvSpPr/>
          <p:nvPr/>
        </p:nvSpPr>
        <p:spPr>
          <a:xfrm>
            <a:off x="2667254"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7" name="object 7"/>
          <p:cNvSpPr txBox="1"/>
          <p:nvPr/>
        </p:nvSpPr>
        <p:spPr>
          <a:xfrm>
            <a:off x="3127375" y="320751"/>
            <a:ext cx="1789430" cy="360680"/>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Smooth</a:t>
            </a:r>
            <a:r>
              <a:rPr sz="2200" u="heavy" spc="-55"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Muscle</a:t>
            </a:r>
            <a:endParaRPr sz="22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7124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405734" cy="391795"/>
          </a:xfrm>
          <a:prstGeom prst="rect">
            <a:avLst/>
          </a:prstGeom>
        </p:spPr>
        <p:txBody>
          <a:bodyPr vert="horz" wrap="square" lIns="0" tIns="12700" rIns="0" bIns="0" rtlCol="0">
            <a:spAutoFit/>
          </a:bodyPr>
          <a:lstStyle/>
          <a:p>
            <a:pPr marL="12700">
              <a:lnSpc>
                <a:spcPct val="100000"/>
              </a:lnSpc>
              <a:spcBef>
                <a:spcPts val="100"/>
              </a:spcBef>
              <a:tabLst>
                <a:tab pos="1325245" algn="l"/>
              </a:tabLst>
            </a:pPr>
            <a:r>
              <a:rPr sz="2400" u="none" spc="-5" dirty="0"/>
              <a:t>Muscu</a:t>
            </a:r>
            <a:r>
              <a:rPr sz="2400" u="none" spc="-10" dirty="0"/>
              <a:t>l</a:t>
            </a:r>
            <a:r>
              <a:rPr sz="2400" u="none" dirty="0"/>
              <a:t>ar	</a:t>
            </a:r>
            <a:r>
              <a:rPr sz="2400" u="none" spc="-5" dirty="0"/>
              <a:t>Tiss</a:t>
            </a:r>
            <a:r>
              <a:rPr sz="2400" u="none" spc="-10" dirty="0"/>
              <a:t>u</a:t>
            </a:r>
            <a:r>
              <a:rPr sz="2400" u="none" dirty="0"/>
              <a:t>e</a:t>
            </a:r>
            <a:endParaRPr sz="2400"/>
          </a:p>
        </p:txBody>
      </p:sp>
      <p:sp>
        <p:nvSpPr>
          <p:cNvPr id="4" name="object 4"/>
          <p:cNvSpPr/>
          <p:nvPr/>
        </p:nvSpPr>
        <p:spPr>
          <a:xfrm>
            <a:off x="40728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3127375" y="320750"/>
            <a:ext cx="4568825"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Cardiac</a:t>
            </a:r>
            <a:r>
              <a:rPr sz="2200" u="heavy" spc="-85"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Muscle</a:t>
            </a:r>
            <a:endParaRPr sz="2200">
              <a:latin typeface="Carlito"/>
              <a:cs typeface="Carlito"/>
            </a:endParaRPr>
          </a:p>
        </p:txBody>
      </p:sp>
      <p:sp>
        <p:nvSpPr>
          <p:cNvPr id="6" name="object 6"/>
          <p:cNvSpPr/>
          <p:nvPr/>
        </p:nvSpPr>
        <p:spPr>
          <a:xfrm>
            <a:off x="5257800" y="838200"/>
            <a:ext cx="3657600" cy="2115312"/>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28600" y="838200"/>
            <a:ext cx="4876800" cy="2155190"/>
          </a:xfrm>
          <a:prstGeom prst="rect">
            <a:avLst/>
          </a:prstGeom>
          <a:ln w="9144">
            <a:solidFill>
              <a:srgbClr val="FFFFFF"/>
            </a:solidFill>
          </a:ln>
        </p:spPr>
        <p:txBody>
          <a:bodyPr vert="horz" wrap="square" lIns="0" tIns="29209" rIns="0" bIns="0" rtlCol="0">
            <a:spAutoFit/>
          </a:bodyPr>
          <a:lstStyle/>
          <a:p>
            <a:pPr marL="90805">
              <a:lnSpc>
                <a:spcPct val="100000"/>
              </a:lnSpc>
              <a:spcBef>
                <a:spcPts val="229"/>
              </a:spcBef>
            </a:pPr>
            <a:r>
              <a:rPr sz="2000" b="1" u="heavy" spc="-5" dirty="0">
                <a:solidFill>
                  <a:srgbClr val="FFFFFF"/>
                </a:solidFill>
                <a:uFill>
                  <a:solidFill>
                    <a:srgbClr val="FFFFFF"/>
                  </a:solidFill>
                </a:uFill>
                <a:latin typeface="Carlito"/>
                <a:cs typeface="Carlito"/>
              </a:rPr>
              <a:t>Origin:</a:t>
            </a:r>
            <a:endParaRPr sz="2000">
              <a:latin typeface="Carlito"/>
              <a:cs typeface="Carlito"/>
            </a:endParaRPr>
          </a:p>
          <a:p>
            <a:pPr marL="377825" marR="177165" indent="-287020" algn="just">
              <a:lnSpc>
                <a:spcPct val="100000"/>
              </a:lnSpc>
              <a:spcBef>
                <a:spcPts val="30"/>
              </a:spcBef>
              <a:buChar char="-"/>
              <a:tabLst>
                <a:tab pos="378460" algn="l"/>
              </a:tabLst>
            </a:pPr>
            <a:r>
              <a:rPr sz="1600" spc="-5" dirty="0">
                <a:solidFill>
                  <a:srgbClr val="FFFFFF"/>
                </a:solidFill>
                <a:latin typeface="Carlito"/>
                <a:cs typeface="Carlito"/>
              </a:rPr>
              <a:t>These </a:t>
            </a:r>
            <a:r>
              <a:rPr sz="1600" spc="-10" dirty="0">
                <a:solidFill>
                  <a:srgbClr val="FFFFFF"/>
                </a:solidFill>
                <a:latin typeface="Carlito"/>
                <a:cs typeface="Carlito"/>
              </a:rPr>
              <a:t>involuntary </a:t>
            </a:r>
            <a:r>
              <a:rPr sz="1600" spc="-5" dirty="0">
                <a:solidFill>
                  <a:srgbClr val="FFFFFF"/>
                </a:solidFill>
                <a:latin typeface="Carlito"/>
                <a:cs typeface="Carlito"/>
              </a:rPr>
              <a:t>muscles </a:t>
            </a:r>
            <a:r>
              <a:rPr sz="1600" spc="-15" dirty="0">
                <a:solidFill>
                  <a:srgbClr val="FFFFFF"/>
                </a:solidFill>
                <a:latin typeface="Carlito"/>
                <a:cs typeface="Carlito"/>
              </a:rPr>
              <a:t>are found </a:t>
            </a:r>
            <a:r>
              <a:rPr sz="1600" spc="-5" dirty="0">
                <a:solidFill>
                  <a:srgbClr val="FFFFFF"/>
                </a:solidFill>
                <a:latin typeface="Carlito"/>
                <a:cs typeface="Carlito"/>
              </a:rPr>
              <a:t>only in the wall  of the </a:t>
            </a:r>
            <a:r>
              <a:rPr sz="1600" spc="-10" dirty="0">
                <a:solidFill>
                  <a:srgbClr val="FFFFFF"/>
                </a:solidFill>
                <a:latin typeface="Carlito"/>
                <a:cs typeface="Carlito"/>
              </a:rPr>
              <a:t>heart </a:t>
            </a:r>
            <a:r>
              <a:rPr sz="1600" spc="-5" dirty="0">
                <a:solidFill>
                  <a:srgbClr val="FFFFFF"/>
                </a:solidFill>
                <a:latin typeface="Carlito"/>
                <a:cs typeface="Carlito"/>
              </a:rPr>
              <a:t>or in the</a:t>
            </a:r>
            <a:r>
              <a:rPr sz="1600" spc="65" dirty="0">
                <a:solidFill>
                  <a:srgbClr val="FFFFFF"/>
                </a:solidFill>
                <a:latin typeface="Carlito"/>
                <a:cs typeface="Carlito"/>
              </a:rPr>
              <a:t> </a:t>
            </a:r>
            <a:r>
              <a:rPr sz="1600" b="1" spc="-15" dirty="0">
                <a:solidFill>
                  <a:srgbClr val="FFFFFF"/>
                </a:solidFill>
                <a:latin typeface="Carlito"/>
                <a:cs typeface="Carlito"/>
              </a:rPr>
              <a:t>myocardium</a:t>
            </a:r>
            <a:r>
              <a:rPr sz="1600" spc="-15" dirty="0">
                <a:solidFill>
                  <a:srgbClr val="FFFFFF"/>
                </a:solidFill>
                <a:latin typeface="Carlito"/>
                <a:cs typeface="Carlito"/>
              </a:rPr>
              <a:t>.</a:t>
            </a:r>
            <a:endParaRPr sz="1600">
              <a:latin typeface="Carlito"/>
              <a:cs typeface="Carlito"/>
            </a:endParaRPr>
          </a:p>
          <a:p>
            <a:pPr marL="377825" indent="-287655" algn="just">
              <a:lnSpc>
                <a:spcPct val="100000"/>
              </a:lnSpc>
              <a:buChar char="-"/>
              <a:tabLst>
                <a:tab pos="378460" algn="l"/>
              </a:tabLst>
            </a:pPr>
            <a:r>
              <a:rPr sz="1600" dirty="0">
                <a:solidFill>
                  <a:srgbClr val="FFFFFF"/>
                </a:solidFill>
                <a:latin typeface="Carlito"/>
                <a:cs typeface="Carlito"/>
              </a:rPr>
              <a:t>It </a:t>
            </a:r>
            <a:r>
              <a:rPr sz="1600" spc="-5" dirty="0">
                <a:solidFill>
                  <a:srgbClr val="FFFFFF"/>
                </a:solidFill>
                <a:latin typeface="Carlito"/>
                <a:cs typeface="Carlito"/>
              </a:rPr>
              <a:t>also </a:t>
            </a:r>
            <a:r>
              <a:rPr sz="1600" spc="-15" dirty="0">
                <a:solidFill>
                  <a:srgbClr val="FFFFFF"/>
                </a:solidFill>
                <a:latin typeface="Carlito"/>
                <a:cs typeface="Carlito"/>
              </a:rPr>
              <a:t>occurs </a:t>
            </a:r>
            <a:r>
              <a:rPr sz="1600" spc="-5" dirty="0">
                <a:solidFill>
                  <a:srgbClr val="FFFFFF"/>
                </a:solidFill>
                <a:latin typeface="Carlito"/>
                <a:cs typeface="Carlito"/>
              </a:rPr>
              <a:t>in the pulmonary </a:t>
            </a:r>
            <a:r>
              <a:rPr sz="1600" spc="-10" dirty="0">
                <a:solidFill>
                  <a:srgbClr val="FFFFFF"/>
                </a:solidFill>
                <a:latin typeface="Carlito"/>
                <a:cs typeface="Carlito"/>
              </a:rPr>
              <a:t>veins </a:t>
            </a:r>
            <a:r>
              <a:rPr sz="1600" spc="-5" dirty="0">
                <a:solidFill>
                  <a:srgbClr val="FFFFFF"/>
                </a:solidFill>
                <a:latin typeface="Carlito"/>
                <a:cs typeface="Carlito"/>
              </a:rPr>
              <a:t>and</a:t>
            </a:r>
            <a:r>
              <a:rPr sz="1600" spc="35" dirty="0">
                <a:solidFill>
                  <a:srgbClr val="FFFFFF"/>
                </a:solidFill>
                <a:latin typeface="Carlito"/>
                <a:cs typeface="Carlito"/>
              </a:rPr>
              <a:t> </a:t>
            </a:r>
            <a:r>
              <a:rPr sz="1600" spc="-5" dirty="0">
                <a:solidFill>
                  <a:srgbClr val="FFFFFF"/>
                </a:solidFill>
                <a:latin typeface="Carlito"/>
                <a:cs typeface="Carlito"/>
              </a:rPr>
              <a:t>the</a:t>
            </a:r>
            <a:endParaRPr sz="1600">
              <a:latin typeface="Carlito"/>
              <a:cs typeface="Carlito"/>
            </a:endParaRPr>
          </a:p>
          <a:p>
            <a:pPr marL="377825" algn="just">
              <a:lnSpc>
                <a:spcPct val="100000"/>
              </a:lnSpc>
            </a:pPr>
            <a:r>
              <a:rPr sz="1600" spc="-5" dirty="0">
                <a:solidFill>
                  <a:srgbClr val="FFFFFF"/>
                </a:solidFill>
                <a:latin typeface="Carlito"/>
                <a:cs typeface="Carlito"/>
              </a:rPr>
              <a:t>superior vena</a:t>
            </a:r>
            <a:r>
              <a:rPr sz="1600" spc="20" dirty="0">
                <a:solidFill>
                  <a:srgbClr val="FFFFFF"/>
                </a:solidFill>
                <a:latin typeface="Carlito"/>
                <a:cs typeface="Carlito"/>
              </a:rPr>
              <a:t> </a:t>
            </a:r>
            <a:r>
              <a:rPr sz="1600" spc="-20" dirty="0">
                <a:solidFill>
                  <a:srgbClr val="FFFFFF"/>
                </a:solidFill>
                <a:latin typeface="Carlito"/>
                <a:cs typeface="Carlito"/>
              </a:rPr>
              <a:t>cava.</a:t>
            </a:r>
            <a:endParaRPr sz="1600">
              <a:latin typeface="Carlito"/>
              <a:cs typeface="Carlito"/>
            </a:endParaRPr>
          </a:p>
          <a:p>
            <a:pPr marL="377825" marR="119380" indent="-287020" algn="just">
              <a:lnSpc>
                <a:spcPct val="99500"/>
              </a:lnSpc>
              <a:spcBef>
                <a:spcPts val="15"/>
              </a:spcBef>
              <a:buChar char="-"/>
              <a:tabLst>
                <a:tab pos="378460" algn="l"/>
              </a:tabLst>
            </a:pPr>
            <a:r>
              <a:rPr sz="1600" spc="-5" dirty="0">
                <a:solidFill>
                  <a:srgbClr val="FFFFFF"/>
                </a:solidFill>
                <a:latin typeface="Carlito"/>
                <a:cs typeface="Carlito"/>
              </a:rPr>
              <a:t>The unique ability of the heart is to </a:t>
            </a:r>
            <a:r>
              <a:rPr sz="1600" spc="-10" dirty="0">
                <a:solidFill>
                  <a:srgbClr val="FFFFFF"/>
                </a:solidFill>
                <a:latin typeface="Carlito"/>
                <a:cs typeface="Carlito"/>
              </a:rPr>
              <a:t>generate </a:t>
            </a:r>
            <a:r>
              <a:rPr sz="1600" dirty="0">
                <a:solidFill>
                  <a:srgbClr val="FFFFFF"/>
                </a:solidFill>
                <a:latin typeface="Carlito"/>
                <a:cs typeface="Carlito"/>
              </a:rPr>
              <a:t>its </a:t>
            </a:r>
            <a:r>
              <a:rPr sz="1600" spc="-10" dirty="0">
                <a:solidFill>
                  <a:srgbClr val="FFFFFF"/>
                </a:solidFill>
                <a:latin typeface="Carlito"/>
                <a:cs typeface="Carlito"/>
              </a:rPr>
              <a:t>own  </a:t>
            </a:r>
            <a:r>
              <a:rPr sz="1600" spc="-20" dirty="0">
                <a:solidFill>
                  <a:srgbClr val="FFFFFF"/>
                </a:solidFill>
                <a:latin typeface="Carlito"/>
                <a:cs typeface="Carlito"/>
              </a:rPr>
              <a:t>wave </a:t>
            </a:r>
            <a:r>
              <a:rPr sz="1600" spc="-5" dirty="0">
                <a:solidFill>
                  <a:srgbClr val="FFFFFF"/>
                </a:solidFill>
                <a:latin typeface="Carlito"/>
                <a:cs typeface="Carlito"/>
              </a:rPr>
              <a:t>of </a:t>
            </a:r>
            <a:r>
              <a:rPr sz="1600" spc="-15" dirty="0">
                <a:solidFill>
                  <a:srgbClr val="FFFFFF"/>
                </a:solidFill>
                <a:latin typeface="Carlito"/>
                <a:cs typeface="Carlito"/>
              </a:rPr>
              <a:t>excitation </a:t>
            </a:r>
            <a:r>
              <a:rPr sz="1600" spc="-10" dirty="0">
                <a:solidFill>
                  <a:srgbClr val="FFFFFF"/>
                </a:solidFill>
                <a:latin typeface="Carlito"/>
                <a:cs typeface="Carlito"/>
              </a:rPr>
              <a:t>that can </a:t>
            </a:r>
            <a:r>
              <a:rPr sz="1600" spc="-5" dirty="0">
                <a:solidFill>
                  <a:srgbClr val="FFFFFF"/>
                </a:solidFill>
                <a:latin typeface="Carlito"/>
                <a:cs typeface="Carlito"/>
              </a:rPr>
              <a:t>pass </a:t>
            </a:r>
            <a:r>
              <a:rPr sz="1600" spc="-10" dirty="0">
                <a:solidFill>
                  <a:srgbClr val="FFFFFF"/>
                </a:solidFill>
                <a:latin typeface="Carlito"/>
                <a:cs typeface="Carlito"/>
              </a:rPr>
              <a:t>directly </a:t>
            </a:r>
            <a:r>
              <a:rPr sz="1600" spc="-15" dirty="0">
                <a:solidFill>
                  <a:srgbClr val="FFFFFF"/>
                </a:solidFill>
                <a:latin typeface="Carlito"/>
                <a:cs typeface="Carlito"/>
              </a:rPr>
              <a:t>from </a:t>
            </a:r>
            <a:r>
              <a:rPr sz="1600" spc="-10" dirty="0">
                <a:solidFill>
                  <a:srgbClr val="FFFFFF"/>
                </a:solidFill>
                <a:latin typeface="Carlito"/>
                <a:cs typeface="Carlito"/>
              </a:rPr>
              <a:t>fibre to  fibre</a:t>
            </a:r>
            <a:r>
              <a:rPr sz="1800" spc="-10" dirty="0">
                <a:solidFill>
                  <a:srgbClr val="FFFFFF"/>
                </a:solidFill>
                <a:latin typeface="Carlito"/>
                <a:cs typeface="Carlito"/>
              </a:rPr>
              <a:t>.</a:t>
            </a:r>
            <a:endParaRPr sz="1800">
              <a:latin typeface="Carlito"/>
              <a:cs typeface="Carlito"/>
            </a:endParaRPr>
          </a:p>
        </p:txBody>
      </p:sp>
      <p:sp>
        <p:nvSpPr>
          <p:cNvPr id="8" name="object 8"/>
          <p:cNvSpPr/>
          <p:nvPr/>
        </p:nvSpPr>
        <p:spPr>
          <a:xfrm>
            <a:off x="228600" y="3047999"/>
            <a:ext cx="8686800" cy="3810000"/>
          </a:xfrm>
          <a:custGeom>
            <a:avLst/>
            <a:gdLst/>
            <a:ahLst/>
            <a:cxnLst/>
            <a:rect l="l" t="t" r="r" b="b"/>
            <a:pathLst>
              <a:path w="8686800" h="3810000">
                <a:moveTo>
                  <a:pt x="8686800" y="3809998"/>
                </a:moveTo>
                <a:lnTo>
                  <a:pt x="8686800" y="0"/>
                </a:lnTo>
                <a:lnTo>
                  <a:pt x="0" y="0"/>
                </a:lnTo>
                <a:lnTo>
                  <a:pt x="0" y="3809998"/>
                </a:lnTo>
              </a:path>
            </a:pathLst>
          </a:custGeom>
          <a:ln w="9144">
            <a:solidFill>
              <a:srgbClr val="FFFFFF"/>
            </a:solidFill>
          </a:ln>
        </p:spPr>
        <p:txBody>
          <a:bodyPr wrap="square" lIns="0" tIns="0" rIns="0" bIns="0" rtlCol="0"/>
          <a:lstStyle/>
          <a:p>
            <a:endParaRPr/>
          </a:p>
        </p:txBody>
      </p:sp>
      <p:sp>
        <p:nvSpPr>
          <p:cNvPr id="9" name="object 9"/>
          <p:cNvSpPr txBox="1"/>
          <p:nvPr/>
        </p:nvSpPr>
        <p:spPr>
          <a:xfrm>
            <a:off x="307340" y="3066415"/>
            <a:ext cx="8517890" cy="3716654"/>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FFFF"/>
                </a:solidFill>
                <a:latin typeface="Carlito"/>
                <a:cs typeface="Carlito"/>
              </a:rPr>
              <a:t>Structure:</a:t>
            </a:r>
            <a:endParaRPr sz="1800">
              <a:latin typeface="Carlito"/>
              <a:cs typeface="Carlito"/>
            </a:endParaRPr>
          </a:p>
          <a:p>
            <a:pPr marL="299085" indent="-287020">
              <a:lnSpc>
                <a:spcPct val="100000"/>
              </a:lnSpc>
              <a:spcBef>
                <a:spcPts val="20"/>
              </a:spcBef>
              <a:buChar char="-"/>
              <a:tabLst>
                <a:tab pos="299085" algn="l"/>
                <a:tab pos="299720" algn="l"/>
              </a:tabLst>
            </a:pPr>
            <a:r>
              <a:rPr sz="1600" spc="-5" dirty="0">
                <a:solidFill>
                  <a:srgbClr val="FFFFFF"/>
                </a:solidFill>
                <a:latin typeface="Carlito"/>
                <a:cs typeface="Carlito"/>
              </a:rPr>
              <a:t>An individual </a:t>
            </a:r>
            <a:r>
              <a:rPr sz="1600" spc="-10" dirty="0">
                <a:solidFill>
                  <a:srgbClr val="FFFFFF"/>
                </a:solidFill>
                <a:latin typeface="Carlito"/>
                <a:cs typeface="Carlito"/>
              </a:rPr>
              <a:t>fibre </a:t>
            </a:r>
            <a:r>
              <a:rPr sz="1600" spc="-5" dirty="0">
                <a:solidFill>
                  <a:srgbClr val="FFFFFF"/>
                </a:solidFill>
                <a:latin typeface="Carlito"/>
                <a:cs typeface="Carlito"/>
              </a:rPr>
              <a:t>is intermediate </a:t>
            </a:r>
            <a:r>
              <a:rPr sz="1600" spc="-10" dirty="0">
                <a:solidFill>
                  <a:srgbClr val="FFFFFF"/>
                </a:solidFill>
                <a:latin typeface="Carlito"/>
                <a:cs typeface="Carlito"/>
              </a:rPr>
              <a:t>between </a:t>
            </a:r>
            <a:r>
              <a:rPr sz="1600" spc="-5" dirty="0">
                <a:solidFill>
                  <a:srgbClr val="FFFFFF"/>
                </a:solidFill>
                <a:latin typeface="Carlito"/>
                <a:cs typeface="Carlito"/>
              </a:rPr>
              <a:t>striated and </a:t>
            </a:r>
            <a:r>
              <a:rPr sz="1600" spc="-15" dirty="0">
                <a:solidFill>
                  <a:srgbClr val="FFFFFF"/>
                </a:solidFill>
                <a:latin typeface="Carlito"/>
                <a:cs typeface="Carlito"/>
              </a:rPr>
              <a:t>un-striated </a:t>
            </a:r>
            <a:r>
              <a:rPr sz="1600" spc="-5" dirty="0">
                <a:solidFill>
                  <a:srgbClr val="FFFFFF"/>
                </a:solidFill>
                <a:latin typeface="Carlito"/>
                <a:cs typeface="Carlito"/>
              </a:rPr>
              <a:t>muscle</a:t>
            </a:r>
            <a:r>
              <a:rPr sz="1600" spc="5"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indent="-287020">
              <a:lnSpc>
                <a:spcPct val="100000"/>
              </a:lnSpc>
              <a:buChar char="-"/>
              <a:tabLst>
                <a:tab pos="299085" algn="l"/>
                <a:tab pos="299720" algn="l"/>
              </a:tabLst>
            </a:pPr>
            <a:r>
              <a:rPr sz="1600" spc="-5" dirty="0">
                <a:solidFill>
                  <a:srgbClr val="FFFFFF"/>
                </a:solidFill>
                <a:latin typeface="Carlito"/>
                <a:cs typeface="Carlito"/>
              </a:rPr>
              <a:t>These </a:t>
            </a:r>
            <a:r>
              <a:rPr sz="1600" spc="-15" dirty="0">
                <a:solidFill>
                  <a:srgbClr val="FFFFFF"/>
                </a:solidFill>
                <a:latin typeface="Carlito"/>
                <a:cs typeface="Carlito"/>
              </a:rPr>
              <a:t>are </a:t>
            </a:r>
            <a:r>
              <a:rPr sz="1600" spc="-5" dirty="0">
                <a:solidFill>
                  <a:srgbClr val="FFFFFF"/>
                </a:solidFill>
                <a:latin typeface="Carlito"/>
                <a:cs typeface="Carlito"/>
              </a:rPr>
              <a:t>short, </a:t>
            </a:r>
            <a:r>
              <a:rPr sz="1600" spc="-10" dirty="0">
                <a:solidFill>
                  <a:srgbClr val="FFFFFF"/>
                </a:solidFill>
                <a:latin typeface="Carlito"/>
                <a:cs typeface="Carlito"/>
              </a:rPr>
              <a:t>branched fibres </a:t>
            </a:r>
            <a:r>
              <a:rPr sz="1600" dirty="0">
                <a:solidFill>
                  <a:srgbClr val="FFFFFF"/>
                </a:solidFill>
                <a:latin typeface="Carlito"/>
                <a:cs typeface="Carlito"/>
              </a:rPr>
              <a:t>with </a:t>
            </a:r>
            <a:r>
              <a:rPr sz="1600" spc="-5" dirty="0">
                <a:solidFill>
                  <a:srgbClr val="FFFFFF"/>
                </a:solidFill>
                <a:latin typeface="Carlito"/>
                <a:cs typeface="Carlito"/>
              </a:rPr>
              <a:t>ill-defined</a:t>
            </a:r>
            <a:r>
              <a:rPr sz="1600" spc="50" dirty="0">
                <a:solidFill>
                  <a:srgbClr val="FFFFFF"/>
                </a:solidFill>
                <a:latin typeface="Carlito"/>
                <a:cs typeface="Carlito"/>
              </a:rPr>
              <a:t> </a:t>
            </a:r>
            <a:r>
              <a:rPr sz="1600" spc="-10" dirty="0">
                <a:solidFill>
                  <a:srgbClr val="FFFFFF"/>
                </a:solidFill>
                <a:latin typeface="Carlito"/>
                <a:cs typeface="Carlito"/>
              </a:rPr>
              <a:t>sarcolemma.</a:t>
            </a:r>
            <a:endParaRPr sz="1600">
              <a:latin typeface="Carlito"/>
              <a:cs typeface="Carlito"/>
            </a:endParaRPr>
          </a:p>
          <a:p>
            <a:pPr marL="299085" indent="-287020">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fibres </a:t>
            </a:r>
            <a:r>
              <a:rPr sz="1600" spc="-15" dirty="0">
                <a:solidFill>
                  <a:srgbClr val="FFFFFF"/>
                </a:solidFill>
                <a:latin typeface="Carlito"/>
                <a:cs typeface="Carlito"/>
              </a:rPr>
              <a:t>are </a:t>
            </a:r>
            <a:r>
              <a:rPr sz="1600" spc="-5" dirty="0">
                <a:solidFill>
                  <a:srgbClr val="FFFFFF"/>
                </a:solidFill>
                <a:latin typeface="Carlito"/>
                <a:cs typeface="Carlito"/>
              </a:rPr>
              <a:t>uni-nucleated </a:t>
            </a:r>
            <a:r>
              <a:rPr sz="1600" spc="-10" dirty="0">
                <a:solidFill>
                  <a:srgbClr val="FFFFFF"/>
                </a:solidFill>
                <a:latin typeface="Carlito"/>
                <a:cs typeface="Carlito"/>
              </a:rPr>
              <a:t>but </a:t>
            </a:r>
            <a:r>
              <a:rPr sz="1600" spc="-5" dirty="0">
                <a:solidFill>
                  <a:srgbClr val="FFFFFF"/>
                </a:solidFill>
                <a:latin typeface="Carlito"/>
                <a:cs typeface="Carlito"/>
              </a:rPr>
              <a:t>as </a:t>
            </a: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joined </a:t>
            </a:r>
            <a:r>
              <a:rPr sz="1600" spc="-10" dirty="0">
                <a:solidFill>
                  <a:srgbClr val="FFFFFF"/>
                </a:solidFill>
                <a:latin typeface="Carlito"/>
                <a:cs typeface="Carlito"/>
              </a:rPr>
              <a:t>together by </a:t>
            </a:r>
            <a:r>
              <a:rPr sz="1600" spc="-5" dirty="0">
                <a:solidFill>
                  <a:srgbClr val="FFFFFF"/>
                </a:solidFill>
                <a:latin typeface="Carlito"/>
                <a:cs typeface="Carlito"/>
              </a:rPr>
              <a:t>neighbouring </a:t>
            </a:r>
            <a:r>
              <a:rPr sz="1600" spc="-10" dirty="0">
                <a:solidFill>
                  <a:srgbClr val="FFFFFF"/>
                </a:solidFill>
                <a:latin typeface="Carlito"/>
                <a:cs typeface="Carlito"/>
              </a:rPr>
              <a:t>cardiac </a:t>
            </a:r>
            <a:r>
              <a:rPr sz="1600" spc="-5" dirty="0">
                <a:solidFill>
                  <a:srgbClr val="FFFFFF"/>
                </a:solidFill>
                <a:latin typeface="Carlito"/>
                <a:cs typeface="Carlito"/>
              </a:rPr>
              <a:t>muscle</a:t>
            </a:r>
            <a:r>
              <a:rPr sz="1600" spc="135" dirty="0">
                <a:solidFill>
                  <a:srgbClr val="FFFFFF"/>
                </a:solidFill>
                <a:latin typeface="Carlito"/>
                <a:cs typeface="Carlito"/>
              </a:rPr>
              <a:t> </a:t>
            </a:r>
            <a:r>
              <a:rPr sz="1600" spc="-10" dirty="0">
                <a:solidFill>
                  <a:srgbClr val="FFFFFF"/>
                </a:solidFill>
                <a:latin typeface="Carlito"/>
                <a:cs typeface="Carlito"/>
              </a:rPr>
              <a:t>fibres.</a:t>
            </a:r>
            <a:endParaRPr sz="1600">
              <a:latin typeface="Carlito"/>
              <a:cs typeface="Carlito"/>
            </a:endParaRPr>
          </a:p>
          <a:p>
            <a:pPr marL="299085">
              <a:lnSpc>
                <a:spcPct val="100000"/>
              </a:lnSpc>
            </a:pPr>
            <a:r>
              <a:rPr sz="1600" spc="-5" dirty="0">
                <a:solidFill>
                  <a:srgbClr val="FFFFFF"/>
                </a:solidFill>
                <a:latin typeface="Carlito"/>
                <a:cs typeface="Carlito"/>
              </a:rPr>
              <a:t>Thus </a:t>
            </a:r>
            <a:r>
              <a:rPr sz="1600" spc="-10" dirty="0">
                <a:solidFill>
                  <a:srgbClr val="FFFFFF"/>
                </a:solidFill>
                <a:latin typeface="Carlito"/>
                <a:cs typeface="Carlito"/>
              </a:rPr>
              <a:t>they </a:t>
            </a:r>
            <a:r>
              <a:rPr sz="1600" spc="-5" dirty="0">
                <a:solidFill>
                  <a:srgbClr val="FFFFFF"/>
                </a:solidFill>
                <a:latin typeface="Carlito"/>
                <a:cs typeface="Carlito"/>
              </a:rPr>
              <a:t>appear</a:t>
            </a:r>
            <a:r>
              <a:rPr sz="1600" spc="20" dirty="0">
                <a:solidFill>
                  <a:srgbClr val="FFFFFF"/>
                </a:solidFill>
                <a:latin typeface="Carlito"/>
                <a:cs typeface="Carlito"/>
              </a:rPr>
              <a:t> </a:t>
            </a:r>
            <a:r>
              <a:rPr sz="1600" spc="-5" dirty="0">
                <a:solidFill>
                  <a:srgbClr val="FFFFFF"/>
                </a:solidFill>
                <a:latin typeface="Carlito"/>
                <a:cs typeface="Carlito"/>
              </a:rPr>
              <a:t>multi-nucleated.</a:t>
            </a:r>
            <a:endParaRPr sz="1600">
              <a:latin typeface="Carlito"/>
              <a:cs typeface="Carlito"/>
            </a:endParaRPr>
          </a:p>
          <a:p>
            <a:pPr marL="299085" indent="-287020">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branches </a:t>
            </a:r>
            <a:r>
              <a:rPr sz="1600" spc="-5" dirty="0">
                <a:solidFill>
                  <a:srgbClr val="FFFFFF"/>
                </a:solidFill>
                <a:latin typeface="Carlito"/>
                <a:cs typeface="Carlito"/>
              </a:rPr>
              <a:t>of </a:t>
            </a:r>
            <a:r>
              <a:rPr sz="1600" spc="-15" dirty="0">
                <a:solidFill>
                  <a:srgbClr val="FFFFFF"/>
                </a:solidFill>
                <a:latin typeface="Carlito"/>
                <a:cs typeface="Carlito"/>
              </a:rPr>
              <a:t>different </a:t>
            </a:r>
            <a:r>
              <a:rPr sz="1600" spc="-10" dirty="0">
                <a:solidFill>
                  <a:srgbClr val="FFFFFF"/>
                </a:solidFill>
                <a:latin typeface="Carlito"/>
                <a:cs typeface="Carlito"/>
              </a:rPr>
              <a:t>fibres </a:t>
            </a:r>
            <a:r>
              <a:rPr sz="1600" spc="-5" dirty="0">
                <a:solidFill>
                  <a:srgbClr val="FFFFFF"/>
                </a:solidFill>
                <a:latin typeface="Carlito"/>
                <a:cs typeface="Carlito"/>
              </a:rPr>
              <a:t>join to </a:t>
            </a:r>
            <a:r>
              <a:rPr sz="1600" spc="-15" dirty="0">
                <a:solidFill>
                  <a:srgbClr val="FFFFFF"/>
                </a:solidFill>
                <a:latin typeface="Carlito"/>
                <a:cs typeface="Carlito"/>
              </a:rPr>
              <a:t>form </a:t>
            </a:r>
            <a:r>
              <a:rPr sz="1600" spc="-5" dirty="0">
                <a:solidFill>
                  <a:srgbClr val="FFFFFF"/>
                </a:solidFill>
                <a:latin typeface="Carlito"/>
                <a:cs typeface="Carlito"/>
              </a:rPr>
              <a:t>a</a:t>
            </a:r>
            <a:r>
              <a:rPr sz="1600" spc="105" dirty="0">
                <a:solidFill>
                  <a:srgbClr val="FFFFFF"/>
                </a:solidFill>
                <a:latin typeface="Carlito"/>
                <a:cs typeface="Carlito"/>
              </a:rPr>
              <a:t> </a:t>
            </a:r>
            <a:r>
              <a:rPr sz="1600" spc="-10" dirty="0">
                <a:solidFill>
                  <a:srgbClr val="FFFFFF"/>
                </a:solidFill>
                <a:latin typeface="Carlito"/>
                <a:cs typeface="Carlito"/>
              </a:rPr>
              <a:t>network.</a:t>
            </a:r>
            <a:endParaRPr sz="1600">
              <a:latin typeface="Carlito"/>
              <a:cs typeface="Carlito"/>
            </a:endParaRPr>
          </a:p>
          <a:p>
            <a:pPr marL="299085" marR="73025" indent="-287020">
              <a:lnSpc>
                <a:spcPct val="100000"/>
              </a:lnSpc>
              <a:buChar char="-"/>
              <a:tabLst>
                <a:tab pos="299085" algn="l"/>
                <a:tab pos="299720" algn="l"/>
              </a:tabLst>
            </a:pPr>
            <a:r>
              <a:rPr sz="1600" spc="-5" dirty="0">
                <a:solidFill>
                  <a:srgbClr val="FFFFFF"/>
                </a:solidFill>
                <a:latin typeface="Carlito"/>
                <a:cs typeface="Carlito"/>
              </a:rPr>
              <a:t>The place </a:t>
            </a:r>
            <a:r>
              <a:rPr sz="1600" spc="-10" dirty="0">
                <a:solidFill>
                  <a:srgbClr val="FFFFFF"/>
                </a:solidFill>
                <a:latin typeface="Carlito"/>
                <a:cs typeface="Carlito"/>
              </a:rPr>
              <a:t>where </a:t>
            </a:r>
            <a:r>
              <a:rPr sz="1600" spc="-5" dirty="0">
                <a:solidFill>
                  <a:srgbClr val="FFFFFF"/>
                </a:solidFill>
                <a:latin typeface="Carlito"/>
                <a:cs typeface="Carlito"/>
              </a:rPr>
              <a:t>these </a:t>
            </a:r>
            <a:r>
              <a:rPr sz="1600" spc="-10" dirty="0">
                <a:solidFill>
                  <a:srgbClr val="FFFFFF"/>
                </a:solidFill>
                <a:latin typeface="Carlito"/>
                <a:cs typeface="Carlito"/>
              </a:rPr>
              <a:t>fibres </a:t>
            </a:r>
            <a:r>
              <a:rPr sz="1600" spc="-5" dirty="0">
                <a:solidFill>
                  <a:srgbClr val="FFFFFF"/>
                </a:solidFill>
                <a:latin typeface="Carlito"/>
                <a:cs typeface="Carlito"/>
              </a:rPr>
              <a:t>unite is </a:t>
            </a:r>
            <a:r>
              <a:rPr sz="1600" spc="-15" dirty="0">
                <a:solidFill>
                  <a:srgbClr val="FFFFFF"/>
                </a:solidFill>
                <a:latin typeface="Carlito"/>
                <a:cs typeface="Carlito"/>
              </a:rPr>
              <a:t>marked </a:t>
            </a:r>
            <a:r>
              <a:rPr sz="1600" spc="-10" dirty="0">
                <a:solidFill>
                  <a:srgbClr val="FFFFFF"/>
                </a:solidFill>
                <a:latin typeface="Carlito"/>
                <a:cs typeface="Carlito"/>
              </a:rPr>
              <a:t>by </a:t>
            </a:r>
            <a:r>
              <a:rPr sz="1600" spc="-5" dirty="0">
                <a:solidFill>
                  <a:srgbClr val="FFFFFF"/>
                </a:solidFill>
                <a:latin typeface="Carlito"/>
                <a:cs typeface="Carlito"/>
              </a:rPr>
              <a:t>the presence of special zig-zag junctions called  </a:t>
            </a:r>
            <a:r>
              <a:rPr sz="1600" b="1" spc="-15" dirty="0">
                <a:solidFill>
                  <a:srgbClr val="FFFFFF"/>
                </a:solidFill>
                <a:latin typeface="Carlito"/>
                <a:cs typeface="Carlito"/>
              </a:rPr>
              <a:t>intercalated </a:t>
            </a:r>
            <a:r>
              <a:rPr sz="1600" b="1" spc="-5" dirty="0">
                <a:solidFill>
                  <a:srgbClr val="FFFFFF"/>
                </a:solidFill>
                <a:latin typeface="Carlito"/>
                <a:cs typeface="Carlito"/>
              </a:rPr>
              <a:t>discs</a:t>
            </a:r>
            <a:r>
              <a:rPr sz="1600" spc="-5" dirty="0">
                <a:solidFill>
                  <a:srgbClr val="FFFFFF"/>
                </a:solidFill>
                <a:latin typeface="Carlito"/>
                <a:cs typeface="Carlito"/>
              </a:rPr>
              <a:t>. </a:t>
            </a:r>
            <a:r>
              <a:rPr sz="1600" spc="-10" dirty="0">
                <a:solidFill>
                  <a:srgbClr val="FFFFFF"/>
                </a:solidFill>
                <a:latin typeface="Carlito"/>
                <a:cs typeface="Carlito"/>
              </a:rPr>
              <a:t>Intercalated </a:t>
            </a:r>
            <a:r>
              <a:rPr sz="1600" spc="-5" dirty="0">
                <a:solidFill>
                  <a:srgbClr val="FFFFFF"/>
                </a:solidFill>
                <a:latin typeface="Carlito"/>
                <a:cs typeface="Carlito"/>
              </a:rPr>
              <a:t>discs </a:t>
            </a:r>
            <a:r>
              <a:rPr sz="1600" spc="-15" dirty="0">
                <a:solidFill>
                  <a:srgbClr val="FFFFFF"/>
                </a:solidFill>
                <a:latin typeface="Carlito"/>
                <a:cs typeface="Carlito"/>
              </a:rPr>
              <a:t>are </a:t>
            </a:r>
            <a:r>
              <a:rPr sz="1600" spc="-5" dirty="0">
                <a:solidFill>
                  <a:srgbClr val="FFFFFF"/>
                </a:solidFill>
                <a:latin typeface="Carlito"/>
                <a:cs typeface="Carlito"/>
              </a:rPr>
              <a:t>the unique </a:t>
            </a:r>
            <a:r>
              <a:rPr sz="1600" spc="-15" dirty="0">
                <a:solidFill>
                  <a:srgbClr val="FFFFFF"/>
                </a:solidFill>
                <a:latin typeface="Carlito"/>
                <a:cs typeface="Carlito"/>
              </a:rPr>
              <a:t>feature </a:t>
            </a:r>
            <a:r>
              <a:rPr sz="1600" spc="-5" dirty="0">
                <a:solidFill>
                  <a:srgbClr val="FFFFFF"/>
                </a:solidFill>
                <a:latin typeface="Carlito"/>
                <a:cs typeface="Carlito"/>
              </a:rPr>
              <a:t>of </a:t>
            </a:r>
            <a:r>
              <a:rPr sz="1600" spc="-10" dirty="0">
                <a:solidFill>
                  <a:srgbClr val="FFFFFF"/>
                </a:solidFill>
                <a:latin typeface="Carlito"/>
                <a:cs typeface="Carlito"/>
              </a:rPr>
              <a:t>cardiac </a:t>
            </a:r>
            <a:r>
              <a:rPr sz="1600" spc="-5" dirty="0">
                <a:solidFill>
                  <a:srgbClr val="FFFFFF"/>
                </a:solidFill>
                <a:latin typeface="Carlito"/>
                <a:cs typeface="Carlito"/>
              </a:rPr>
              <a:t>muscles. </a:t>
            </a:r>
            <a:r>
              <a:rPr sz="1600" spc="-10" dirty="0">
                <a:solidFill>
                  <a:srgbClr val="FFFFFF"/>
                </a:solidFill>
                <a:latin typeface="Carlito"/>
                <a:cs typeface="Carlito"/>
              </a:rPr>
              <a:t>They </a:t>
            </a:r>
            <a:r>
              <a:rPr sz="1600" spc="-15" dirty="0">
                <a:solidFill>
                  <a:srgbClr val="FFFFFF"/>
                </a:solidFill>
                <a:latin typeface="Carlito"/>
                <a:cs typeface="Carlito"/>
              </a:rPr>
              <a:t>are formed </a:t>
            </a:r>
            <a:r>
              <a:rPr sz="1600" spc="-10" dirty="0">
                <a:solidFill>
                  <a:srgbClr val="FFFFFF"/>
                </a:solidFill>
                <a:latin typeface="Carlito"/>
                <a:cs typeface="Carlito"/>
              </a:rPr>
              <a:t>by  </a:t>
            </a:r>
            <a:r>
              <a:rPr sz="1600" spc="-15" dirty="0">
                <a:solidFill>
                  <a:srgbClr val="FFFFFF"/>
                </a:solidFill>
                <a:latin typeface="Carlito"/>
                <a:cs typeface="Carlito"/>
              </a:rPr>
              <a:t>transverse </a:t>
            </a:r>
            <a:r>
              <a:rPr sz="1600" spc="-10" dirty="0">
                <a:solidFill>
                  <a:srgbClr val="FFFFFF"/>
                </a:solidFill>
                <a:latin typeface="Carlito"/>
                <a:cs typeface="Carlito"/>
              </a:rPr>
              <a:t>thickenings </a:t>
            </a:r>
            <a:r>
              <a:rPr sz="1600" spc="-5" dirty="0">
                <a:solidFill>
                  <a:srgbClr val="FFFFFF"/>
                </a:solidFill>
                <a:latin typeface="Carlito"/>
                <a:cs typeface="Carlito"/>
              </a:rPr>
              <a:t>of the </a:t>
            </a:r>
            <a:r>
              <a:rPr sz="1600" spc="-10" dirty="0">
                <a:solidFill>
                  <a:srgbClr val="FFFFFF"/>
                </a:solidFill>
                <a:latin typeface="Carlito"/>
                <a:cs typeface="Carlito"/>
              </a:rPr>
              <a:t>sarcolemma. They show </a:t>
            </a:r>
            <a:r>
              <a:rPr sz="1600" spc="-5" dirty="0">
                <a:solidFill>
                  <a:srgbClr val="FFFFFF"/>
                </a:solidFill>
                <a:latin typeface="Carlito"/>
                <a:cs typeface="Carlito"/>
              </a:rPr>
              <a:t>the </a:t>
            </a:r>
            <a:r>
              <a:rPr sz="1600" spc="-10" dirty="0">
                <a:solidFill>
                  <a:srgbClr val="FFFFFF"/>
                </a:solidFill>
                <a:latin typeface="Carlito"/>
                <a:cs typeface="Carlito"/>
              </a:rPr>
              <a:t>presence </a:t>
            </a:r>
            <a:r>
              <a:rPr sz="1600" spc="-5" dirty="0">
                <a:solidFill>
                  <a:srgbClr val="FFFFFF"/>
                </a:solidFill>
                <a:latin typeface="Carlito"/>
                <a:cs typeface="Carlito"/>
              </a:rPr>
              <a:t>of </a:t>
            </a:r>
            <a:r>
              <a:rPr sz="1600" spc="-10" dirty="0">
                <a:solidFill>
                  <a:srgbClr val="FFFFFF"/>
                </a:solidFill>
                <a:latin typeface="Carlito"/>
                <a:cs typeface="Carlito"/>
              </a:rPr>
              <a:t>alternate </a:t>
            </a:r>
            <a:r>
              <a:rPr sz="1600" spc="-5" dirty="0">
                <a:solidFill>
                  <a:srgbClr val="FFFFFF"/>
                </a:solidFill>
                <a:latin typeface="Carlito"/>
                <a:cs typeface="Carlito"/>
              </a:rPr>
              <a:t>light and </a:t>
            </a:r>
            <a:r>
              <a:rPr sz="1600" spc="-10" dirty="0">
                <a:solidFill>
                  <a:srgbClr val="FFFFFF"/>
                </a:solidFill>
                <a:latin typeface="Carlito"/>
                <a:cs typeface="Carlito"/>
              </a:rPr>
              <a:t>dark  bands.</a:t>
            </a:r>
            <a:endParaRPr sz="1600">
              <a:latin typeface="Carlito"/>
              <a:cs typeface="Carlito"/>
            </a:endParaRPr>
          </a:p>
          <a:p>
            <a:pPr marL="299085" marR="5080" indent="-287020">
              <a:lnSpc>
                <a:spcPct val="100000"/>
              </a:lnSpc>
              <a:spcBef>
                <a:spcPts val="5"/>
              </a:spcBef>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contraction </a:t>
            </a:r>
            <a:r>
              <a:rPr sz="1600" spc="-5" dirty="0">
                <a:solidFill>
                  <a:srgbClr val="FFFFFF"/>
                </a:solidFill>
                <a:latin typeface="Carlito"/>
                <a:cs typeface="Carlito"/>
              </a:rPr>
              <a:t>of the </a:t>
            </a:r>
            <a:r>
              <a:rPr sz="1600" spc="-10" dirty="0">
                <a:solidFill>
                  <a:srgbClr val="FFFFFF"/>
                </a:solidFill>
                <a:latin typeface="Carlito"/>
                <a:cs typeface="Carlito"/>
              </a:rPr>
              <a:t>cardiac </a:t>
            </a:r>
            <a:r>
              <a:rPr sz="1600" spc="-5" dirty="0">
                <a:solidFill>
                  <a:srgbClr val="FFFFFF"/>
                </a:solidFill>
                <a:latin typeface="Carlito"/>
                <a:cs typeface="Carlito"/>
              </a:rPr>
              <a:t>muscles is initiated </a:t>
            </a:r>
            <a:r>
              <a:rPr sz="1600" spc="-15" dirty="0">
                <a:solidFill>
                  <a:srgbClr val="FFFFFF"/>
                </a:solidFill>
                <a:latin typeface="Carlito"/>
                <a:cs typeface="Carlito"/>
              </a:rPr>
              <a:t>from </a:t>
            </a:r>
            <a:r>
              <a:rPr sz="1600" spc="-5" dirty="0">
                <a:solidFill>
                  <a:srgbClr val="FFFFFF"/>
                </a:solidFill>
                <a:latin typeface="Carlito"/>
                <a:cs typeface="Carlito"/>
              </a:rPr>
              <a:t>a particular point in the heart itself which </a:t>
            </a:r>
            <a:r>
              <a:rPr sz="1600" dirty="0">
                <a:solidFill>
                  <a:srgbClr val="FFFFFF"/>
                </a:solidFill>
                <a:latin typeface="Carlito"/>
                <a:cs typeface="Carlito"/>
              </a:rPr>
              <a:t>is  </a:t>
            </a:r>
            <a:r>
              <a:rPr sz="1600" spc="-10" dirty="0">
                <a:solidFill>
                  <a:srgbClr val="FFFFFF"/>
                </a:solidFill>
                <a:latin typeface="Carlito"/>
                <a:cs typeface="Carlito"/>
              </a:rPr>
              <a:t>known </a:t>
            </a:r>
            <a:r>
              <a:rPr sz="1600" spc="-5" dirty="0">
                <a:solidFill>
                  <a:srgbClr val="FFFFFF"/>
                </a:solidFill>
                <a:latin typeface="Carlito"/>
                <a:cs typeface="Carlito"/>
              </a:rPr>
              <a:t>as the </a:t>
            </a:r>
            <a:r>
              <a:rPr sz="1600" b="1" spc="-10" dirty="0">
                <a:solidFill>
                  <a:srgbClr val="FFFFFF"/>
                </a:solidFill>
                <a:latin typeface="Carlito"/>
                <a:cs typeface="Carlito"/>
              </a:rPr>
              <a:t>pacemaker</a:t>
            </a:r>
            <a:r>
              <a:rPr sz="1600" spc="-10" dirty="0">
                <a:solidFill>
                  <a:srgbClr val="FFFFFF"/>
                </a:solidFill>
                <a:latin typeface="Carlito"/>
                <a:cs typeface="Carlito"/>
              </a:rPr>
              <a:t>. Such </a:t>
            </a:r>
            <a:r>
              <a:rPr sz="1600" spc="-5" dirty="0">
                <a:solidFill>
                  <a:srgbClr val="FFFFFF"/>
                </a:solidFill>
                <a:latin typeface="Carlito"/>
                <a:cs typeface="Carlito"/>
              </a:rPr>
              <a:t>a type of a heart is called </a:t>
            </a:r>
            <a:r>
              <a:rPr sz="1600" b="1" i="1" spc="-10" dirty="0">
                <a:solidFill>
                  <a:srgbClr val="FFFFFF"/>
                </a:solidFill>
                <a:latin typeface="Carlito"/>
                <a:cs typeface="Carlito"/>
              </a:rPr>
              <a:t>myogenic </a:t>
            </a:r>
            <a:r>
              <a:rPr sz="1600" spc="-5" dirty="0">
                <a:solidFill>
                  <a:srgbClr val="FFFFFF"/>
                </a:solidFill>
                <a:latin typeface="Carlito"/>
                <a:cs typeface="Carlito"/>
              </a:rPr>
              <a:t>(i.e. of muscular</a:t>
            </a:r>
            <a:r>
              <a:rPr sz="1600" spc="175" dirty="0">
                <a:solidFill>
                  <a:srgbClr val="FFFFFF"/>
                </a:solidFill>
                <a:latin typeface="Carlito"/>
                <a:cs typeface="Carlito"/>
              </a:rPr>
              <a:t> </a:t>
            </a:r>
            <a:r>
              <a:rPr sz="1600" spc="-5" dirty="0">
                <a:solidFill>
                  <a:srgbClr val="FFFFFF"/>
                </a:solidFill>
                <a:latin typeface="Carlito"/>
                <a:cs typeface="Carlito"/>
              </a:rPr>
              <a:t>origin).</a:t>
            </a:r>
            <a:endParaRPr sz="1600">
              <a:latin typeface="Carlito"/>
              <a:cs typeface="Carlito"/>
            </a:endParaRPr>
          </a:p>
          <a:p>
            <a:pPr marL="299085" marR="11430" indent="-287020">
              <a:lnSpc>
                <a:spcPct val="100000"/>
              </a:lnSpc>
              <a:buChar char="-"/>
              <a:tabLst>
                <a:tab pos="299085" algn="l"/>
                <a:tab pos="299720" algn="l"/>
              </a:tabLst>
            </a:pPr>
            <a:r>
              <a:rPr sz="1600" spc="-10" dirty="0">
                <a:solidFill>
                  <a:srgbClr val="FFFFFF"/>
                </a:solidFill>
                <a:latin typeface="Carlito"/>
                <a:cs typeface="Carlito"/>
              </a:rPr>
              <a:t>Cardiac </a:t>
            </a:r>
            <a:r>
              <a:rPr sz="1600" spc="-5" dirty="0">
                <a:solidFill>
                  <a:srgbClr val="FFFFFF"/>
                </a:solidFill>
                <a:latin typeface="Carlito"/>
                <a:cs typeface="Carlito"/>
              </a:rPr>
              <a:t>muscles in </a:t>
            </a:r>
            <a:r>
              <a:rPr sz="1600" spc="-10" dirty="0">
                <a:solidFill>
                  <a:srgbClr val="FFFFFF"/>
                </a:solidFill>
                <a:latin typeface="Carlito"/>
                <a:cs typeface="Carlito"/>
              </a:rPr>
              <a:t>some </a:t>
            </a:r>
            <a:r>
              <a:rPr sz="1600" spc="-5" dirty="0">
                <a:solidFill>
                  <a:srgbClr val="FFFFFF"/>
                </a:solidFill>
                <a:latin typeface="Carlito"/>
                <a:cs typeface="Carlito"/>
              </a:rPr>
              <a:t>animals </a:t>
            </a:r>
            <a:r>
              <a:rPr sz="1600" spc="-15" dirty="0">
                <a:solidFill>
                  <a:srgbClr val="FFFFFF"/>
                </a:solidFill>
                <a:latin typeface="Carlito"/>
                <a:cs typeface="Carlito"/>
              </a:rPr>
              <a:t>are </a:t>
            </a:r>
            <a:r>
              <a:rPr sz="1600" spc="-10" dirty="0">
                <a:solidFill>
                  <a:srgbClr val="FFFFFF"/>
                </a:solidFill>
                <a:latin typeface="Carlito"/>
                <a:cs typeface="Carlito"/>
              </a:rPr>
              <a:t>sometimes seen innervated </a:t>
            </a:r>
            <a:r>
              <a:rPr sz="1600" spc="-5" dirty="0">
                <a:solidFill>
                  <a:srgbClr val="FFFFFF"/>
                </a:solidFill>
                <a:latin typeface="Carlito"/>
                <a:cs typeface="Carlito"/>
              </a:rPr>
              <a:t>(supplied) with </a:t>
            </a:r>
            <a:r>
              <a:rPr sz="1600" b="1" spc="-10" dirty="0">
                <a:solidFill>
                  <a:srgbClr val="FFFFFF"/>
                </a:solidFill>
                <a:latin typeface="Carlito"/>
                <a:cs typeface="Carlito"/>
              </a:rPr>
              <a:t>nerve fibres </a:t>
            </a:r>
            <a:r>
              <a:rPr sz="1600" spc="-5" dirty="0">
                <a:solidFill>
                  <a:srgbClr val="FFFFFF"/>
                </a:solidFill>
                <a:latin typeface="Carlito"/>
                <a:cs typeface="Carlito"/>
              </a:rPr>
              <a:t>which  </a:t>
            </a:r>
            <a:r>
              <a:rPr sz="1600" spc="-15" dirty="0">
                <a:solidFill>
                  <a:srgbClr val="FFFFFF"/>
                </a:solidFill>
                <a:latin typeface="Carlito"/>
                <a:cs typeface="Carlito"/>
              </a:rPr>
              <a:t>are </a:t>
            </a:r>
            <a:r>
              <a:rPr sz="1600" spc="-5" dirty="0">
                <a:solidFill>
                  <a:srgbClr val="FFFFFF"/>
                </a:solidFill>
                <a:latin typeface="Carlito"/>
                <a:cs typeface="Carlito"/>
              </a:rPr>
              <a:t>responsible </a:t>
            </a:r>
            <a:r>
              <a:rPr sz="1600" spc="-15" dirty="0">
                <a:solidFill>
                  <a:srgbClr val="FFFFFF"/>
                </a:solidFill>
                <a:latin typeface="Carlito"/>
                <a:cs typeface="Carlito"/>
              </a:rPr>
              <a:t>for </a:t>
            </a:r>
            <a:r>
              <a:rPr sz="1600" spc="-5" dirty="0">
                <a:solidFill>
                  <a:srgbClr val="FFFFFF"/>
                </a:solidFill>
                <a:latin typeface="Carlito"/>
                <a:cs typeface="Carlito"/>
              </a:rPr>
              <a:t>triggering the </a:t>
            </a:r>
            <a:r>
              <a:rPr sz="1600" spc="-10" dirty="0">
                <a:solidFill>
                  <a:srgbClr val="FFFFFF"/>
                </a:solidFill>
                <a:latin typeface="Carlito"/>
                <a:cs typeface="Carlito"/>
              </a:rPr>
              <a:t>contraction. </a:t>
            </a:r>
            <a:r>
              <a:rPr sz="1600" spc="-5" dirty="0">
                <a:solidFill>
                  <a:srgbClr val="FFFFFF"/>
                </a:solidFill>
                <a:latin typeface="Carlito"/>
                <a:cs typeface="Carlito"/>
              </a:rPr>
              <a:t>This type of a </a:t>
            </a:r>
            <a:r>
              <a:rPr sz="1600" spc="-10" dirty="0">
                <a:solidFill>
                  <a:srgbClr val="FFFFFF"/>
                </a:solidFill>
                <a:latin typeface="Carlito"/>
                <a:cs typeface="Carlito"/>
              </a:rPr>
              <a:t>heart </a:t>
            </a:r>
            <a:r>
              <a:rPr sz="1600" spc="-5" dirty="0">
                <a:solidFill>
                  <a:srgbClr val="FFFFFF"/>
                </a:solidFill>
                <a:latin typeface="Carlito"/>
                <a:cs typeface="Carlito"/>
              </a:rPr>
              <a:t>is </a:t>
            </a:r>
            <a:r>
              <a:rPr sz="1600" spc="-10" dirty="0">
                <a:solidFill>
                  <a:srgbClr val="FFFFFF"/>
                </a:solidFill>
                <a:latin typeface="Carlito"/>
                <a:cs typeface="Carlito"/>
              </a:rPr>
              <a:t>known </a:t>
            </a:r>
            <a:r>
              <a:rPr sz="1600" spc="-5" dirty="0">
                <a:solidFill>
                  <a:srgbClr val="FFFFFF"/>
                </a:solidFill>
                <a:latin typeface="Carlito"/>
                <a:cs typeface="Carlito"/>
              </a:rPr>
              <a:t>as </a:t>
            </a:r>
            <a:r>
              <a:rPr sz="1600" b="1" i="1" spc="-10" dirty="0">
                <a:solidFill>
                  <a:srgbClr val="FFFFFF"/>
                </a:solidFill>
                <a:latin typeface="Carlito"/>
                <a:cs typeface="Carlito"/>
              </a:rPr>
              <a:t>neurogenic </a:t>
            </a:r>
            <a:r>
              <a:rPr sz="1600" spc="-5" dirty="0">
                <a:solidFill>
                  <a:srgbClr val="FFFFFF"/>
                </a:solidFill>
                <a:latin typeface="Carlito"/>
                <a:cs typeface="Carlito"/>
              </a:rPr>
              <a:t>(i.e.  </a:t>
            </a:r>
            <a:r>
              <a:rPr sz="1600" spc="-10" dirty="0">
                <a:solidFill>
                  <a:srgbClr val="FFFFFF"/>
                </a:solidFill>
                <a:latin typeface="Carlito"/>
                <a:cs typeface="Carlito"/>
              </a:rPr>
              <a:t>controlled by nervous</a:t>
            </a:r>
            <a:r>
              <a:rPr sz="1600" spc="50" dirty="0">
                <a:solidFill>
                  <a:srgbClr val="FFFFFF"/>
                </a:solidFill>
                <a:latin typeface="Carlito"/>
                <a:cs typeface="Carlito"/>
              </a:rPr>
              <a:t> </a:t>
            </a:r>
            <a:r>
              <a:rPr sz="1600" spc="-5" dirty="0">
                <a:solidFill>
                  <a:srgbClr val="FFFFFF"/>
                </a:solidFill>
                <a:latin typeface="Carlito"/>
                <a:cs typeface="Carlito"/>
              </a:rPr>
              <a:t>tissue).</a:t>
            </a:r>
            <a:endParaRPr sz="1600">
              <a:latin typeface="Carlito"/>
              <a:cs typeface="Carlito"/>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381000"/>
            <a:ext cx="8305800" cy="523240"/>
          </a:xfrm>
          <a:custGeom>
            <a:avLst/>
            <a:gdLst/>
            <a:ahLst/>
            <a:cxnLst/>
            <a:rect l="l" t="t" r="r" b="b"/>
            <a:pathLst>
              <a:path w="2749550" h="523240">
                <a:moveTo>
                  <a:pt x="0" y="522732"/>
                </a:moveTo>
                <a:lnTo>
                  <a:pt x="2749296" y="522732"/>
                </a:lnTo>
                <a:lnTo>
                  <a:pt x="2749296" y="0"/>
                </a:lnTo>
                <a:lnTo>
                  <a:pt x="0" y="0"/>
                </a:lnTo>
                <a:lnTo>
                  <a:pt x="0" y="52273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609600" y="391413"/>
            <a:ext cx="6934200" cy="452120"/>
          </a:xfrm>
          <a:prstGeom prst="rect">
            <a:avLst/>
          </a:prstGeom>
        </p:spPr>
        <p:txBody>
          <a:bodyPr vert="horz" wrap="square" lIns="0" tIns="12065" rIns="0" bIns="0" rtlCol="0">
            <a:spAutoFit/>
          </a:bodyPr>
          <a:lstStyle/>
          <a:p>
            <a:pPr marL="12700" algn="ctr">
              <a:lnSpc>
                <a:spcPct val="100000"/>
              </a:lnSpc>
              <a:spcBef>
                <a:spcPts val="95"/>
              </a:spcBef>
            </a:pPr>
            <a:r>
              <a:rPr sz="2800" u="none" spc="-20" dirty="0"/>
              <a:t>NERVOUS</a:t>
            </a:r>
            <a:r>
              <a:rPr sz="2800" u="none" spc="-30" dirty="0"/>
              <a:t> </a:t>
            </a:r>
            <a:r>
              <a:rPr sz="2800" u="none" spc="-10" dirty="0"/>
              <a:t>TISSUE</a:t>
            </a:r>
            <a:endParaRPr sz="2800"/>
          </a:p>
        </p:txBody>
      </p:sp>
      <p:sp>
        <p:nvSpPr>
          <p:cNvPr id="4" name="object 4"/>
          <p:cNvSpPr/>
          <p:nvPr/>
        </p:nvSpPr>
        <p:spPr>
          <a:xfrm>
            <a:off x="609600" y="1066800"/>
            <a:ext cx="8229600" cy="5355590"/>
          </a:xfrm>
          <a:custGeom>
            <a:avLst/>
            <a:gdLst/>
            <a:ahLst/>
            <a:cxnLst/>
            <a:rect l="l" t="t" r="r" b="b"/>
            <a:pathLst>
              <a:path w="8229600" h="5355590">
                <a:moveTo>
                  <a:pt x="0" y="5355336"/>
                </a:moveTo>
                <a:lnTo>
                  <a:pt x="8229600" y="5355336"/>
                </a:lnTo>
                <a:lnTo>
                  <a:pt x="8229600" y="0"/>
                </a:lnTo>
                <a:lnTo>
                  <a:pt x="0" y="0"/>
                </a:lnTo>
                <a:lnTo>
                  <a:pt x="0" y="5355336"/>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688340" y="1084834"/>
            <a:ext cx="8013700" cy="4998804"/>
          </a:xfrm>
          <a:prstGeom prst="rect">
            <a:avLst/>
          </a:prstGeom>
        </p:spPr>
        <p:txBody>
          <a:bodyPr vert="horz" wrap="square" lIns="0" tIns="12700" rIns="0" bIns="0" rtlCol="0">
            <a:spAutoFit/>
          </a:bodyPr>
          <a:lstStyle/>
          <a:p>
            <a:pPr marL="12700" algn="just">
              <a:lnSpc>
                <a:spcPct val="100000"/>
              </a:lnSpc>
              <a:spcBef>
                <a:spcPts val="100"/>
              </a:spcBef>
            </a:pPr>
            <a:r>
              <a:rPr sz="1800" b="1" u="heavy" spc="-5" dirty="0">
                <a:solidFill>
                  <a:srgbClr val="FFFFFF"/>
                </a:solidFill>
                <a:uFill>
                  <a:solidFill>
                    <a:srgbClr val="FFFFFF"/>
                  </a:solidFill>
                </a:uFill>
                <a:latin typeface="Carlito"/>
                <a:cs typeface="Carlito"/>
              </a:rPr>
              <a:t>Origin:</a:t>
            </a:r>
            <a:endParaRPr sz="1800">
              <a:latin typeface="Carlito"/>
              <a:cs typeface="Carlito"/>
            </a:endParaRPr>
          </a:p>
          <a:p>
            <a:pPr marL="12700" algn="just">
              <a:lnSpc>
                <a:spcPct val="100000"/>
              </a:lnSpc>
            </a:pPr>
            <a:r>
              <a:rPr sz="1800" spc="-5" dirty="0">
                <a:solidFill>
                  <a:srgbClr val="FFFFFF"/>
                </a:solidFill>
                <a:latin typeface="Carlito"/>
                <a:cs typeface="Carlito"/>
              </a:rPr>
              <a:t>The nervous tissue arises </a:t>
            </a:r>
            <a:r>
              <a:rPr sz="1800" spc="-10" dirty="0">
                <a:solidFill>
                  <a:srgbClr val="FFFFFF"/>
                </a:solidFill>
                <a:latin typeface="Carlito"/>
                <a:cs typeface="Carlito"/>
              </a:rPr>
              <a:t>from </a:t>
            </a:r>
            <a:r>
              <a:rPr sz="1800" dirty="0">
                <a:solidFill>
                  <a:srgbClr val="FFFFFF"/>
                </a:solidFill>
                <a:latin typeface="Carlito"/>
                <a:cs typeface="Carlito"/>
              </a:rPr>
              <a:t>the </a:t>
            </a:r>
            <a:r>
              <a:rPr sz="1800" b="1" i="1" spc="-10" dirty="0">
                <a:solidFill>
                  <a:srgbClr val="FFFFFF"/>
                </a:solidFill>
                <a:latin typeface="Carlito"/>
                <a:cs typeface="Carlito"/>
              </a:rPr>
              <a:t>ectoderm </a:t>
            </a:r>
            <a:r>
              <a:rPr sz="1800" spc="-5" dirty="0">
                <a:solidFill>
                  <a:srgbClr val="FFFFFF"/>
                </a:solidFill>
                <a:latin typeface="Carlito"/>
                <a:cs typeface="Carlito"/>
              </a:rPr>
              <a:t>of </a:t>
            </a:r>
            <a:r>
              <a:rPr sz="1800" dirty="0">
                <a:solidFill>
                  <a:srgbClr val="FFFFFF"/>
                </a:solidFill>
                <a:latin typeface="Carlito"/>
                <a:cs typeface="Carlito"/>
              </a:rPr>
              <a:t>the</a:t>
            </a:r>
            <a:r>
              <a:rPr sz="1800" spc="100" dirty="0">
                <a:solidFill>
                  <a:srgbClr val="FFFFFF"/>
                </a:solidFill>
                <a:latin typeface="Carlito"/>
                <a:cs typeface="Carlito"/>
              </a:rPr>
              <a:t> </a:t>
            </a:r>
            <a:r>
              <a:rPr sz="1800" spc="-5" dirty="0">
                <a:solidFill>
                  <a:srgbClr val="FFFFFF"/>
                </a:solidFill>
                <a:latin typeface="Carlito"/>
                <a:cs typeface="Carlito"/>
              </a:rPr>
              <a:t>embryo.</a:t>
            </a:r>
            <a:endParaRPr sz="1800">
              <a:latin typeface="Carlito"/>
              <a:cs typeface="Carlito"/>
            </a:endParaRPr>
          </a:p>
          <a:p>
            <a:pPr marL="12700" algn="just">
              <a:lnSpc>
                <a:spcPct val="100000"/>
              </a:lnSpc>
            </a:pPr>
            <a:r>
              <a:rPr sz="1800" b="1" u="heavy" spc="-5" smtClean="0">
                <a:solidFill>
                  <a:srgbClr val="FFFFFF"/>
                </a:solidFill>
                <a:uFill>
                  <a:solidFill>
                    <a:srgbClr val="FFFFFF"/>
                  </a:solidFill>
                </a:uFill>
                <a:latin typeface="Carlito"/>
                <a:cs typeface="Carlito"/>
              </a:rPr>
              <a:t>Special</a:t>
            </a:r>
            <a:r>
              <a:rPr sz="1800" b="1" u="heavy" spc="-20" smtClean="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Properties:</a:t>
            </a:r>
            <a:endParaRPr sz="1800">
              <a:latin typeface="Carlito"/>
              <a:cs typeface="Carlito"/>
            </a:endParaRPr>
          </a:p>
          <a:p>
            <a:pPr marL="299085" marR="5080" indent="-287020" algn="just">
              <a:lnSpc>
                <a:spcPct val="100000"/>
              </a:lnSpc>
              <a:spcBef>
                <a:spcPts val="5"/>
              </a:spcBef>
              <a:buChar char="-"/>
              <a:tabLst>
                <a:tab pos="299085" algn="l"/>
                <a:tab pos="299720" algn="l"/>
              </a:tabLst>
            </a:pPr>
            <a:r>
              <a:rPr sz="1800" spc="-5" dirty="0">
                <a:solidFill>
                  <a:srgbClr val="FFFFFF"/>
                </a:solidFill>
                <a:latin typeface="Carlito"/>
                <a:cs typeface="Carlito"/>
              </a:rPr>
              <a:t>The cells of </a:t>
            </a:r>
            <a:r>
              <a:rPr sz="1800" dirty="0">
                <a:solidFill>
                  <a:srgbClr val="FFFFFF"/>
                </a:solidFill>
                <a:latin typeface="Carlito"/>
                <a:cs typeface="Carlito"/>
              </a:rPr>
              <a:t>the </a:t>
            </a:r>
            <a:r>
              <a:rPr sz="1800" spc="-5" dirty="0">
                <a:solidFill>
                  <a:srgbClr val="FFFFFF"/>
                </a:solidFill>
                <a:latin typeface="Carlito"/>
                <a:cs typeface="Carlito"/>
              </a:rPr>
              <a:t>nervous tissue (i.e. </a:t>
            </a:r>
            <a:r>
              <a:rPr sz="1800" spc="-10" dirty="0">
                <a:solidFill>
                  <a:srgbClr val="FFFFFF"/>
                </a:solidFill>
                <a:latin typeface="Carlito"/>
                <a:cs typeface="Carlito"/>
              </a:rPr>
              <a:t>neurons) provide </a:t>
            </a:r>
            <a:r>
              <a:rPr sz="1800" dirty="0">
                <a:solidFill>
                  <a:srgbClr val="FFFFFF"/>
                </a:solidFill>
                <a:latin typeface="Carlito"/>
                <a:cs typeface="Carlito"/>
              </a:rPr>
              <a:t>the </a:t>
            </a:r>
            <a:r>
              <a:rPr sz="1800" spc="-15" dirty="0">
                <a:solidFill>
                  <a:srgbClr val="FFFFFF"/>
                </a:solidFill>
                <a:latin typeface="Carlito"/>
                <a:cs typeface="Carlito"/>
              </a:rPr>
              <a:t>quickest </a:t>
            </a:r>
            <a:r>
              <a:rPr sz="1800" dirty="0">
                <a:solidFill>
                  <a:srgbClr val="FFFFFF"/>
                </a:solidFill>
                <a:latin typeface="Carlito"/>
                <a:cs typeface="Carlito"/>
              </a:rPr>
              <a:t>means </a:t>
            </a:r>
            <a:r>
              <a:rPr sz="1800" spc="-5" dirty="0">
                <a:solidFill>
                  <a:srgbClr val="FFFFFF"/>
                </a:solidFill>
                <a:latin typeface="Carlito"/>
                <a:cs typeface="Carlito"/>
              </a:rPr>
              <a:t>of  </a:t>
            </a:r>
            <a:r>
              <a:rPr sz="1800" spc="-10" dirty="0">
                <a:solidFill>
                  <a:srgbClr val="FFFFFF"/>
                </a:solidFill>
                <a:latin typeface="Carlito"/>
                <a:cs typeface="Carlito"/>
              </a:rPr>
              <a:t>communication </a:t>
            </a:r>
            <a:r>
              <a:rPr sz="1800" spc="-5" dirty="0">
                <a:solidFill>
                  <a:srgbClr val="FFFFFF"/>
                </a:solidFill>
                <a:latin typeface="Carlito"/>
                <a:cs typeface="Carlito"/>
              </a:rPr>
              <a:t>within </a:t>
            </a:r>
            <a:r>
              <a:rPr sz="1800" dirty="0">
                <a:solidFill>
                  <a:srgbClr val="FFFFFF"/>
                </a:solidFill>
                <a:latin typeface="Carlito"/>
                <a:cs typeface="Carlito"/>
              </a:rPr>
              <a:t>the </a:t>
            </a:r>
            <a:r>
              <a:rPr sz="1800" spc="-5" dirty="0">
                <a:solidFill>
                  <a:srgbClr val="FFFFFF"/>
                </a:solidFill>
                <a:latin typeface="Carlito"/>
                <a:cs typeface="Carlito"/>
              </a:rPr>
              <a:t>body </a:t>
            </a:r>
            <a:r>
              <a:rPr sz="1800" dirty="0">
                <a:solidFill>
                  <a:srgbClr val="FFFFFF"/>
                </a:solidFill>
                <a:latin typeface="Carlito"/>
                <a:cs typeface="Carlito"/>
              </a:rPr>
              <a:t>and </a:t>
            </a:r>
            <a:r>
              <a:rPr sz="1800" spc="-5" dirty="0">
                <a:solidFill>
                  <a:srgbClr val="FFFFFF"/>
                </a:solidFill>
                <a:latin typeface="Carlito"/>
                <a:cs typeface="Carlito"/>
              </a:rPr>
              <a:t>help </a:t>
            </a:r>
            <a:r>
              <a:rPr sz="1800" dirty="0">
                <a:solidFill>
                  <a:srgbClr val="FFFFFF"/>
                </a:solidFill>
                <a:latin typeface="Carlito"/>
                <a:cs typeface="Carlito"/>
              </a:rPr>
              <a:t>the </a:t>
            </a:r>
            <a:r>
              <a:rPr sz="1800" spc="-5" dirty="0">
                <a:solidFill>
                  <a:srgbClr val="FFFFFF"/>
                </a:solidFill>
                <a:latin typeface="Carlito"/>
                <a:cs typeface="Carlito"/>
              </a:rPr>
              <a:t>body </a:t>
            </a:r>
            <a:r>
              <a:rPr sz="1800" spc="-10" dirty="0">
                <a:solidFill>
                  <a:srgbClr val="FFFFFF"/>
                </a:solidFill>
                <a:latin typeface="Carlito"/>
                <a:cs typeface="Carlito"/>
              </a:rPr>
              <a:t>to </a:t>
            </a:r>
            <a:r>
              <a:rPr sz="1800" spc="-5" dirty="0">
                <a:solidFill>
                  <a:srgbClr val="FFFFFF"/>
                </a:solidFill>
                <a:latin typeface="Carlito"/>
                <a:cs typeface="Carlito"/>
              </a:rPr>
              <a:t>give response </a:t>
            </a:r>
            <a:r>
              <a:rPr sz="1800" spc="-10" dirty="0">
                <a:solidFill>
                  <a:srgbClr val="FFFFFF"/>
                </a:solidFill>
                <a:latin typeface="Carlito"/>
                <a:cs typeface="Carlito"/>
              </a:rPr>
              <a:t>to </a:t>
            </a:r>
            <a:r>
              <a:rPr sz="1800" dirty="0">
                <a:solidFill>
                  <a:srgbClr val="FFFFFF"/>
                </a:solidFill>
                <a:latin typeface="Carlito"/>
                <a:cs typeface="Carlito"/>
              </a:rPr>
              <a:t>the </a:t>
            </a:r>
            <a:r>
              <a:rPr sz="1800" spc="-10" dirty="0">
                <a:solidFill>
                  <a:srgbClr val="FFFFFF"/>
                </a:solidFill>
                <a:latin typeface="Carlito"/>
                <a:cs typeface="Carlito"/>
              </a:rPr>
              <a:t>external  </a:t>
            </a:r>
            <a:r>
              <a:rPr sz="1800" spc="-5" dirty="0">
                <a:solidFill>
                  <a:srgbClr val="FFFFFF"/>
                </a:solidFill>
                <a:latin typeface="Carlito"/>
                <a:cs typeface="Carlito"/>
              </a:rPr>
              <a:t>stimulus.</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Thus, </a:t>
            </a:r>
            <a:r>
              <a:rPr sz="1800" dirty="0">
                <a:solidFill>
                  <a:srgbClr val="FFFFFF"/>
                </a:solidFill>
                <a:latin typeface="Carlito"/>
                <a:cs typeface="Carlito"/>
              </a:rPr>
              <a:t>the </a:t>
            </a:r>
            <a:r>
              <a:rPr sz="1800" spc="-5" dirty="0">
                <a:solidFill>
                  <a:srgbClr val="FFFFFF"/>
                </a:solidFill>
                <a:latin typeface="Carlito"/>
                <a:cs typeface="Carlito"/>
              </a:rPr>
              <a:t>cells of </a:t>
            </a:r>
            <a:r>
              <a:rPr sz="1800" dirty="0">
                <a:solidFill>
                  <a:srgbClr val="FFFFFF"/>
                </a:solidFill>
                <a:latin typeface="Carlito"/>
                <a:cs typeface="Carlito"/>
              </a:rPr>
              <a:t>the </a:t>
            </a:r>
            <a:r>
              <a:rPr sz="1800" spc="-5" dirty="0">
                <a:solidFill>
                  <a:srgbClr val="FFFFFF"/>
                </a:solidFill>
                <a:latin typeface="Carlito"/>
                <a:cs typeface="Carlito"/>
              </a:rPr>
              <a:t>nervous tissue (i.e. neurons) </a:t>
            </a:r>
            <a:r>
              <a:rPr sz="1800" spc="-10" dirty="0">
                <a:solidFill>
                  <a:srgbClr val="FFFFFF"/>
                </a:solidFill>
                <a:latin typeface="Carlito"/>
                <a:cs typeface="Carlito"/>
              </a:rPr>
              <a:t>are considered </a:t>
            </a:r>
            <a:r>
              <a:rPr sz="1800">
                <a:solidFill>
                  <a:srgbClr val="FFFFFF"/>
                </a:solidFill>
                <a:latin typeface="Carlito"/>
                <a:cs typeface="Carlito"/>
              </a:rPr>
              <a:t>as</a:t>
            </a:r>
            <a:r>
              <a:rPr sz="1800" spc="155">
                <a:solidFill>
                  <a:srgbClr val="FFFFFF"/>
                </a:solidFill>
                <a:latin typeface="Carlito"/>
                <a:cs typeface="Carlito"/>
              </a:rPr>
              <a:t> </a:t>
            </a:r>
            <a:r>
              <a:rPr sz="1800" i="1" spc="-5" smtClean="0">
                <a:solidFill>
                  <a:srgbClr val="FFFFFF"/>
                </a:solidFill>
                <a:latin typeface="Carlito"/>
                <a:cs typeface="Carlito"/>
              </a:rPr>
              <a:t>impulse</a:t>
            </a:r>
            <a:r>
              <a:rPr lang="en-US" sz="1800" i="1" spc="-5" dirty="0" smtClean="0">
                <a:solidFill>
                  <a:srgbClr val="FFFFFF"/>
                </a:solidFill>
                <a:latin typeface="Carlito"/>
                <a:cs typeface="Carlito"/>
              </a:rPr>
              <a:t> </a:t>
            </a:r>
            <a:r>
              <a:rPr sz="1800" b="1" i="1" spc="-5" smtClean="0">
                <a:solidFill>
                  <a:srgbClr val="FFFFFF"/>
                </a:solidFill>
                <a:latin typeface="Carlito"/>
                <a:cs typeface="Carlito"/>
              </a:rPr>
              <a:t>generating </a:t>
            </a:r>
            <a:r>
              <a:rPr sz="1800" dirty="0">
                <a:solidFill>
                  <a:srgbClr val="FFFFFF"/>
                </a:solidFill>
                <a:latin typeface="Carlito"/>
                <a:cs typeface="Carlito"/>
              </a:rPr>
              <a:t>and </a:t>
            </a:r>
            <a:r>
              <a:rPr sz="1800" i="1" spc="-5" dirty="0">
                <a:solidFill>
                  <a:srgbClr val="FFFFFF"/>
                </a:solidFill>
                <a:latin typeface="Carlito"/>
                <a:cs typeface="Carlito"/>
              </a:rPr>
              <a:t>impulse </a:t>
            </a:r>
            <a:r>
              <a:rPr sz="1800" b="1" i="1" spc="-5" dirty="0">
                <a:solidFill>
                  <a:srgbClr val="FFFFFF"/>
                </a:solidFill>
                <a:latin typeface="Carlito"/>
                <a:cs typeface="Carlito"/>
              </a:rPr>
              <a:t>conducting</a:t>
            </a:r>
            <a:r>
              <a:rPr sz="1800" b="1" i="1" spc="35" dirty="0">
                <a:solidFill>
                  <a:srgbClr val="FFFFFF"/>
                </a:solidFill>
                <a:latin typeface="Carlito"/>
                <a:cs typeface="Carlito"/>
              </a:rPr>
              <a:t> </a:t>
            </a:r>
            <a:r>
              <a:rPr sz="1800" spc="-5" dirty="0">
                <a:solidFill>
                  <a:srgbClr val="FFFFFF"/>
                </a:solidFill>
                <a:latin typeface="Carlito"/>
                <a:cs typeface="Carlito"/>
              </a:rPr>
              <a:t>unit.</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Neurons possess </a:t>
            </a:r>
            <a:r>
              <a:rPr sz="1800" spc="-10" dirty="0">
                <a:solidFill>
                  <a:srgbClr val="FFFFFF"/>
                </a:solidFill>
                <a:latin typeface="Carlito"/>
                <a:cs typeface="Carlito"/>
              </a:rPr>
              <a:t>two </a:t>
            </a:r>
            <a:r>
              <a:rPr sz="1800" spc="-5" dirty="0">
                <a:solidFill>
                  <a:srgbClr val="FFFFFF"/>
                </a:solidFill>
                <a:latin typeface="Carlito"/>
                <a:cs typeface="Carlito"/>
              </a:rPr>
              <a:t>important basic </a:t>
            </a:r>
            <a:r>
              <a:rPr sz="1800" spc="-10" dirty="0">
                <a:solidFill>
                  <a:srgbClr val="FFFFFF"/>
                </a:solidFill>
                <a:latin typeface="Carlito"/>
                <a:cs typeface="Carlito"/>
              </a:rPr>
              <a:t>properties: </a:t>
            </a:r>
            <a:r>
              <a:rPr sz="1800" b="1" u="heavy" spc="-10" dirty="0">
                <a:solidFill>
                  <a:srgbClr val="FFFFFF"/>
                </a:solidFill>
                <a:uFill>
                  <a:solidFill>
                    <a:srgbClr val="FFFFFF"/>
                  </a:solidFill>
                </a:uFill>
                <a:latin typeface="Carlito"/>
                <a:cs typeface="Carlito"/>
              </a:rPr>
              <a:t>excitability </a:t>
            </a:r>
            <a:r>
              <a:rPr sz="1800" b="1" u="heavy" dirty="0">
                <a:solidFill>
                  <a:srgbClr val="FFFFFF"/>
                </a:solidFill>
                <a:uFill>
                  <a:solidFill>
                    <a:srgbClr val="FFFFFF"/>
                  </a:solidFill>
                </a:uFill>
                <a:latin typeface="Carlito"/>
                <a:cs typeface="Carlito"/>
              </a:rPr>
              <a:t>and</a:t>
            </a:r>
            <a:r>
              <a:rPr sz="1800" b="1" u="heavy" spc="30" dirty="0">
                <a:solidFill>
                  <a:srgbClr val="FFFFFF"/>
                </a:solidFill>
                <a:uFill>
                  <a:solidFill>
                    <a:srgbClr val="FFFFFF"/>
                  </a:solidFill>
                </a:uFill>
                <a:latin typeface="Carlito"/>
                <a:cs typeface="Carlito"/>
              </a:rPr>
              <a:t> </a:t>
            </a:r>
            <a:r>
              <a:rPr sz="1800" b="1" u="heavy" spc="-5" dirty="0">
                <a:solidFill>
                  <a:srgbClr val="FFFFFF"/>
                </a:solidFill>
                <a:uFill>
                  <a:solidFill>
                    <a:srgbClr val="FFFFFF"/>
                  </a:solidFill>
                </a:uFill>
                <a:latin typeface="Carlito"/>
                <a:cs typeface="Carlito"/>
              </a:rPr>
              <a:t>conductivity</a:t>
            </a:r>
            <a:r>
              <a:rPr sz="1800" spc="-5" dirty="0">
                <a:solidFill>
                  <a:srgbClr val="FFFFFF"/>
                </a:solidFill>
                <a:latin typeface="Carlito"/>
                <a:cs typeface="Carlito"/>
              </a:rPr>
              <a:t>.</a:t>
            </a:r>
            <a:endParaRPr sz="1800">
              <a:latin typeface="Carlito"/>
              <a:cs typeface="Carlito"/>
            </a:endParaRPr>
          </a:p>
          <a:p>
            <a:pPr marL="299085" marR="319405" indent="-287020" algn="just">
              <a:lnSpc>
                <a:spcPct val="100000"/>
              </a:lnSpc>
              <a:buFont typeface="Carlito"/>
              <a:buChar char="-"/>
              <a:tabLst>
                <a:tab pos="299085" algn="l"/>
                <a:tab pos="299720" algn="l"/>
              </a:tabLst>
            </a:pPr>
            <a:r>
              <a:rPr sz="1800" b="1" spc="-10" dirty="0">
                <a:solidFill>
                  <a:srgbClr val="FFFFFF"/>
                </a:solidFill>
                <a:latin typeface="Carlito"/>
                <a:cs typeface="Carlito"/>
              </a:rPr>
              <a:t>Excitability </a:t>
            </a:r>
            <a:r>
              <a:rPr sz="1800" spc="-5" dirty="0">
                <a:solidFill>
                  <a:srgbClr val="FFFFFF"/>
                </a:solidFill>
                <a:latin typeface="Carlito"/>
                <a:cs typeface="Carlito"/>
              </a:rPr>
              <a:t>is </a:t>
            </a:r>
            <a:r>
              <a:rPr sz="1800" spc="-15" dirty="0">
                <a:solidFill>
                  <a:srgbClr val="FFFFFF"/>
                </a:solidFill>
                <a:latin typeface="Carlito"/>
                <a:cs typeface="Carlito"/>
              </a:rPr>
              <a:t>excitation </a:t>
            </a:r>
            <a:r>
              <a:rPr sz="1800" spc="-5" dirty="0">
                <a:solidFill>
                  <a:srgbClr val="FFFFFF"/>
                </a:solidFill>
                <a:latin typeface="Carlito"/>
                <a:cs typeface="Carlito"/>
              </a:rPr>
              <a:t>by </a:t>
            </a:r>
            <a:r>
              <a:rPr sz="1800" spc="-10" dirty="0">
                <a:solidFill>
                  <a:srgbClr val="FFFFFF"/>
                </a:solidFill>
                <a:latin typeface="Carlito"/>
                <a:cs typeface="Carlito"/>
              </a:rPr>
              <a:t>external </a:t>
            </a:r>
            <a:r>
              <a:rPr sz="1800" spc="-5" dirty="0">
                <a:solidFill>
                  <a:srgbClr val="FFFFFF"/>
                </a:solidFill>
                <a:latin typeface="Carlito"/>
                <a:cs typeface="Carlito"/>
              </a:rPr>
              <a:t>stimulus by changing </a:t>
            </a:r>
            <a:r>
              <a:rPr sz="1800" dirty="0">
                <a:solidFill>
                  <a:srgbClr val="FFFFFF"/>
                </a:solidFill>
                <a:latin typeface="Carlito"/>
                <a:cs typeface="Carlito"/>
              </a:rPr>
              <a:t>the </a:t>
            </a:r>
            <a:r>
              <a:rPr sz="1800" spc="-5" dirty="0">
                <a:solidFill>
                  <a:srgbClr val="FFFFFF"/>
                </a:solidFill>
                <a:latin typeface="Carlito"/>
                <a:cs typeface="Carlito"/>
              </a:rPr>
              <a:t>action </a:t>
            </a:r>
            <a:r>
              <a:rPr sz="1800" spc="-10" dirty="0">
                <a:solidFill>
                  <a:srgbClr val="FFFFFF"/>
                </a:solidFill>
                <a:latin typeface="Carlito"/>
                <a:cs typeface="Carlito"/>
              </a:rPr>
              <a:t>potential </a:t>
            </a:r>
            <a:r>
              <a:rPr sz="1800" spc="-5" dirty="0">
                <a:solidFill>
                  <a:srgbClr val="FFFFFF"/>
                </a:solidFill>
                <a:latin typeface="Carlito"/>
                <a:cs typeface="Carlito"/>
              </a:rPr>
              <a:t>of  </a:t>
            </a:r>
            <a:r>
              <a:rPr sz="1800" dirty="0">
                <a:solidFill>
                  <a:srgbClr val="FFFFFF"/>
                </a:solidFill>
                <a:latin typeface="Carlito"/>
                <a:cs typeface="Carlito"/>
              </a:rPr>
              <a:t>their</a:t>
            </a:r>
            <a:r>
              <a:rPr sz="1800" spc="-5" dirty="0">
                <a:solidFill>
                  <a:srgbClr val="FFFFFF"/>
                </a:solidFill>
                <a:latin typeface="Carlito"/>
                <a:cs typeface="Carlito"/>
              </a:rPr>
              <a:t> membrane.</a:t>
            </a:r>
            <a:endParaRPr sz="1800">
              <a:latin typeface="Carlito"/>
              <a:cs typeface="Carlito"/>
            </a:endParaRPr>
          </a:p>
          <a:p>
            <a:pPr marL="299085" indent="-287020" algn="just">
              <a:lnSpc>
                <a:spcPct val="100000"/>
              </a:lnSpc>
              <a:buFont typeface="Carlito"/>
              <a:buChar char="-"/>
              <a:tabLst>
                <a:tab pos="299085" algn="l"/>
                <a:tab pos="299720" algn="l"/>
              </a:tabLst>
            </a:pPr>
            <a:r>
              <a:rPr sz="1800" b="1" spc="-5" dirty="0">
                <a:solidFill>
                  <a:srgbClr val="FFFFFF"/>
                </a:solidFill>
                <a:latin typeface="Carlito"/>
                <a:cs typeface="Carlito"/>
              </a:rPr>
              <a:t>Conductivity </a:t>
            </a:r>
            <a:r>
              <a:rPr sz="1800" spc="-5" dirty="0">
                <a:solidFill>
                  <a:srgbClr val="FFFFFF"/>
                </a:solidFill>
                <a:latin typeface="Carlito"/>
                <a:cs typeface="Carlito"/>
              </a:rPr>
              <a:t>is </a:t>
            </a:r>
            <a:r>
              <a:rPr sz="1800" spc="-10" dirty="0">
                <a:solidFill>
                  <a:srgbClr val="FFFFFF"/>
                </a:solidFill>
                <a:latin typeface="Carlito"/>
                <a:cs typeface="Carlito"/>
              </a:rPr>
              <a:t>to </a:t>
            </a:r>
            <a:r>
              <a:rPr sz="1800" spc="-5" dirty="0">
                <a:solidFill>
                  <a:srgbClr val="FFFFFF"/>
                </a:solidFill>
                <a:latin typeface="Carlito"/>
                <a:cs typeface="Carlito"/>
              </a:rPr>
              <a:t>carry </a:t>
            </a:r>
            <a:r>
              <a:rPr sz="1800" dirty="0">
                <a:solidFill>
                  <a:srgbClr val="FFFFFF"/>
                </a:solidFill>
                <a:latin typeface="Carlito"/>
                <a:cs typeface="Carlito"/>
              </a:rPr>
              <a:t>a </a:t>
            </a:r>
            <a:r>
              <a:rPr sz="1800" spc="-15" dirty="0">
                <a:solidFill>
                  <a:srgbClr val="FFFFFF"/>
                </a:solidFill>
                <a:latin typeface="Carlito"/>
                <a:cs typeface="Carlito"/>
              </a:rPr>
              <a:t>wave </a:t>
            </a:r>
            <a:r>
              <a:rPr sz="1800" spc="-5" dirty="0">
                <a:solidFill>
                  <a:srgbClr val="FFFFFF"/>
                </a:solidFill>
                <a:latin typeface="Carlito"/>
                <a:cs typeface="Carlito"/>
              </a:rPr>
              <a:t>of electric impulse </a:t>
            </a:r>
            <a:r>
              <a:rPr sz="1800" spc="-10" dirty="0">
                <a:solidFill>
                  <a:srgbClr val="FFFFFF"/>
                </a:solidFill>
                <a:latin typeface="Carlito"/>
                <a:cs typeface="Carlito"/>
              </a:rPr>
              <a:t>from </a:t>
            </a:r>
            <a:r>
              <a:rPr sz="1800" dirty="0">
                <a:solidFill>
                  <a:srgbClr val="FFFFFF"/>
                </a:solidFill>
                <a:latin typeface="Carlito"/>
                <a:cs typeface="Carlito"/>
              </a:rPr>
              <a:t>the </a:t>
            </a:r>
            <a:r>
              <a:rPr sz="1800" spc="-10" dirty="0">
                <a:solidFill>
                  <a:srgbClr val="FFFFFF"/>
                </a:solidFill>
                <a:latin typeface="Carlito"/>
                <a:cs typeface="Carlito"/>
              </a:rPr>
              <a:t>dendron to</a:t>
            </a:r>
            <a:r>
              <a:rPr sz="1800" spc="130" dirty="0">
                <a:solidFill>
                  <a:srgbClr val="FFFFFF"/>
                </a:solidFill>
                <a:latin typeface="Carlito"/>
                <a:cs typeface="Carlito"/>
              </a:rPr>
              <a:t> </a:t>
            </a:r>
            <a:r>
              <a:rPr sz="1800" spc="-15" dirty="0">
                <a:solidFill>
                  <a:srgbClr val="FFFFFF"/>
                </a:solidFill>
                <a:latin typeface="Carlito"/>
                <a:cs typeface="Carlito"/>
              </a:rPr>
              <a:t>axon.</a:t>
            </a:r>
            <a:endParaRPr sz="1800">
              <a:latin typeface="Carlito"/>
              <a:cs typeface="Carlito"/>
            </a:endParaRPr>
          </a:p>
          <a:p>
            <a:pPr marL="12700" algn="just">
              <a:lnSpc>
                <a:spcPct val="100000"/>
              </a:lnSpc>
            </a:pPr>
            <a:r>
              <a:rPr sz="1800" b="1" u="heavy" spc="-10" smtClean="0">
                <a:solidFill>
                  <a:srgbClr val="FFFFFF"/>
                </a:solidFill>
                <a:uFill>
                  <a:solidFill>
                    <a:srgbClr val="FFFFFF"/>
                  </a:solidFill>
                </a:uFill>
                <a:latin typeface="Carlito"/>
                <a:cs typeface="Carlito"/>
              </a:rPr>
              <a:t>General</a:t>
            </a:r>
            <a:r>
              <a:rPr sz="1800" b="1" u="heavy" spc="-20" smtClean="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structure:</a:t>
            </a:r>
            <a:endParaRPr sz="1800">
              <a:latin typeface="Carlito"/>
              <a:cs typeface="Carlito"/>
            </a:endParaRPr>
          </a:p>
          <a:p>
            <a:pPr marL="299085" indent="-287020" algn="just">
              <a:lnSpc>
                <a:spcPct val="100000"/>
              </a:lnSpc>
              <a:spcBef>
                <a:spcPts val="5"/>
              </a:spcBef>
              <a:buChar char="-"/>
              <a:tabLst>
                <a:tab pos="299085" algn="l"/>
                <a:tab pos="299720" algn="l"/>
              </a:tabLst>
            </a:pPr>
            <a:r>
              <a:rPr sz="1800" spc="-5" dirty="0">
                <a:solidFill>
                  <a:srgbClr val="FFFFFF"/>
                </a:solidFill>
                <a:latin typeface="Carlito"/>
                <a:cs typeface="Carlito"/>
              </a:rPr>
              <a:t>Nervous </a:t>
            </a:r>
            <a:r>
              <a:rPr sz="1800" spc="-20" dirty="0">
                <a:solidFill>
                  <a:srgbClr val="FFFFFF"/>
                </a:solidFill>
                <a:latin typeface="Carlito"/>
                <a:cs typeface="Carlito"/>
              </a:rPr>
              <a:t>system </a:t>
            </a:r>
            <a:r>
              <a:rPr sz="1800" spc="-5" dirty="0">
                <a:solidFill>
                  <a:srgbClr val="FFFFFF"/>
                </a:solidFill>
                <a:latin typeface="Carlito"/>
                <a:cs typeface="Carlito"/>
              </a:rPr>
              <a:t>is </a:t>
            </a:r>
            <a:r>
              <a:rPr sz="1800" dirty="0">
                <a:solidFill>
                  <a:srgbClr val="FFFFFF"/>
                </a:solidFill>
                <a:latin typeface="Carlito"/>
                <a:cs typeface="Carlito"/>
              </a:rPr>
              <a:t>made up </a:t>
            </a:r>
            <a:r>
              <a:rPr sz="1800" spc="-5" dirty="0">
                <a:solidFill>
                  <a:srgbClr val="FFFFFF"/>
                </a:solidFill>
                <a:latin typeface="Carlito"/>
                <a:cs typeface="Carlito"/>
              </a:rPr>
              <a:t>of nervous</a:t>
            </a:r>
            <a:r>
              <a:rPr sz="1800" spc="40" dirty="0">
                <a:solidFill>
                  <a:srgbClr val="FFFFFF"/>
                </a:solidFill>
                <a:latin typeface="Carlito"/>
                <a:cs typeface="Carlito"/>
              </a:rPr>
              <a:t> </a:t>
            </a:r>
            <a:r>
              <a:rPr sz="1800" spc="-5" dirty="0">
                <a:solidFill>
                  <a:srgbClr val="FFFFFF"/>
                </a:solidFill>
                <a:latin typeface="Carlito"/>
                <a:cs typeface="Carlito"/>
              </a:rPr>
              <a:t>tissue.</a:t>
            </a:r>
            <a:endParaRPr sz="1800">
              <a:latin typeface="Carlito"/>
              <a:cs typeface="Carlito"/>
            </a:endParaRPr>
          </a:p>
          <a:p>
            <a:pPr marL="299085" indent="-287020" algn="just">
              <a:lnSpc>
                <a:spcPct val="100000"/>
              </a:lnSpc>
              <a:buChar char="-"/>
              <a:tabLst>
                <a:tab pos="299085" algn="l"/>
                <a:tab pos="299720" algn="l"/>
              </a:tabLst>
            </a:pPr>
            <a:r>
              <a:rPr sz="1800" spc="-5" dirty="0">
                <a:solidFill>
                  <a:srgbClr val="FFFFFF"/>
                </a:solidFill>
                <a:latin typeface="Carlito"/>
                <a:cs typeface="Carlito"/>
              </a:rPr>
              <a:t>Nervous tissue is composed of </a:t>
            </a:r>
            <a:r>
              <a:rPr sz="1800" i="1" u="heavy" spc="-5" dirty="0">
                <a:solidFill>
                  <a:srgbClr val="FFFFFF"/>
                </a:solidFill>
                <a:uFill>
                  <a:solidFill>
                    <a:srgbClr val="FFFFFF"/>
                  </a:solidFill>
                </a:uFill>
                <a:latin typeface="Carlito"/>
                <a:cs typeface="Carlito"/>
              </a:rPr>
              <a:t>nerve </a:t>
            </a:r>
            <a:r>
              <a:rPr sz="1800" i="1" u="heavy" spc="-10" dirty="0">
                <a:solidFill>
                  <a:srgbClr val="FFFFFF"/>
                </a:solidFill>
                <a:uFill>
                  <a:solidFill>
                    <a:srgbClr val="FFFFFF"/>
                  </a:solidFill>
                </a:uFill>
                <a:latin typeface="Carlito"/>
                <a:cs typeface="Carlito"/>
              </a:rPr>
              <a:t>cells </a:t>
            </a:r>
            <a:r>
              <a:rPr sz="1800" i="1" u="heavy" spc="-5" dirty="0">
                <a:solidFill>
                  <a:srgbClr val="FFFFFF"/>
                </a:solidFill>
                <a:uFill>
                  <a:solidFill>
                    <a:srgbClr val="FFFFFF"/>
                  </a:solidFill>
                </a:uFill>
                <a:latin typeface="Carlito"/>
                <a:cs typeface="Carlito"/>
              </a:rPr>
              <a:t>or </a:t>
            </a:r>
            <a:r>
              <a:rPr sz="1800" b="1" i="1" u="heavy" spc="-5" dirty="0">
                <a:solidFill>
                  <a:srgbClr val="FFFFFF"/>
                </a:solidFill>
                <a:uFill>
                  <a:solidFill>
                    <a:srgbClr val="FFFFFF"/>
                  </a:solidFill>
                </a:uFill>
                <a:latin typeface="Carlito"/>
                <a:cs typeface="Carlito"/>
              </a:rPr>
              <a:t>neurons</a:t>
            </a:r>
            <a:r>
              <a:rPr sz="1800" b="1" i="1" spc="-5" dirty="0">
                <a:solidFill>
                  <a:srgbClr val="FFFFFF"/>
                </a:solidFill>
                <a:latin typeface="Carlito"/>
                <a:cs typeface="Carlito"/>
              </a:rPr>
              <a:t> </a:t>
            </a:r>
            <a:r>
              <a:rPr sz="1800" dirty="0">
                <a:solidFill>
                  <a:srgbClr val="FFFFFF"/>
                </a:solidFill>
                <a:latin typeface="Carlito"/>
                <a:cs typeface="Carlito"/>
              </a:rPr>
              <a:t>and </a:t>
            </a:r>
            <a:r>
              <a:rPr sz="1800" i="1" spc="-5" dirty="0">
                <a:solidFill>
                  <a:srgbClr val="FFFFFF"/>
                </a:solidFill>
                <a:latin typeface="Carlito"/>
                <a:cs typeface="Carlito"/>
              </a:rPr>
              <a:t>supportive </a:t>
            </a:r>
            <a:r>
              <a:rPr sz="1800" i="1" spc="-10">
                <a:solidFill>
                  <a:srgbClr val="FFFFFF"/>
                </a:solidFill>
                <a:latin typeface="Carlito"/>
                <a:cs typeface="Carlito"/>
              </a:rPr>
              <a:t>cells</a:t>
            </a:r>
            <a:r>
              <a:rPr sz="1800" i="1" spc="200">
                <a:solidFill>
                  <a:srgbClr val="FFFFFF"/>
                </a:solidFill>
                <a:latin typeface="Carlito"/>
                <a:cs typeface="Carlito"/>
              </a:rPr>
              <a:t> </a:t>
            </a:r>
            <a:r>
              <a:rPr sz="1800" spc="-10" smtClean="0">
                <a:solidFill>
                  <a:srgbClr val="FFFFFF"/>
                </a:solidFill>
                <a:latin typeface="Carlito"/>
                <a:cs typeface="Carlito"/>
              </a:rPr>
              <a:t>called</a:t>
            </a:r>
            <a:r>
              <a:rPr lang="en-US" sz="1800" spc="-10" dirty="0" smtClean="0">
                <a:solidFill>
                  <a:srgbClr val="FFFFFF"/>
                </a:solidFill>
                <a:latin typeface="Carlito"/>
                <a:cs typeface="Carlito"/>
              </a:rPr>
              <a:t> </a:t>
            </a:r>
            <a:r>
              <a:rPr sz="1800" b="1" i="1" u="heavy" spc="-5" smtClean="0">
                <a:solidFill>
                  <a:srgbClr val="FFFFFF"/>
                </a:solidFill>
                <a:uFill>
                  <a:solidFill>
                    <a:srgbClr val="FFFFFF"/>
                  </a:solidFill>
                </a:uFill>
                <a:latin typeface="Carlito"/>
                <a:cs typeface="Carlito"/>
              </a:rPr>
              <a:t>neuroglia </a:t>
            </a:r>
            <a:r>
              <a:rPr sz="1800" i="1" u="heavy" spc="-5" dirty="0">
                <a:solidFill>
                  <a:srgbClr val="FFFFFF"/>
                </a:solidFill>
                <a:uFill>
                  <a:solidFill>
                    <a:srgbClr val="FFFFFF"/>
                  </a:solidFill>
                </a:uFill>
                <a:latin typeface="Carlito"/>
                <a:cs typeface="Carlito"/>
              </a:rPr>
              <a:t>or glia</a:t>
            </a:r>
            <a:r>
              <a:rPr sz="1800" i="1" u="heavy" spc="25" dirty="0">
                <a:solidFill>
                  <a:srgbClr val="FFFFFF"/>
                </a:solidFill>
                <a:uFill>
                  <a:solidFill>
                    <a:srgbClr val="FFFFFF"/>
                  </a:solidFill>
                </a:uFill>
                <a:latin typeface="Carlito"/>
                <a:cs typeface="Carlito"/>
              </a:rPr>
              <a:t> </a:t>
            </a:r>
            <a:r>
              <a:rPr sz="1800" i="1" u="heavy" spc="-5" dirty="0">
                <a:solidFill>
                  <a:srgbClr val="FFFFFF"/>
                </a:solidFill>
                <a:uFill>
                  <a:solidFill>
                    <a:srgbClr val="FFFFFF"/>
                  </a:solidFill>
                </a:uFill>
                <a:latin typeface="Carlito"/>
                <a:cs typeface="Carlito"/>
              </a:rPr>
              <a:t>cells</a:t>
            </a:r>
            <a:r>
              <a:rPr sz="1800" u="heavy" spc="-5" dirty="0">
                <a:solidFill>
                  <a:srgbClr val="FFFFFF"/>
                </a:solidFill>
                <a:uFill>
                  <a:solidFill>
                    <a:srgbClr val="FFFFFF"/>
                  </a:solidFill>
                </a:uFill>
                <a:latin typeface="Carlito"/>
                <a:cs typeface="Carlito"/>
              </a:rPr>
              <a:t>.</a:t>
            </a:r>
            <a:endParaRPr sz="1800">
              <a:latin typeface="Carlito"/>
              <a:cs typeface="Carlito"/>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15000" y="685800"/>
            <a:ext cx="3200400" cy="58064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6136" y="304800"/>
            <a:ext cx="35600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404266" y="317703"/>
            <a:ext cx="3405734" cy="382156"/>
          </a:xfrm>
          <a:prstGeom prst="rect">
            <a:avLst/>
          </a:prstGeom>
        </p:spPr>
        <p:txBody>
          <a:bodyPr vert="horz" wrap="square" lIns="0" tIns="12700" rIns="0" bIns="0" rtlCol="0">
            <a:spAutoFit/>
          </a:bodyPr>
          <a:lstStyle/>
          <a:p>
            <a:pPr marL="12700">
              <a:lnSpc>
                <a:spcPct val="100000"/>
              </a:lnSpc>
              <a:spcBef>
                <a:spcPts val="100"/>
              </a:spcBef>
              <a:tabLst>
                <a:tab pos="1205230" algn="l"/>
              </a:tabLst>
            </a:pPr>
            <a:r>
              <a:rPr sz="2400" u="none" dirty="0"/>
              <a:t>Ne</a:t>
            </a:r>
            <a:r>
              <a:rPr sz="2400" u="none" spc="25" dirty="0"/>
              <a:t>r</a:t>
            </a:r>
            <a:r>
              <a:rPr sz="2400" u="none" spc="-20" dirty="0"/>
              <a:t>v</a:t>
            </a:r>
            <a:r>
              <a:rPr sz="2400" u="none" dirty="0"/>
              <a:t>ous	</a:t>
            </a:r>
            <a:r>
              <a:rPr sz="2400" u="none" spc="-5" dirty="0"/>
              <a:t>Tiss</a:t>
            </a:r>
            <a:r>
              <a:rPr sz="2400" u="none" spc="-10" dirty="0"/>
              <a:t>u</a:t>
            </a:r>
            <a:r>
              <a:rPr sz="2400" u="none" dirty="0"/>
              <a:t>e</a:t>
            </a:r>
            <a:endParaRPr sz="2400"/>
          </a:p>
        </p:txBody>
      </p:sp>
      <p:sp>
        <p:nvSpPr>
          <p:cNvPr id="5" name="object 5"/>
          <p:cNvSpPr/>
          <p:nvPr/>
        </p:nvSpPr>
        <p:spPr>
          <a:xfrm>
            <a:off x="37680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6" name="object 6"/>
          <p:cNvSpPr txBox="1"/>
          <p:nvPr/>
        </p:nvSpPr>
        <p:spPr>
          <a:xfrm>
            <a:off x="3810000" y="320751"/>
            <a:ext cx="2895600"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Str</a:t>
            </a:r>
            <a:r>
              <a:rPr sz="2200" u="heavy" spc="-15" dirty="0">
                <a:solidFill>
                  <a:srgbClr val="FFFFFF"/>
                </a:solidFill>
                <a:uFill>
                  <a:solidFill>
                    <a:srgbClr val="FFFFFF"/>
                  </a:solidFill>
                </a:uFill>
                <a:latin typeface="Carlito"/>
                <a:cs typeface="Carlito"/>
              </a:rPr>
              <a:t>u</a:t>
            </a:r>
            <a:r>
              <a:rPr sz="2200" u="heavy" spc="-5" dirty="0">
                <a:solidFill>
                  <a:srgbClr val="FFFFFF"/>
                </a:solidFill>
                <a:uFill>
                  <a:solidFill>
                    <a:srgbClr val="FFFFFF"/>
                  </a:solidFill>
                </a:uFill>
                <a:latin typeface="Carlito"/>
                <a:cs typeface="Carlito"/>
              </a:rPr>
              <a:t>c</a:t>
            </a:r>
            <a:r>
              <a:rPr sz="2200" u="heavy" spc="-20" dirty="0">
                <a:solidFill>
                  <a:srgbClr val="FFFFFF"/>
                </a:solidFill>
                <a:uFill>
                  <a:solidFill>
                    <a:srgbClr val="FFFFFF"/>
                  </a:solidFill>
                </a:uFill>
                <a:latin typeface="Carlito"/>
                <a:cs typeface="Carlito"/>
              </a:rPr>
              <a:t>t</a:t>
            </a:r>
            <a:r>
              <a:rPr sz="2200" u="heavy" spc="-10" dirty="0">
                <a:solidFill>
                  <a:srgbClr val="FFFFFF"/>
                </a:solidFill>
                <a:uFill>
                  <a:solidFill>
                    <a:srgbClr val="FFFFFF"/>
                  </a:solidFill>
                </a:uFill>
                <a:latin typeface="Carlito"/>
                <a:cs typeface="Carlito"/>
              </a:rPr>
              <a:t>u</a:t>
            </a:r>
            <a:r>
              <a:rPr sz="2200" u="heavy" spc="-35"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7" name="object 7"/>
          <p:cNvSpPr txBox="1"/>
          <p:nvPr/>
        </p:nvSpPr>
        <p:spPr>
          <a:xfrm>
            <a:off x="326136" y="914400"/>
            <a:ext cx="5236845" cy="861774"/>
          </a:xfrm>
          <a:prstGeom prst="rect">
            <a:avLst/>
          </a:prstGeom>
          <a:ln w="9144">
            <a:solidFill>
              <a:srgbClr val="FFFFFF"/>
            </a:solidFill>
          </a:ln>
        </p:spPr>
        <p:txBody>
          <a:bodyPr vert="horz" wrap="square" lIns="0" tIns="30480" rIns="0" bIns="0" rtlCol="0">
            <a:spAutoFit/>
          </a:bodyPr>
          <a:lstStyle/>
          <a:p>
            <a:pPr marL="90805" marR="261620" algn="just">
              <a:lnSpc>
                <a:spcPct val="100000"/>
              </a:lnSpc>
              <a:spcBef>
                <a:spcPts val="240"/>
              </a:spcBef>
            </a:pPr>
            <a:r>
              <a:rPr sz="1800" spc="-5" dirty="0">
                <a:solidFill>
                  <a:srgbClr val="FFFFFF"/>
                </a:solidFill>
                <a:latin typeface="Carlito"/>
                <a:cs typeface="Carlito"/>
              </a:rPr>
              <a:t>Neuron </a:t>
            </a:r>
            <a:r>
              <a:rPr sz="1800" dirty="0">
                <a:solidFill>
                  <a:srgbClr val="FFFFFF"/>
                </a:solidFill>
                <a:latin typeface="Carlito"/>
                <a:cs typeface="Carlito"/>
              </a:rPr>
              <a:t>is </a:t>
            </a:r>
            <a:r>
              <a:rPr sz="1800" spc="-10" dirty="0">
                <a:solidFill>
                  <a:srgbClr val="FFFFFF"/>
                </a:solidFill>
                <a:latin typeface="Carlito"/>
                <a:cs typeface="Carlito"/>
              </a:rPr>
              <a:t>covered </a:t>
            </a:r>
            <a:r>
              <a:rPr sz="1800" spc="-5" dirty="0">
                <a:solidFill>
                  <a:srgbClr val="FFFFFF"/>
                </a:solidFill>
                <a:latin typeface="Carlito"/>
                <a:cs typeface="Carlito"/>
              </a:rPr>
              <a:t>by </a:t>
            </a:r>
            <a:r>
              <a:rPr sz="1800" b="1" spc="-5" dirty="0">
                <a:solidFill>
                  <a:srgbClr val="FFFFFF"/>
                </a:solidFill>
                <a:latin typeface="Carlito"/>
                <a:cs typeface="Carlito"/>
              </a:rPr>
              <a:t>neurilemma </a:t>
            </a:r>
            <a:r>
              <a:rPr sz="1800" dirty="0">
                <a:solidFill>
                  <a:srgbClr val="FFFFFF"/>
                </a:solidFill>
                <a:latin typeface="Carlito"/>
                <a:cs typeface="Carlito"/>
              </a:rPr>
              <a:t>and </a:t>
            </a:r>
            <a:r>
              <a:rPr sz="1800" spc="-5" dirty="0">
                <a:solidFill>
                  <a:srgbClr val="FFFFFF"/>
                </a:solidFill>
                <a:latin typeface="Carlito"/>
                <a:cs typeface="Carlito"/>
              </a:rPr>
              <a:t>is </a:t>
            </a:r>
            <a:r>
              <a:rPr sz="1800" dirty="0">
                <a:solidFill>
                  <a:srgbClr val="FFFFFF"/>
                </a:solidFill>
                <a:latin typeface="Carlito"/>
                <a:cs typeface="Carlito"/>
              </a:rPr>
              <a:t>made up </a:t>
            </a:r>
            <a:r>
              <a:rPr sz="1800" spc="-5" dirty="0">
                <a:solidFill>
                  <a:srgbClr val="FFFFFF"/>
                </a:solidFill>
                <a:latin typeface="Carlito"/>
                <a:cs typeface="Carlito"/>
              </a:rPr>
              <a:t>of  </a:t>
            </a:r>
            <a:r>
              <a:rPr sz="1800" spc="-10" dirty="0">
                <a:solidFill>
                  <a:srgbClr val="FFFFFF"/>
                </a:solidFill>
                <a:latin typeface="Carlito"/>
                <a:cs typeface="Carlito"/>
              </a:rPr>
              <a:t>two </a:t>
            </a:r>
            <a:r>
              <a:rPr sz="1800" spc="-10">
                <a:solidFill>
                  <a:srgbClr val="FFFFFF"/>
                </a:solidFill>
                <a:latin typeface="Carlito"/>
                <a:cs typeface="Carlito"/>
              </a:rPr>
              <a:t>distinct</a:t>
            </a:r>
            <a:r>
              <a:rPr sz="1800" spc="15">
                <a:solidFill>
                  <a:srgbClr val="FFFFFF"/>
                </a:solidFill>
                <a:latin typeface="Carlito"/>
                <a:cs typeface="Carlito"/>
              </a:rPr>
              <a:t> </a:t>
            </a:r>
            <a:r>
              <a:rPr sz="1800" spc="-5" smtClean="0">
                <a:solidFill>
                  <a:srgbClr val="FFFFFF"/>
                </a:solidFill>
                <a:latin typeface="Carlito"/>
                <a:cs typeface="Carlito"/>
              </a:rPr>
              <a:t>regions:</a:t>
            </a:r>
            <a:r>
              <a:rPr lang="en-US" sz="1800" spc="-5" dirty="0" smtClean="0">
                <a:solidFill>
                  <a:srgbClr val="FFFFFF"/>
                </a:solidFill>
                <a:latin typeface="Carlito"/>
                <a:cs typeface="Carlito"/>
              </a:rPr>
              <a:t> </a:t>
            </a:r>
            <a:r>
              <a:rPr sz="1800" b="1" u="heavy" spc="-5" smtClean="0">
                <a:solidFill>
                  <a:srgbClr val="FFFFFF"/>
                </a:solidFill>
                <a:uFill>
                  <a:solidFill>
                    <a:srgbClr val="FFFFFF"/>
                  </a:solidFill>
                </a:uFill>
                <a:latin typeface="Carlito"/>
                <a:cs typeface="Carlito"/>
              </a:rPr>
              <a:t>cyton </a:t>
            </a:r>
            <a:r>
              <a:rPr sz="1800" u="heavy" dirty="0">
                <a:solidFill>
                  <a:srgbClr val="FFFFFF"/>
                </a:solidFill>
                <a:uFill>
                  <a:solidFill>
                    <a:srgbClr val="FFFFFF"/>
                  </a:solidFill>
                </a:uFill>
                <a:latin typeface="Carlito"/>
                <a:cs typeface="Carlito"/>
              </a:rPr>
              <a:t>and </a:t>
            </a:r>
            <a:r>
              <a:rPr sz="1800" b="1" u="heavy" spc="-5" dirty="0">
                <a:solidFill>
                  <a:srgbClr val="FFFFFF"/>
                </a:solidFill>
                <a:uFill>
                  <a:solidFill>
                    <a:srgbClr val="FFFFFF"/>
                  </a:solidFill>
                </a:uFill>
                <a:latin typeface="Carlito"/>
                <a:cs typeface="Carlito"/>
              </a:rPr>
              <a:t>cytoplasmic</a:t>
            </a:r>
            <a:r>
              <a:rPr sz="1800" b="1" u="heavy" spc="-40" dirty="0">
                <a:solidFill>
                  <a:srgbClr val="FFFFFF"/>
                </a:solidFill>
                <a:uFill>
                  <a:solidFill>
                    <a:srgbClr val="FFFFFF"/>
                  </a:solidFill>
                </a:uFill>
                <a:latin typeface="Carlito"/>
                <a:cs typeface="Carlito"/>
              </a:rPr>
              <a:t> </a:t>
            </a:r>
            <a:r>
              <a:rPr sz="1800" b="1" u="heavy" spc="-10" dirty="0">
                <a:solidFill>
                  <a:srgbClr val="FFFFFF"/>
                </a:solidFill>
                <a:uFill>
                  <a:solidFill>
                    <a:srgbClr val="FFFFFF"/>
                  </a:solidFill>
                </a:uFill>
                <a:latin typeface="Carlito"/>
                <a:cs typeface="Carlito"/>
              </a:rPr>
              <a:t>extensions</a:t>
            </a:r>
            <a:endParaRPr sz="1800">
              <a:latin typeface="Carlito"/>
              <a:cs typeface="Carlito"/>
            </a:endParaRPr>
          </a:p>
        </p:txBody>
      </p:sp>
      <p:sp>
        <p:nvSpPr>
          <p:cNvPr id="8" name="object 8"/>
          <p:cNvSpPr txBox="1"/>
          <p:nvPr/>
        </p:nvSpPr>
        <p:spPr>
          <a:xfrm>
            <a:off x="326136" y="2014727"/>
            <a:ext cx="5236845" cy="2862580"/>
          </a:xfrm>
          <a:prstGeom prst="rect">
            <a:avLst/>
          </a:prstGeom>
          <a:ln w="9144">
            <a:solidFill>
              <a:srgbClr val="FFFFFF"/>
            </a:solidFill>
          </a:ln>
        </p:spPr>
        <p:txBody>
          <a:bodyPr vert="horz" wrap="square" lIns="0" tIns="30480" rIns="0" bIns="0" rtlCol="0">
            <a:spAutoFit/>
          </a:bodyPr>
          <a:lstStyle/>
          <a:p>
            <a:pPr marL="377190" marR="591820" indent="-287020" algn="just">
              <a:lnSpc>
                <a:spcPct val="100000"/>
              </a:lnSpc>
              <a:spcBef>
                <a:spcPts val="240"/>
              </a:spcBef>
              <a:buFont typeface="Carlito"/>
              <a:buChar char="-"/>
              <a:tabLst>
                <a:tab pos="377190" algn="l"/>
                <a:tab pos="377825" algn="l"/>
              </a:tabLst>
            </a:pPr>
            <a:r>
              <a:rPr sz="1800" b="1" spc="-5" dirty="0">
                <a:solidFill>
                  <a:srgbClr val="FFFFFF"/>
                </a:solidFill>
                <a:latin typeface="Carlito"/>
                <a:cs typeface="Carlito"/>
              </a:rPr>
              <a:t>Cyton </a:t>
            </a:r>
            <a:r>
              <a:rPr sz="1800" b="1" dirty="0">
                <a:solidFill>
                  <a:srgbClr val="FFFFFF"/>
                </a:solidFill>
                <a:latin typeface="Carlito"/>
                <a:cs typeface="Carlito"/>
              </a:rPr>
              <a:t>or cell body </a:t>
            </a:r>
            <a:r>
              <a:rPr sz="1800" spc="-5" dirty="0">
                <a:solidFill>
                  <a:srgbClr val="FFFFFF"/>
                </a:solidFill>
                <a:latin typeface="Carlito"/>
                <a:cs typeface="Carlito"/>
              </a:rPr>
              <a:t>is </a:t>
            </a:r>
            <a:r>
              <a:rPr sz="1800" dirty="0">
                <a:solidFill>
                  <a:srgbClr val="FFFFFF"/>
                </a:solidFill>
                <a:latin typeface="Carlito"/>
                <a:cs typeface="Carlito"/>
              </a:rPr>
              <a:t>also </a:t>
            </a:r>
            <a:r>
              <a:rPr sz="1800" spc="-10" dirty="0">
                <a:solidFill>
                  <a:srgbClr val="FFFFFF"/>
                </a:solidFill>
                <a:latin typeface="Carlito"/>
                <a:cs typeface="Carlito"/>
              </a:rPr>
              <a:t>called </a:t>
            </a:r>
            <a:r>
              <a:rPr sz="1800" b="1" spc="-10" dirty="0">
                <a:solidFill>
                  <a:srgbClr val="FFFFFF"/>
                </a:solidFill>
                <a:latin typeface="Carlito"/>
                <a:cs typeface="Carlito"/>
              </a:rPr>
              <a:t>perikaryon </a:t>
            </a:r>
            <a:r>
              <a:rPr sz="1800" b="1" dirty="0">
                <a:solidFill>
                  <a:srgbClr val="FFFFFF"/>
                </a:solidFill>
                <a:latin typeface="Carlito"/>
                <a:cs typeface="Carlito"/>
              </a:rPr>
              <a:t>or  </a:t>
            </a:r>
            <a:r>
              <a:rPr sz="1800" b="1" spc="-5" dirty="0">
                <a:solidFill>
                  <a:srgbClr val="FFFFFF"/>
                </a:solidFill>
                <a:latin typeface="Carlito"/>
                <a:cs typeface="Carlito"/>
              </a:rPr>
              <a:t>soma</a:t>
            </a:r>
            <a:endParaRPr sz="1800">
              <a:latin typeface="Carlito"/>
              <a:cs typeface="Carlito"/>
            </a:endParaRPr>
          </a:p>
          <a:p>
            <a:pPr marL="377190" marR="193675" indent="-287020" algn="just">
              <a:lnSpc>
                <a:spcPct val="100000"/>
              </a:lnSpc>
              <a:buChar char="-"/>
              <a:tabLst>
                <a:tab pos="377190" algn="l"/>
                <a:tab pos="377825" algn="l"/>
              </a:tabLst>
            </a:pPr>
            <a:r>
              <a:rPr sz="1800" spc="-10" dirty="0">
                <a:solidFill>
                  <a:srgbClr val="FFFFFF"/>
                </a:solidFill>
                <a:latin typeface="Carlito"/>
                <a:cs typeface="Carlito"/>
              </a:rPr>
              <a:t>contains </a:t>
            </a:r>
            <a:r>
              <a:rPr sz="1800" spc="-5" dirty="0">
                <a:solidFill>
                  <a:srgbClr val="FFFFFF"/>
                </a:solidFill>
                <a:latin typeface="Carlito"/>
                <a:cs typeface="Carlito"/>
              </a:rPr>
              <a:t>granular cytoplasm with </a:t>
            </a:r>
            <a:r>
              <a:rPr sz="1800" spc="-10" dirty="0">
                <a:solidFill>
                  <a:srgbClr val="FFFFFF"/>
                </a:solidFill>
                <a:latin typeface="Carlito"/>
                <a:cs typeface="Carlito"/>
              </a:rPr>
              <a:t>large </a:t>
            </a:r>
            <a:r>
              <a:rPr sz="1800" spc="-5" dirty="0">
                <a:solidFill>
                  <a:srgbClr val="FFFFFF"/>
                </a:solidFill>
                <a:latin typeface="Carlito"/>
                <a:cs typeface="Carlito"/>
              </a:rPr>
              <a:t>number of  </a:t>
            </a:r>
            <a:r>
              <a:rPr sz="1800" spc="-10" dirty="0">
                <a:solidFill>
                  <a:srgbClr val="FFFFFF"/>
                </a:solidFill>
                <a:latin typeface="Carlito"/>
                <a:cs typeface="Carlito"/>
              </a:rPr>
              <a:t>network </a:t>
            </a:r>
            <a:r>
              <a:rPr sz="1800" spc="-5" dirty="0">
                <a:solidFill>
                  <a:srgbClr val="FFFFFF"/>
                </a:solidFill>
                <a:latin typeface="Carlito"/>
                <a:cs typeface="Carlito"/>
              </a:rPr>
              <a:t>of </a:t>
            </a:r>
            <a:r>
              <a:rPr sz="1800" spc="-10" dirty="0">
                <a:solidFill>
                  <a:srgbClr val="FFFFFF"/>
                </a:solidFill>
                <a:latin typeface="Carlito"/>
                <a:cs typeface="Carlito"/>
              </a:rPr>
              <a:t>neurofibrils, various </a:t>
            </a:r>
            <a:r>
              <a:rPr sz="1800" spc="-5" dirty="0">
                <a:solidFill>
                  <a:srgbClr val="FFFFFF"/>
                </a:solidFill>
                <a:latin typeface="Carlito"/>
                <a:cs typeface="Carlito"/>
              </a:rPr>
              <a:t>cell </a:t>
            </a:r>
            <a:r>
              <a:rPr sz="1800" spc="-10" dirty="0">
                <a:solidFill>
                  <a:srgbClr val="FFFFFF"/>
                </a:solidFill>
                <a:latin typeface="Carlito"/>
                <a:cs typeface="Carlito"/>
              </a:rPr>
              <a:t>organelles </a:t>
            </a:r>
            <a:r>
              <a:rPr sz="1800" spc="-20" dirty="0">
                <a:solidFill>
                  <a:srgbClr val="FFFFFF"/>
                </a:solidFill>
                <a:latin typeface="Carlito"/>
                <a:cs typeface="Carlito"/>
              </a:rPr>
              <a:t>like  </a:t>
            </a:r>
            <a:r>
              <a:rPr sz="1800" spc="-10" dirty="0">
                <a:solidFill>
                  <a:srgbClr val="FFFFFF"/>
                </a:solidFill>
                <a:latin typeface="Carlito"/>
                <a:cs typeface="Carlito"/>
              </a:rPr>
              <a:t>mitochondria, </a:t>
            </a:r>
            <a:r>
              <a:rPr sz="1800" spc="-5" dirty="0">
                <a:solidFill>
                  <a:srgbClr val="FFFFFF"/>
                </a:solidFill>
                <a:latin typeface="Carlito"/>
                <a:cs typeface="Carlito"/>
              </a:rPr>
              <a:t>Golgi </a:t>
            </a:r>
            <a:r>
              <a:rPr sz="1800" spc="-10" dirty="0">
                <a:solidFill>
                  <a:srgbClr val="FFFFFF"/>
                </a:solidFill>
                <a:latin typeface="Carlito"/>
                <a:cs typeface="Carlito"/>
              </a:rPr>
              <a:t>complex, </a:t>
            </a:r>
            <a:r>
              <a:rPr sz="1800" spc="-5" dirty="0">
                <a:solidFill>
                  <a:srgbClr val="FFFFFF"/>
                </a:solidFill>
                <a:latin typeface="Carlito"/>
                <a:cs typeface="Carlito"/>
              </a:rPr>
              <a:t>RER </a:t>
            </a:r>
            <a:r>
              <a:rPr sz="1800" spc="-15" dirty="0">
                <a:solidFill>
                  <a:srgbClr val="FFFFFF"/>
                </a:solidFill>
                <a:latin typeface="Carlito"/>
                <a:cs typeface="Carlito"/>
              </a:rPr>
              <a:t>(Rough  </a:t>
            </a:r>
            <a:r>
              <a:rPr sz="1800" spc="-5" dirty="0">
                <a:solidFill>
                  <a:srgbClr val="FFFFFF"/>
                </a:solidFill>
                <a:latin typeface="Carlito"/>
                <a:cs typeface="Carlito"/>
              </a:rPr>
              <a:t>Endoplasmic </a:t>
            </a:r>
            <a:r>
              <a:rPr sz="1800" spc="-10" dirty="0">
                <a:solidFill>
                  <a:srgbClr val="FFFFFF"/>
                </a:solidFill>
                <a:latin typeface="Carlito"/>
                <a:cs typeface="Carlito"/>
              </a:rPr>
              <a:t>Reticulum) </a:t>
            </a:r>
            <a:r>
              <a:rPr sz="1800" dirty="0">
                <a:solidFill>
                  <a:srgbClr val="FFFFFF"/>
                </a:solidFill>
                <a:latin typeface="Carlito"/>
                <a:cs typeface="Carlito"/>
              </a:rPr>
              <a:t>and </a:t>
            </a:r>
            <a:r>
              <a:rPr sz="1800" spc="-10" dirty="0">
                <a:solidFill>
                  <a:srgbClr val="FFFFFF"/>
                </a:solidFill>
                <a:latin typeface="Carlito"/>
                <a:cs typeface="Carlito"/>
              </a:rPr>
              <a:t>centrally </a:t>
            </a:r>
            <a:r>
              <a:rPr sz="1800" spc="-5" dirty="0">
                <a:solidFill>
                  <a:srgbClr val="FFFFFF"/>
                </a:solidFill>
                <a:latin typeface="Carlito"/>
                <a:cs typeface="Carlito"/>
              </a:rPr>
              <a:t>placed  nucleus.</a:t>
            </a:r>
            <a:endParaRPr sz="1800">
              <a:latin typeface="Carlito"/>
              <a:cs typeface="Carlito"/>
            </a:endParaRPr>
          </a:p>
          <a:p>
            <a:pPr marL="377190" marR="144780" indent="-287020" algn="just">
              <a:lnSpc>
                <a:spcPct val="100000"/>
              </a:lnSpc>
              <a:spcBef>
                <a:spcPts val="5"/>
              </a:spcBef>
              <a:buChar char="-"/>
              <a:tabLst>
                <a:tab pos="377825" algn="l"/>
              </a:tabLst>
            </a:pPr>
            <a:r>
              <a:rPr sz="1800" spc="-5" dirty="0">
                <a:solidFill>
                  <a:srgbClr val="FFFFFF"/>
                </a:solidFill>
                <a:latin typeface="Carlito"/>
                <a:cs typeface="Carlito"/>
              </a:rPr>
              <a:t>The granules present in cytoplasm </a:t>
            </a:r>
            <a:r>
              <a:rPr sz="1800" spc="-10" dirty="0">
                <a:solidFill>
                  <a:srgbClr val="FFFFFF"/>
                </a:solidFill>
                <a:latin typeface="Carlito"/>
                <a:cs typeface="Carlito"/>
              </a:rPr>
              <a:t>are conical, rich  </a:t>
            </a:r>
            <a:r>
              <a:rPr sz="1800" spc="-5" dirty="0">
                <a:solidFill>
                  <a:srgbClr val="FFFFFF"/>
                </a:solidFill>
                <a:latin typeface="Carlito"/>
                <a:cs typeface="Carlito"/>
              </a:rPr>
              <a:t>in </a:t>
            </a:r>
            <a:r>
              <a:rPr sz="1800" dirty="0">
                <a:solidFill>
                  <a:srgbClr val="FFFFFF"/>
                </a:solidFill>
                <a:latin typeface="Carlito"/>
                <a:cs typeface="Carlito"/>
              </a:rPr>
              <a:t>RNA and </a:t>
            </a:r>
            <a:r>
              <a:rPr sz="1800" spc="-10" dirty="0">
                <a:solidFill>
                  <a:srgbClr val="FFFFFF"/>
                </a:solidFill>
                <a:latin typeface="Carlito"/>
                <a:cs typeface="Carlito"/>
              </a:rPr>
              <a:t>are involved </a:t>
            </a:r>
            <a:r>
              <a:rPr sz="1800" dirty="0">
                <a:solidFill>
                  <a:srgbClr val="FFFFFF"/>
                </a:solidFill>
                <a:latin typeface="Carlito"/>
                <a:cs typeface="Carlito"/>
              </a:rPr>
              <a:t>in </a:t>
            </a:r>
            <a:r>
              <a:rPr sz="1800" i="1" spc="-10" dirty="0">
                <a:solidFill>
                  <a:srgbClr val="FFFFFF"/>
                </a:solidFill>
                <a:latin typeface="Carlito"/>
                <a:cs typeface="Carlito"/>
              </a:rPr>
              <a:t>protein synthesis</a:t>
            </a:r>
            <a:r>
              <a:rPr sz="1800" spc="-10" dirty="0">
                <a:solidFill>
                  <a:srgbClr val="FFFFFF"/>
                </a:solidFill>
                <a:latin typeface="Carlito"/>
                <a:cs typeface="Carlito"/>
              </a:rPr>
              <a:t>. </a:t>
            </a:r>
            <a:r>
              <a:rPr sz="1800" spc="-5" dirty="0">
                <a:solidFill>
                  <a:srgbClr val="FFFFFF"/>
                </a:solidFill>
                <a:latin typeface="Carlito"/>
                <a:cs typeface="Carlito"/>
              </a:rPr>
              <a:t>These  </a:t>
            </a:r>
            <a:r>
              <a:rPr sz="1800" spc="-10" dirty="0">
                <a:solidFill>
                  <a:srgbClr val="FFFFFF"/>
                </a:solidFill>
                <a:latin typeface="Carlito"/>
                <a:cs typeface="Carlito"/>
              </a:rPr>
              <a:t>are </a:t>
            </a:r>
            <a:r>
              <a:rPr sz="1800" spc="-5" dirty="0">
                <a:solidFill>
                  <a:srgbClr val="FFFFFF"/>
                </a:solidFill>
                <a:latin typeface="Carlito"/>
                <a:cs typeface="Carlito"/>
              </a:rPr>
              <a:t>called </a:t>
            </a:r>
            <a:r>
              <a:rPr sz="1800" b="1" dirty="0">
                <a:solidFill>
                  <a:srgbClr val="FFFFFF"/>
                </a:solidFill>
                <a:latin typeface="Carlito"/>
                <a:cs typeface="Carlito"/>
              </a:rPr>
              <a:t>Nissl's</a:t>
            </a:r>
            <a:r>
              <a:rPr sz="1800" b="1" spc="10" dirty="0">
                <a:solidFill>
                  <a:srgbClr val="FFFFFF"/>
                </a:solidFill>
                <a:latin typeface="Carlito"/>
                <a:cs typeface="Carlito"/>
              </a:rPr>
              <a:t> </a:t>
            </a:r>
            <a:r>
              <a:rPr sz="1800" b="1" spc="-5" dirty="0">
                <a:solidFill>
                  <a:srgbClr val="FFFFFF"/>
                </a:solidFill>
                <a:latin typeface="Carlito"/>
                <a:cs typeface="Carlito"/>
              </a:rPr>
              <a:t>granules</a:t>
            </a:r>
            <a:endParaRPr sz="1800">
              <a:latin typeface="Carlito"/>
              <a:cs typeface="Carlito"/>
            </a:endParaRPr>
          </a:p>
        </p:txBody>
      </p:sp>
      <p:sp>
        <p:nvSpPr>
          <p:cNvPr id="9" name="object 9"/>
          <p:cNvSpPr txBox="1"/>
          <p:nvPr/>
        </p:nvSpPr>
        <p:spPr>
          <a:xfrm>
            <a:off x="291084" y="5029200"/>
            <a:ext cx="5271770" cy="585417"/>
          </a:xfrm>
          <a:prstGeom prst="rect">
            <a:avLst/>
          </a:prstGeom>
          <a:ln w="9144">
            <a:solidFill>
              <a:srgbClr val="FFFFFF"/>
            </a:solidFill>
          </a:ln>
        </p:spPr>
        <p:txBody>
          <a:bodyPr vert="horz" wrap="square" lIns="0" tIns="31115" rIns="0" bIns="0" rtlCol="0">
            <a:spAutoFit/>
          </a:bodyPr>
          <a:lstStyle/>
          <a:p>
            <a:pPr marL="90805" algn="just">
              <a:lnSpc>
                <a:spcPct val="100000"/>
              </a:lnSpc>
              <a:spcBef>
                <a:spcPts val="245"/>
              </a:spcBef>
            </a:pPr>
            <a:r>
              <a:rPr sz="1800" b="1" spc="-5" dirty="0">
                <a:solidFill>
                  <a:srgbClr val="FFFFFF"/>
                </a:solidFill>
                <a:latin typeface="Carlito"/>
                <a:cs typeface="Carlito"/>
              </a:rPr>
              <a:t>cytoplasmic </a:t>
            </a:r>
            <a:r>
              <a:rPr sz="1800" b="1" spc="-10" dirty="0">
                <a:solidFill>
                  <a:srgbClr val="FFFFFF"/>
                </a:solidFill>
                <a:latin typeface="Carlito"/>
                <a:cs typeface="Carlito"/>
              </a:rPr>
              <a:t>extensions </a:t>
            </a:r>
            <a:r>
              <a:rPr sz="1800" spc="-5" dirty="0">
                <a:solidFill>
                  <a:srgbClr val="FFFFFF"/>
                </a:solidFill>
                <a:latin typeface="Carlito"/>
                <a:cs typeface="Carlito"/>
              </a:rPr>
              <a:t>seen arising </a:t>
            </a:r>
            <a:r>
              <a:rPr sz="1800" spc="-10" dirty="0">
                <a:solidFill>
                  <a:srgbClr val="FFFFFF"/>
                </a:solidFill>
                <a:latin typeface="Carlito"/>
                <a:cs typeface="Carlito"/>
              </a:rPr>
              <a:t>from </a:t>
            </a:r>
            <a:r>
              <a:rPr sz="1800">
                <a:solidFill>
                  <a:srgbClr val="FFFFFF"/>
                </a:solidFill>
                <a:latin typeface="Carlito"/>
                <a:cs typeface="Carlito"/>
              </a:rPr>
              <a:t>the</a:t>
            </a:r>
            <a:r>
              <a:rPr sz="1800" spc="-10">
                <a:solidFill>
                  <a:srgbClr val="FFFFFF"/>
                </a:solidFill>
                <a:latin typeface="Carlito"/>
                <a:cs typeface="Carlito"/>
              </a:rPr>
              <a:t> </a:t>
            </a:r>
            <a:r>
              <a:rPr sz="1800" spc="-10" smtClean="0">
                <a:solidFill>
                  <a:srgbClr val="FFFFFF"/>
                </a:solidFill>
                <a:latin typeface="Carlito"/>
                <a:cs typeface="Carlito"/>
              </a:rPr>
              <a:t>cyton</a:t>
            </a:r>
            <a:r>
              <a:rPr lang="en-US" sz="1800" spc="-10" dirty="0" smtClean="0">
                <a:solidFill>
                  <a:srgbClr val="FFFFFF"/>
                </a:solidFill>
                <a:latin typeface="Carlito"/>
                <a:cs typeface="Carlito"/>
              </a:rPr>
              <a:t> </a:t>
            </a:r>
            <a:r>
              <a:rPr sz="1800" spc="-5" smtClean="0">
                <a:solidFill>
                  <a:srgbClr val="FFFFFF"/>
                </a:solidFill>
                <a:latin typeface="Carlito"/>
                <a:cs typeface="Carlito"/>
              </a:rPr>
              <a:t>namely:</a:t>
            </a:r>
            <a:r>
              <a:rPr lang="en-US" sz="1800" spc="-5" dirty="0" smtClean="0">
                <a:solidFill>
                  <a:srgbClr val="FFFFFF"/>
                </a:solidFill>
                <a:latin typeface="Carlito"/>
                <a:cs typeface="Carlito"/>
              </a:rPr>
              <a:t> </a:t>
            </a:r>
            <a:r>
              <a:rPr sz="1800" spc="-10" smtClean="0">
                <a:solidFill>
                  <a:srgbClr val="FFFFFF"/>
                </a:solidFill>
                <a:latin typeface="Carlito"/>
                <a:cs typeface="Carlito"/>
              </a:rPr>
              <a:t>dendrons </a:t>
            </a:r>
            <a:r>
              <a:rPr sz="1800" dirty="0">
                <a:solidFill>
                  <a:srgbClr val="FFFFFF"/>
                </a:solidFill>
                <a:latin typeface="Carlito"/>
                <a:cs typeface="Carlito"/>
              </a:rPr>
              <a:t>and</a:t>
            </a:r>
            <a:r>
              <a:rPr sz="1800" spc="30" dirty="0">
                <a:solidFill>
                  <a:srgbClr val="FFFFFF"/>
                </a:solidFill>
                <a:latin typeface="Carlito"/>
                <a:cs typeface="Carlito"/>
              </a:rPr>
              <a:t> </a:t>
            </a:r>
            <a:r>
              <a:rPr sz="1800" spc="-20" dirty="0">
                <a:solidFill>
                  <a:srgbClr val="FFFFFF"/>
                </a:solidFill>
                <a:latin typeface="Carlito"/>
                <a:cs typeface="Carlito"/>
              </a:rPr>
              <a:t>axon.</a:t>
            </a:r>
            <a:endParaRPr sz="1800">
              <a:latin typeface="Carlito"/>
              <a:cs typeface="Carlito"/>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48400" y="457200"/>
            <a:ext cx="2667000" cy="603504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26136" y="304800"/>
            <a:ext cx="37124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4" name="object 4"/>
          <p:cNvSpPr txBox="1">
            <a:spLocks noGrp="1"/>
          </p:cNvSpPr>
          <p:nvPr>
            <p:ph type="title"/>
          </p:nvPr>
        </p:nvSpPr>
        <p:spPr>
          <a:xfrm>
            <a:off x="404266" y="317703"/>
            <a:ext cx="3558134" cy="382156"/>
          </a:xfrm>
          <a:prstGeom prst="rect">
            <a:avLst/>
          </a:prstGeom>
        </p:spPr>
        <p:txBody>
          <a:bodyPr vert="horz" wrap="square" lIns="0" tIns="12700" rIns="0" bIns="0" rtlCol="0">
            <a:spAutoFit/>
          </a:bodyPr>
          <a:lstStyle/>
          <a:p>
            <a:pPr marL="12700">
              <a:lnSpc>
                <a:spcPct val="100000"/>
              </a:lnSpc>
              <a:spcBef>
                <a:spcPts val="100"/>
              </a:spcBef>
              <a:tabLst>
                <a:tab pos="1205230" algn="l"/>
              </a:tabLst>
            </a:pPr>
            <a:r>
              <a:rPr sz="2400" u="none" dirty="0"/>
              <a:t>Ne</a:t>
            </a:r>
            <a:r>
              <a:rPr sz="2400" u="none" spc="25" dirty="0"/>
              <a:t>r</a:t>
            </a:r>
            <a:r>
              <a:rPr sz="2400" u="none" spc="-20" dirty="0"/>
              <a:t>v</a:t>
            </a:r>
            <a:r>
              <a:rPr sz="2400" u="none" dirty="0"/>
              <a:t>ous	</a:t>
            </a:r>
            <a:r>
              <a:rPr sz="2400" u="none" spc="-5" dirty="0"/>
              <a:t>Tiss</a:t>
            </a:r>
            <a:r>
              <a:rPr sz="2400" u="none" spc="-10" dirty="0"/>
              <a:t>u</a:t>
            </a:r>
            <a:r>
              <a:rPr sz="2400" u="none" dirty="0"/>
              <a:t>e</a:t>
            </a:r>
            <a:endParaRPr sz="2400"/>
          </a:p>
        </p:txBody>
      </p:sp>
      <p:sp>
        <p:nvSpPr>
          <p:cNvPr id="5" name="object 5"/>
          <p:cNvSpPr/>
          <p:nvPr/>
        </p:nvSpPr>
        <p:spPr>
          <a:xfrm>
            <a:off x="40728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6" name="object 6"/>
          <p:cNvSpPr txBox="1"/>
          <p:nvPr/>
        </p:nvSpPr>
        <p:spPr>
          <a:xfrm>
            <a:off x="4651374" y="320751"/>
            <a:ext cx="2816226" cy="350737"/>
          </a:xfrm>
          <a:prstGeom prst="rect">
            <a:avLst/>
          </a:prstGeom>
        </p:spPr>
        <p:txBody>
          <a:bodyPr vert="horz" wrap="square" lIns="0" tIns="12065" rIns="0" bIns="0" rtlCol="0">
            <a:spAutoFit/>
          </a:bodyPr>
          <a:lstStyle/>
          <a:p>
            <a:pPr marL="12700">
              <a:lnSpc>
                <a:spcPct val="100000"/>
              </a:lnSpc>
              <a:spcBef>
                <a:spcPts val="95"/>
              </a:spcBef>
            </a:pPr>
            <a:r>
              <a:rPr sz="2200" u="heavy" spc="-10" dirty="0">
                <a:solidFill>
                  <a:srgbClr val="FFFFFF"/>
                </a:solidFill>
                <a:uFill>
                  <a:solidFill>
                    <a:srgbClr val="FFFFFF"/>
                  </a:solidFill>
                </a:uFill>
                <a:latin typeface="Carlito"/>
                <a:cs typeface="Carlito"/>
              </a:rPr>
              <a:t>Str</a:t>
            </a:r>
            <a:r>
              <a:rPr sz="2200" u="heavy" spc="-15" dirty="0">
                <a:solidFill>
                  <a:srgbClr val="FFFFFF"/>
                </a:solidFill>
                <a:uFill>
                  <a:solidFill>
                    <a:srgbClr val="FFFFFF"/>
                  </a:solidFill>
                </a:uFill>
                <a:latin typeface="Carlito"/>
                <a:cs typeface="Carlito"/>
              </a:rPr>
              <a:t>u</a:t>
            </a:r>
            <a:r>
              <a:rPr sz="2200" u="heavy" spc="-5" dirty="0">
                <a:solidFill>
                  <a:srgbClr val="FFFFFF"/>
                </a:solidFill>
                <a:uFill>
                  <a:solidFill>
                    <a:srgbClr val="FFFFFF"/>
                  </a:solidFill>
                </a:uFill>
                <a:latin typeface="Carlito"/>
                <a:cs typeface="Carlito"/>
              </a:rPr>
              <a:t>c</a:t>
            </a:r>
            <a:r>
              <a:rPr sz="2200" u="heavy" spc="-20" dirty="0">
                <a:solidFill>
                  <a:srgbClr val="FFFFFF"/>
                </a:solidFill>
                <a:uFill>
                  <a:solidFill>
                    <a:srgbClr val="FFFFFF"/>
                  </a:solidFill>
                </a:uFill>
                <a:latin typeface="Carlito"/>
                <a:cs typeface="Carlito"/>
              </a:rPr>
              <a:t>t</a:t>
            </a:r>
            <a:r>
              <a:rPr sz="2200" u="heavy" spc="-10" dirty="0">
                <a:solidFill>
                  <a:srgbClr val="FFFFFF"/>
                </a:solidFill>
                <a:uFill>
                  <a:solidFill>
                    <a:srgbClr val="FFFFFF"/>
                  </a:solidFill>
                </a:uFill>
                <a:latin typeface="Carlito"/>
                <a:cs typeface="Carlito"/>
              </a:rPr>
              <a:t>u</a:t>
            </a:r>
            <a:r>
              <a:rPr sz="2200" u="heavy" spc="-35"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7" name="object 7"/>
          <p:cNvSpPr txBox="1"/>
          <p:nvPr/>
        </p:nvSpPr>
        <p:spPr>
          <a:xfrm>
            <a:off x="326136" y="762000"/>
            <a:ext cx="5465064" cy="1663064"/>
          </a:xfrm>
          <a:prstGeom prst="rect">
            <a:avLst/>
          </a:prstGeom>
          <a:ln w="9144">
            <a:solidFill>
              <a:srgbClr val="FFFFFF"/>
            </a:solidFill>
          </a:ln>
        </p:spPr>
        <p:txBody>
          <a:bodyPr vert="horz" wrap="square" lIns="0" tIns="32384" rIns="0" bIns="0" rtlCol="0">
            <a:spAutoFit/>
          </a:bodyPr>
          <a:lstStyle/>
          <a:p>
            <a:pPr marL="377190" marR="135255" indent="-287020" algn="just">
              <a:lnSpc>
                <a:spcPct val="100000"/>
              </a:lnSpc>
              <a:spcBef>
                <a:spcPts val="254"/>
              </a:spcBef>
              <a:buFont typeface="Carlito"/>
              <a:buChar char="-"/>
              <a:tabLst>
                <a:tab pos="377190" algn="l"/>
                <a:tab pos="377825" algn="l"/>
              </a:tabLst>
            </a:pPr>
            <a:r>
              <a:rPr sz="1700" b="1" u="heavy" spc="-10" dirty="0">
                <a:solidFill>
                  <a:srgbClr val="FFFFFF"/>
                </a:solidFill>
                <a:uFill>
                  <a:solidFill>
                    <a:srgbClr val="FFFFFF"/>
                  </a:solidFill>
                </a:uFill>
                <a:latin typeface="Carlito"/>
                <a:cs typeface="Carlito"/>
              </a:rPr>
              <a:t>Dendrites</a:t>
            </a:r>
            <a:r>
              <a:rPr sz="1700" b="1" spc="-10" dirty="0">
                <a:solidFill>
                  <a:srgbClr val="FFFFFF"/>
                </a:solidFill>
                <a:latin typeface="Carlito"/>
                <a:cs typeface="Carlito"/>
              </a:rPr>
              <a:t> </a:t>
            </a:r>
            <a:r>
              <a:rPr sz="1700" spc="-5" dirty="0">
                <a:solidFill>
                  <a:srgbClr val="FFFFFF"/>
                </a:solidFill>
                <a:latin typeface="Carlito"/>
                <a:cs typeface="Carlito"/>
              </a:rPr>
              <a:t>are </a:t>
            </a:r>
            <a:r>
              <a:rPr sz="1700" dirty="0">
                <a:solidFill>
                  <a:srgbClr val="FFFFFF"/>
                </a:solidFill>
                <a:latin typeface="Carlito"/>
                <a:cs typeface="Carlito"/>
              </a:rPr>
              <a:t>thin, </a:t>
            </a:r>
            <a:r>
              <a:rPr sz="1700" b="1" dirty="0">
                <a:solidFill>
                  <a:srgbClr val="FFFFFF"/>
                </a:solidFill>
                <a:latin typeface="Carlito"/>
                <a:cs typeface="Carlito"/>
              </a:rPr>
              <a:t>small </a:t>
            </a:r>
            <a:r>
              <a:rPr sz="1700" dirty="0">
                <a:solidFill>
                  <a:srgbClr val="FFFFFF"/>
                </a:solidFill>
                <a:latin typeface="Carlito"/>
                <a:cs typeface="Carlito"/>
              </a:rPr>
              <a:t>cytoplasmic </a:t>
            </a:r>
            <a:r>
              <a:rPr sz="1700" spc="-5" dirty="0">
                <a:solidFill>
                  <a:srgbClr val="FFFFFF"/>
                </a:solidFill>
                <a:latin typeface="Carlito"/>
                <a:cs typeface="Carlito"/>
              </a:rPr>
              <a:t>extensions seen  </a:t>
            </a:r>
            <a:r>
              <a:rPr sz="1700" dirty="0">
                <a:solidFill>
                  <a:srgbClr val="FFFFFF"/>
                </a:solidFill>
                <a:latin typeface="Carlito"/>
                <a:cs typeface="Carlito"/>
              </a:rPr>
              <a:t>in the periphery </a:t>
            </a:r>
            <a:r>
              <a:rPr sz="1700" spc="-5" dirty="0">
                <a:solidFill>
                  <a:srgbClr val="FFFFFF"/>
                </a:solidFill>
                <a:latin typeface="Carlito"/>
                <a:cs typeface="Carlito"/>
              </a:rPr>
              <a:t>of </a:t>
            </a:r>
            <a:r>
              <a:rPr sz="1700" dirty="0">
                <a:solidFill>
                  <a:srgbClr val="FFFFFF"/>
                </a:solidFill>
                <a:latin typeface="Carlito"/>
                <a:cs typeface="Carlito"/>
              </a:rPr>
              <a:t>the</a:t>
            </a:r>
            <a:r>
              <a:rPr sz="1700" spc="-40" dirty="0">
                <a:solidFill>
                  <a:srgbClr val="FFFFFF"/>
                </a:solidFill>
                <a:latin typeface="Carlito"/>
                <a:cs typeface="Carlito"/>
              </a:rPr>
              <a:t> </a:t>
            </a:r>
            <a:r>
              <a:rPr sz="1700" dirty="0">
                <a:solidFill>
                  <a:srgbClr val="FFFFFF"/>
                </a:solidFill>
                <a:latin typeface="Carlito"/>
                <a:cs typeface="Carlito"/>
              </a:rPr>
              <a:t>cyton.</a:t>
            </a:r>
            <a:endParaRPr sz="1700">
              <a:latin typeface="Carlito"/>
              <a:cs typeface="Carlito"/>
            </a:endParaRPr>
          </a:p>
          <a:p>
            <a:pPr marL="377190" marR="257175" indent="-287020" algn="just">
              <a:lnSpc>
                <a:spcPct val="100000"/>
              </a:lnSpc>
              <a:buChar char="-"/>
              <a:tabLst>
                <a:tab pos="377190" algn="l"/>
                <a:tab pos="377825" algn="l"/>
              </a:tabLst>
            </a:pPr>
            <a:r>
              <a:rPr sz="1700" spc="-5" dirty="0">
                <a:solidFill>
                  <a:srgbClr val="FFFFFF"/>
                </a:solidFill>
                <a:latin typeface="Carlito"/>
                <a:cs typeface="Carlito"/>
              </a:rPr>
              <a:t>These are </a:t>
            </a:r>
            <a:r>
              <a:rPr sz="1700" spc="-10" dirty="0">
                <a:solidFill>
                  <a:srgbClr val="FFFFFF"/>
                </a:solidFill>
                <a:latin typeface="Carlito"/>
                <a:cs typeface="Carlito"/>
              </a:rPr>
              <a:t>many </a:t>
            </a:r>
            <a:r>
              <a:rPr sz="1700" dirty="0">
                <a:solidFill>
                  <a:srgbClr val="FFFFFF"/>
                </a:solidFill>
                <a:latin typeface="Carlito"/>
                <a:cs typeface="Carlito"/>
              </a:rPr>
              <a:t>in number and </a:t>
            </a:r>
            <a:r>
              <a:rPr sz="1700" spc="-5" dirty="0">
                <a:solidFill>
                  <a:srgbClr val="FFFFFF"/>
                </a:solidFill>
                <a:latin typeface="Carlito"/>
                <a:cs typeface="Carlito"/>
              </a:rPr>
              <a:t>break into</a:t>
            </a:r>
            <a:r>
              <a:rPr sz="1700" spc="-135" dirty="0">
                <a:solidFill>
                  <a:srgbClr val="FFFFFF"/>
                </a:solidFill>
                <a:latin typeface="Carlito"/>
                <a:cs typeface="Carlito"/>
              </a:rPr>
              <a:t> </a:t>
            </a:r>
            <a:r>
              <a:rPr sz="1700" spc="-5" dirty="0">
                <a:solidFill>
                  <a:srgbClr val="FFFFFF"/>
                </a:solidFill>
                <a:latin typeface="Carlito"/>
                <a:cs typeface="Carlito"/>
              </a:rPr>
              <a:t>numerous  fine branches </a:t>
            </a:r>
            <a:r>
              <a:rPr sz="1700" dirty="0">
                <a:solidFill>
                  <a:srgbClr val="FFFFFF"/>
                </a:solidFill>
                <a:latin typeface="Carlito"/>
                <a:cs typeface="Carlito"/>
              </a:rPr>
              <a:t>which help </a:t>
            </a:r>
            <a:r>
              <a:rPr sz="1700" spc="-5" dirty="0">
                <a:solidFill>
                  <a:srgbClr val="FFFFFF"/>
                </a:solidFill>
                <a:latin typeface="Carlito"/>
                <a:cs typeface="Carlito"/>
              </a:rPr>
              <a:t>to </a:t>
            </a:r>
            <a:r>
              <a:rPr sz="1700" dirty="0">
                <a:solidFill>
                  <a:srgbClr val="FFFFFF"/>
                </a:solidFill>
                <a:latin typeface="Carlito"/>
                <a:cs typeface="Carlito"/>
              </a:rPr>
              <a:t>carry impulse </a:t>
            </a:r>
            <a:r>
              <a:rPr sz="1700" b="1" i="1" spc="-10" dirty="0">
                <a:solidFill>
                  <a:srgbClr val="FFFFFF"/>
                </a:solidFill>
                <a:latin typeface="Carlito"/>
                <a:cs typeface="Carlito"/>
              </a:rPr>
              <a:t>towards  </a:t>
            </a:r>
            <a:r>
              <a:rPr sz="1700" dirty="0">
                <a:solidFill>
                  <a:srgbClr val="FFFFFF"/>
                </a:solidFill>
                <a:latin typeface="Carlito"/>
                <a:cs typeface="Carlito"/>
              </a:rPr>
              <a:t>the cell body and </a:t>
            </a:r>
            <a:r>
              <a:rPr sz="1700" spc="-5" dirty="0">
                <a:solidFill>
                  <a:srgbClr val="FFFFFF"/>
                </a:solidFill>
                <a:latin typeface="Carlito"/>
                <a:cs typeface="Carlito"/>
              </a:rPr>
              <a:t>are provided </a:t>
            </a:r>
            <a:r>
              <a:rPr sz="1700" dirty="0">
                <a:solidFill>
                  <a:srgbClr val="FFFFFF"/>
                </a:solidFill>
                <a:latin typeface="Carlito"/>
                <a:cs typeface="Carlito"/>
              </a:rPr>
              <a:t>with </a:t>
            </a:r>
            <a:r>
              <a:rPr sz="1700" spc="-20" dirty="0">
                <a:solidFill>
                  <a:srgbClr val="FFFFFF"/>
                </a:solidFill>
                <a:latin typeface="Carlito"/>
                <a:cs typeface="Carlito"/>
              </a:rPr>
              <a:t>few </a:t>
            </a:r>
            <a:r>
              <a:rPr sz="1700" spc="-5" dirty="0">
                <a:solidFill>
                  <a:srgbClr val="FFFFFF"/>
                </a:solidFill>
                <a:latin typeface="Carlito"/>
                <a:cs typeface="Carlito"/>
              </a:rPr>
              <a:t>of </a:t>
            </a:r>
            <a:r>
              <a:rPr sz="1700" dirty="0">
                <a:solidFill>
                  <a:srgbClr val="FFFFFF"/>
                </a:solidFill>
                <a:latin typeface="Carlito"/>
                <a:cs typeface="Carlito"/>
              </a:rPr>
              <a:t>the  </a:t>
            </a:r>
            <a:r>
              <a:rPr sz="1700" spc="-5" dirty="0">
                <a:solidFill>
                  <a:srgbClr val="FFFFFF"/>
                </a:solidFill>
                <a:latin typeface="Carlito"/>
                <a:cs typeface="Carlito"/>
              </a:rPr>
              <a:t>neurofibrils.</a:t>
            </a:r>
            <a:endParaRPr sz="1700">
              <a:latin typeface="Carlito"/>
              <a:cs typeface="Carlito"/>
            </a:endParaRPr>
          </a:p>
        </p:txBody>
      </p:sp>
      <p:sp>
        <p:nvSpPr>
          <p:cNvPr id="8" name="object 8"/>
          <p:cNvSpPr/>
          <p:nvPr/>
        </p:nvSpPr>
        <p:spPr>
          <a:xfrm>
            <a:off x="304800" y="2514598"/>
            <a:ext cx="5791200" cy="4323715"/>
          </a:xfrm>
          <a:custGeom>
            <a:avLst/>
            <a:gdLst/>
            <a:ahLst/>
            <a:cxnLst/>
            <a:rect l="l" t="t" r="r" b="b"/>
            <a:pathLst>
              <a:path w="5236845" h="4323715">
                <a:moveTo>
                  <a:pt x="0" y="4323588"/>
                </a:moveTo>
                <a:lnTo>
                  <a:pt x="5236464" y="4323588"/>
                </a:lnTo>
                <a:lnTo>
                  <a:pt x="5236464" y="0"/>
                </a:lnTo>
                <a:lnTo>
                  <a:pt x="0" y="0"/>
                </a:lnTo>
                <a:lnTo>
                  <a:pt x="0" y="4323588"/>
                </a:lnTo>
                <a:close/>
              </a:path>
            </a:pathLst>
          </a:custGeom>
          <a:ln w="9144">
            <a:solidFill>
              <a:srgbClr val="FFFFFF"/>
            </a:solidFill>
          </a:ln>
        </p:spPr>
        <p:txBody>
          <a:bodyPr wrap="square" lIns="0" tIns="0" rIns="0" bIns="0" rtlCol="0"/>
          <a:lstStyle/>
          <a:p>
            <a:endParaRPr/>
          </a:p>
        </p:txBody>
      </p:sp>
      <p:sp>
        <p:nvSpPr>
          <p:cNvPr id="9" name="object 9"/>
          <p:cNvSpPr txBox="1"/>
          <p:nvPr/>
        </p:nvSpPr>
        <p:spPr>
          <a:xfrm>
            <a:off x="383540" y="2534538"/>
            <a:ext cx="5712460" cy="4168449"/>
          </a:xfrm>
          <a:prstGeom prst="rect">
            <a:avLst/>
          </a:prstGeom>
        </p:spPr>
        <p:txBody>
          <a:bodyPr vert="horz" wrap="square" lIns="0" tIns="13335" rIns="0" bIns="0" rtlCol="0">
            <a:spAutoFit/>
          </a:bodyPr>
          <a:lstStyle/>
          <a:p>
            <a:pPr marL="299085" marR="70485" indent="-287020" algn="just">
              <a:lnSpc>
                <a:spcPct val="100000"/>
              </a:lnSpc>
              <a:spcBef>
                <a:spcPts val="105"/>
              </a:spcBef>
              <a:buFont typeface="Carlito"/>
              <a:buChar char="-"/>
              <a:tabLst>
                <a:tab pos="299085" algn="l"/>
                <a:tab pos="299720" algn="l"/>
              </a:tabLst>
            </a:pPr>
            <a:r>
              <a:rPr sz="1700" b="1" u="heavy" spc="-10" dirty="0">
                <a:solidFill>
                  <a:srgbClr val="FFFFFF"/>
                </a:solidFill>
                <a:uFill>
                  <a:solidFill>
                    <a:srgbClr val="FFFFFF"/>
                  </a:solidFill>
                </a:uFill>
                <a:latin typeface="Carlito"/>
                <a:cs typeface="Carlito"/>
              </a:rPr>
              <a:t>Axon</a:t>
            </a:r>
            <a:r>
              <a:rPr sz="1700" b="1" spc="-10" dirty="0">
                <a:solidFill>
                  <a:srgbClr val="FFFFFF"/>
                </a:solidFill>
                <a:latin typeface="Carlito"/>
                <a:cs typeface="Carlito"/>
              </a:rPr>
              <a:t> </a:t>
            </a:r>
            <a:r>
              <a:rPr sz="1700" dirty="0">
                <a:solidFill>
                  <a:srgbClr val="FFFFFF"/>
                </a:solidFill>
                <a:latin typeface="Carlito"/>
                <a:cs typeface="Carlito"/>
              </a:rPr>
              <a:t>is the </a:t>
            </a:r>
            <a:r>
              <a:rPr sz="1700" b="1" dirty="0">
                <a:solidFill>
                  <a:srgbClr val="FFFFFF"/>
                </a:solidFill>
                <a:latin typeface="Carlito"/>
                <a:cs typeface="Carlito"/>
              </a:rPr>
              <a:t>single, </a:t>
            </a:r>
            <a:r>
              <a:rPr sz="1700" b="1" spc="-10" dirty="0">
                <a:solidFill>
                  <a:srgbClr val="FFFFFF"/>
                </a:solidFill>
                <a:latin typeface="Carlito"/>
                <a:cs typeface="Carlito"/>
              </a:rPr>
              <a:t>longest </a:t>
            </a:r>
            <a:r>
              <a:rPr sz="1700" dirty="0">
                <a:solidFill>
                  <a:srgbClr val="FFFFFF"/>
                </a:solidFill>
                <a:latin typeface="Carlito"/>
                <a:cs typeface="Carlito"/>
              </a:rPr>
              <a:t>cytoplasmic </a:t>
            </a:r>
            <a:r>
              <a:rPr sz="1700" spc="-5" dirty="0">
                <a:solidFill>
                  <a:srgbClr val="FFFFFF"/>
                </a:solidFill>
                <a:latin typeface="Carlito"/>
                <a:cs typeface="Carlito"/>
              </a:rPr>
              <a:t>process</a:t>
            </a:r>
            <a:r>
              <a:rPr sz="1700" spc="-150" dirty="0">
                <a:solidFill>
                  <a:srgbClr val="FFFFFF"/>
                </a:solidFill>
                <a:latin typeface="Carlito"/>
                <a:cs typeface="Carlito"/>
              </a:rPr>
              <a:t> </a:t>
            </a:r>
            <a:r>
              <a:rPr sz="1700" spc="-5" dirty="0">
                <a:solidFill>
                  <a:srgbClr val="FFFFFF"/>
                </a:solidFill>
                <a:latin typeface="Carlito"/>
                <a:cs typeface="Carlito"/>
              </a:rPr>
              <a:t>useful  </a:t>
            </a:r>
            <a:r>
              <a:rPr sz="1700" dirty="0">
                <a:solidFill>
                  <a:srgbClr val="FFFFFF"/>
                </a:solidFill>
                <a:latin typeface="Carlito"/>
                <a:cs typeface="Carlito"/>
              </a:rPr>
              <a:t>in </a:t>
            </a:r>
            <a:r>
              <a:rPr sz="1700" spc="-5" dirty="0">
                <a:solidFill>
                  <a:srgbClr val="FFFFFF"/>
                </a:solidFill>
                <a:latin typeface="Carlito"/>
                <a:cs typeface="Carlito"/>
              </a:rPr>
              <a:t>conduction of </a:t>
            </a:r>
            <a:r>
              <a:rPr sz="1700" dirty="0">
                <a:solidFill>
                  <a:srgbClr val="FFFFFF"/>
                </a:solidFill>
                <a:latin typeface="Carlito"/>
                <a:cs typeface="Carlito"/>
              </a:rPr>
              <a:t>impulse </a:t>
            </a:r>
            <a:r>
              <a:rPr sz="1700" b="1" i="1" dirty="0">
                <a:solidFill>
                  <a:srgbClr val="FFFFFF"/>
                </a:solidFill>
                <a:latin typeface="Carlito"/>
                <a:cs typeface="Carlito"/>
              </a:rPr>
              <a:t>away </a:t>
            </a:r>
            <a:r>
              <a:rPr sz="1700" spc="-10" dirty="0">
                <a:solidFill>
                  <a:srgbClr val="FFFFFF"/>
                </a:solidFill>
                <a:latin typeface="Carlito"/>
                <a:cs typeface="Carlito"/>
              </a:rPr>
              <a:t>from </a:t>
            </a:r>
            <a:r>
              <a:rPr sz="1700" dirty="0">
                <a:solidFill>
                  <a:srgbClr val="FFFFFF"/>
                </a:solidFill>
                <a:latin typeface="Carlito"/>
                <a:cs typeface="Carlito"/>
              </a:rPr>
              <a:t>the cell </a:t>
            </a:r>
            <a:r>
              <a:rPr sz="1700" spc="-25" dirty="0">
                <a:solidFill>
                  <a:srgbClr val="FFFFFF"/>
                </a:solidFill>
                <a:latin typeface="Carlito"/>
                <a:cs typeface="Carlito"/>
              </a:rPr>
              <a:t>body</a:t>
            </a:r>
            <a:r>
              <a:rPr sz="1700" spc="-25">
                <a:solidFill>
                  <a:srgbClr val="FFFFFF"/>
                </a:solidFill>
                <a:latin typeface="Carlito"/>
                <a:cs typeface="Carlito"/>
              </a:rPr>
              <a:t>.</a:t>
            </a:r>
            <a:r>
              <a:rPr sz="1700" spc="-75">
                <a:solidFill>
                  <a:srgbClr val="FFFFFF"/>
                </a:solidFill>
                <a:latin typeface="Carlito"/>
                <a:cs typeface="Carlito"/>
              </a:rPr>
              <a:t> </a:t>
            </a:r>
            <a:r>
              <a:rPr sz="1700" smtClean="0">
                <a:solidFill>
                  <a:srgbClr val="FFFFFF"/>
                </a:solidFill>
                <a:latin typeface="Carlito"/>
                <a:cs typeface="Carlito"/>
              </a:rPr>
              <a:t>It </a:t>
            </a:r>
            <a:r>
              <a:rPr sz="1700" dirty="0">
                <a:solidFill>
                  <a:srgbClr val="FFFFFF"/>
                </a:solidFill>
                <a:latin typeface="Carlito"/>
                <a:cs typeface="Carlito"/>
              </a:rPr>
              <a:t>is lined </a:t>
            </a:r>
            <a:r>
              <a:rPr sz="1700" spc="-10" dirty="0">
                <a:solidFill>
                  <a:srgbClr val="FFFFFF"/>
                </a:solidFill>
                <a:latin typeface="Carlito"/>
                <a:cs typeface="Carlito"/>
              </a:rPr>
              <a:t>by axonal </a:t>
            </a:r>
            <a:r>
              <a:rPr sz="1700" spc="-5" dirty="0">
                <a:solidFill>
                  <a:srgbClr val="FFFFFF"/>
                </a:solidFill>
                <a:latin typeface="Carlito"/>
                <a:cs typeface="Carlito"/>
              </a:rPr>
              <a:t>membrane </a:t>
            </a:r>
            <a:r>
              <a:rPr sz="1700" dirty="0">
                <a:solidFill>
                  <a:srgbClr val="FFFFFF"/>
                </a:solidFill>
                <a:latin typeface="Carlito"/>
                <a:cs typeface="Carlito"/>
              </a:rPr>
              <a:t>and encloses</a:t>
            </a:r>
            <a:r>
              <a:rPr sz="1700" spc="-105" dirty="0">
                <a:solidFill>
                  <a:srgbClr val="FFFFFF"/>
                </a:solidFill>
                <a:latin typeface="Carlito"/>
                <a:cs typeface="Carlito"/>
              </a:rPr>
              <a:t> </a:t>
            </a:r>
            <a:r>
              <a:rPr sz="1700" dirty="0">
                <a:solidFill>
                  <a:srgbClr val="FFFFFF"/>
                </a:solidFill>
                <a:latin typeface="Carlito"/>
                <a:cs typeface="Carlito"/>
              </a:rPr>
              <a:t>cytoplasm  </a:t>
            </a:r>
            <a:r>
              <a:rPr sz="1700" spc="-5" dirty="0">
                <a:solidFill>
                  <a:srgbClr val="FFFFFF"/>
                </a:solidFill>
                <a:latin typeface="Carlito"/>
                <a:cs typeface="Carlito"/>
              </a:rPr>
              <a:t>called</a:t>
            </a:r>
            <a:r>
              <a:rPr sz="1700" spc="-20" dirty="0">
                <a:solidFill>
                  <a:srgbClr val="FFFFFF"/>
                </a:solidFill>
                <a:latin typeface="Carlito"/>
                <a:cs typeface="Carlito"/>
              </a:rPr>
              <a:t> </a:t>
            </a:r>
            <a:r>
              <a:rPr sz="1700" b="1" spc="-5" dirty="0">
                <a:solidFill>
                  <a:srgbClr val="FFFFFF"/>
                </a:solidFill>
                <a:latin typeface="Carlito"/>
                <a:cs typeface="Carlito"/>
              </a:rPr>
              <a:t>axoplasm</a:t>
            </a:r>
            <a:r>
              <a:rPr sz="1700" spc="-5" dirty="0">
                <a:solidFill>
                  <a:srgbClr val="FFFFFF"/>
                </a:solidFill>
                <a:latin typeface="Carlito"/>
                <a:cs typeface="Carlito"/>
              </a:rPr>
              <a:t>.</a:t>
            </a:r>
            <a:endParaRPr sz="1700">
              <a:latin typeface="Carlito"/>
              <a:cs typeface="Carlito"/>
            </a:endParaRPr>
          </a:p>
          <a:p>
            <a:pPr marL="299085" marR="294005" indent="-287020" algn="just">
              <a:lnSpc>
                <a:spcPct val="100000"/>
              </a:lnSpc>
              <a:buClr>
                <a:srgbClr val="FFFFFF"/>
              </a:buClr>
              <a:buFont typeface="Carlito"/>
              <a:buChar char="-"/>
              <a:tabLst>
                <a:tab pos="347345" algn="l"/>
                <a:tab pos="347980" algn="l"/>
              </a:tabLst>
            </a:pPr>
            <a:r>
              <a:rPr dirty="0"/>
              <a:t>	</a:t>
            </a:r>
            <a:r>
              <a:rPr sz="1700" dirty="0">
                <a:solidFill>
                  <a:srgbClr val="FFFFFF"/>
                </a:solidFill>
                <a:latin typeface="Carlito"/>
                <a:cs typeface="Carlito"/>
              </a:rPr>
              <a:t>It </a:t>
            </a:r>
            <a:r>
              <a:rPr sz="1700" spc="-5" dirty="0">
                <a:solidFill>
                  <a:srgbClr val="FFFFFF"/>
                </a:solidFill>
                <a:latin typeface="Carlito"/>
                <a:cs typeface="Carlito"/>
              </a:rPr>
              <a:t>contains large </a:t>
            </a:r>
            <a:r>
              <a:rPr sz="1700" dirty="0">
                <a:solidFill>
                  <a:srgbClr val="FFFFFF"/>
                </a:solidFill>
                <a:latin typeface="Carlito"/>
                <a:cs typeface="Carlito"/>
              </a:rPr>
              <a:t>number of </a:t>
            </a:r>
            <a:r>
              <a:rPr sz="1700" spc="-5" dirty="0">
                <a:solidFill>
                  <a:srgbClr val="FFFFFF"/>
                </a:solidFill>
                <a:latin typeface="Carlito"/>
                <a:cs typeface="Carlito"/>
              </a:rPr>
              <a:t>mitochondria, </a:t>
            </a:r>
            <a:r>
              <a:rPr sz="1700" dirty="0">
                <a:solidFill>
                  <a:srgbClr val="FFFFFF"/>
                </a:solidFill>
                <a:latin typeface="Carlito"/>
                <a:cs typeface="Carlito"/>
              </a:rPr>
              <a:t>RER</a:t>
            </a:r>
            <a:r>
              <a:rPr sz="1700" spc="-135" dirty="0">
                <a:solidFill>
                  <a:srgbClr val="FFFFFF"/>
                </a:solidFill>
                <a:latin typeface="Carlito"/>
                <a:cs typeface="Carlito"/>
              </a:rPr>
              <a:t> </a:t>
            </a:r>
            <a:r>
              <a:rPr sz="1700" spc="-5" dirty="0">
                <a:solidFill>
                  <a:srgbClr val="FFFFFF"/>
                </a:solidFill>
                <a:latin typeface="Carlito"/>
                <a:cs typeface="Carlito"/>
              </a:rPr>
              <a:t>and  neurofibrils </a:t>
            </a:r>
            <a:r>
              <a:rPr sz="1700" dirty="0">
                <a:solidFill>
                  <a:srgbClr val="FFFFFF"/>
                </a:solidFill>
                <a:latin typeface="Carlito"/>
                <a:cs typeface="Carlito"/>
              </a:rPr>
              <a:t>but lacks Nissl's </a:t>
            </a:r>
            <a:r>
              <a:rPr sz="1700" spc="-5" dirty="0">
                <a:solidFill>
                  <a:srgbClr val="FFFFFF"/>
                </a:solidFill>
                <a:latin typeface="Carlito"/>
                <a:cs typeface="Carlito"/>
              </a:rPr>
              <a:t>granules </a:t>
            </a:r>
            <a:r>
              <a:rPr sz="1700" dirty="0">
                <a:solidFill>
                  <a:srgbClr val="FFFFFF"/>
                </a:solidFill>
                <a:latin typeface="Carlito"/>
                <a:cs typeface="Carlito"/>
              </a:rPr>
              <a:t>and Golgi  </a:t>
            </a:r>
            <a:r>
              <a:rPr sz="1700" spc="-5" dirty="0">
                <a:solidFill>
                  <a:srgbClr val="FFFFFF"/>
                </a:solidFill>
                <a:latin typeface="Carlito"/>
                <a:cs typeface="Carlito"/>
              </a:rPr>
              <a:t>complex.</a:t>
            </a:r>
            <a:endParaRPr sz="1700">
              <a:latin typeface="Carlito"/>
              <a:cs typeface="Carlito"/>
            </a:endParaRPr>
          </a:p>
          <a:p>
            <a:pPr marL="299085" marR="321310" indent="-287020" algn="just">
              <a:lnSpc>
                <a:spcPct val="100000"/>
              </a:lnSpc>
              <a:buChar char="-"/>
              <a:tabLst>
                <a:tab pos="299085" algn="l"/>
                <a:tab pos="299720" algn="l"/>
              </a:tabLst>
            </a:pPr>
            <a:r>
              <a:rPr sz="1700" spc="-5" dirty="0">
                <a:solidFill>
                  <a:srgbClr val="FFFFFF"/>
                </a:solidFill>
                <a:latin typeface="Carlito"/>
                <a:cs typeface="Carlito"/>
              </a:rPr>
              <a:t>The </a:t>
            </a:r>
            <a:r>
              <a:rPr sz="1700" spc="-15" dirty="0">
                <a:solidFill>
                  <a:srgbClr val="FFFFFF"/>
                </a:solidFill>
                <a:latin typeface="Carlito"/>
                <a:cs typeface="Carlito"/>
              </a:rPr>
              <a:t>axon, </a:t>
            </a:r>
            <a:r>
              <a:rPr sz="1700" spc="-5" dirty="0">
                <a:solidFill>
                  <a:srgbClr val="FFFFFF"/>
                </a:solidFill>
                <a:latin typeface="Carlito"/>
                <a:cs typeface="Carlito"/>
              </a:rPr>
              <a:t>throughout </a:t>
            </a:r>
            <a:r>
              <a:rPr sz="1700" dirty="0">
                <a:solidFill>
                  <a:srgbClr val="FFFFFF"/>
                </a:solidFill>
                <a:latin typeface="Carlito"/>
                <a:cs typeface="Carlito"/>
              </a:rPr>
              <a:t>the </a:t>
            </a:r>
            <a:r>
              <a:rPr sz="1700" spc="-5" dirty="0">
                <a:solidFill>
                  <a:srgbClr val="FFFFFF"/>
                </a:solidFill>
                <a:latin typeface="Carlito"/>
                <a:cs typeface="Carlito"/>
              </a:rPr>
              <a:t>length </a:t>
            </a:r>
            <a:r>
              <a:rPr sz="1700" dirty="0">
                <a:solidFill>
                  <a:srgbClr val="FFFFFF"/>
                </a:solidFill>
                <a:latin typeface="Carlito"/>
                <a:cs typeface="Carlito"/>
              </a:rPr>
              <a:t>is </a:t>
            </a:r>
            <a:r>
              <a:rPr sz="1700" spc="-5" dirty="0">
                <a:solidFill>
                  <a:srgbClr val="FFFFFF"/>
                </a:solidFill>
                <a:latin typeface="Carlito"/>
                <a:cs typeface="Carlito"/>
              </a:rPr>
              <a:t>wrapped by  </a:t>
            </a:r>
            <a:r>
              <a:rPr sz="1700" b="1" spc="-5" dirty="0">
                <a:solidFill>
                  <a:srgbClr val="FFFFFF"/>
                </a:solidFill>
                <a:latin typeface="Carlito"/>
                <a:cs typeface="Carlito"/>
              </a:rPr>
              <a:t>Schwann cells. </a:t>
            </a:r>
            <a:r>
              <a:rPr sz="1700" spc="-5" dirty="0">
                <a:solidFill>
                  <a:srgbClr val="FFFFFF"/>
                </a:solidFill>
                <a:latin typeface="Carlito"/>
                <a:cs typeface="Carlito"/>
              </a:rPr>
              <a:t>The Schwann </a:t>
            </a:r>
            <a:r>
              <a:rPr sz="1700" dirty="0">
                <a:solidFill>
                  <a:srgbClr val="FFFFFF"/>
                </a:solidFill>
                <a:latin typeface="Carlito"/>
                <a:cs typeface="Carlito"/>
              </a:rPr>
              <a:t>cells </a:t>
            </a:r>
            <a:r>
              <a:rPr sz="1700" spc="-5" dirty="0">
                <a:solidFill>
                  <a:srgbClr val="FFFFFF"/>
                </a:solidFill>
                <a:latin typeface="Carlito"/>
                <a:cs typeface="Carlito"/>
              </a:rPr>
              <a:t>secrete </a:t>
            </a:r>
            <a:r>
              <a:rPr sz="1700" dirty="0">
                <a:solidFill>
                  <a:srgbClr val="FFFFFF"/>
                </a:solidFill>
                <a:latin typeface="Carlito"/>
                <a:cs typeface="Carlito"/>
              </a:rPr>
              <a:t>a lipid  </a:t>
            </a:r>
            <a:r>
              <a:rPr sz="1700" spc="-5" dirty="0">
                <a:solidFill>
                  <a:srgbClr val="FFFFFF"/>
                </a:solidFill>
                <a:latin typeface="Carlito"/>
                <a:cs typeface="Carlito"/>
              </a:rPr>
              <a:t>covering which </a:t>
            </a:r>
            <a:r>
              <a:rPr sz="1700" i="1" spc="-10" dirty="0">
                <a:solidFill>
                  <a:srgbClr val="FFFFFF"/>
                </a:solidFill>
                <a:latin typeface="Carlito"/>
                <a:cs typeface="Carlito"/>
              </a:rPr>
              <a:t>forms </a:t>
            </a:r>
            <a:r>
              <a:rPr sz="1700" i="1" spc="-5" dirty="0">
                <a:solidFill>
                  <a:srgbClr val="FFFFFF"/>
                </a:solidFill>
                <a:latin typeface="Carlito"/>
                <a:cs typeface="Carlito"/>
              </a:rPr>
              <a:t>an </a:t>
            </a:r>
            <a:r>
              <a:rPr sz="1700" b="1" i="1" dirty="0">
                <a:solidFill>
                  <a:srgbClr val="FFFFFF"/>
                </a:solidFill>
                <a:latin typeface="Carlito"/>
                <a:cs typeface="Carlito"/>
              </a:rPr>
              <a:t>insulating </a:t>
            </a:r>
            <a:r>
              <a:rPr sz="1700" b="1" i="1" spc="-5" dirty="0">
                <a:solidFill>
                  <a:srgbClr val="FFFFFF"/>
                </a:solidFill>
                <a:latin typeface="Carlito"/>
                <a:cs typeface="Carlito"/>
              </a:rPr>
              <a:t>myelin</a:t>
            </a:r>
            <a:r>
              <a:rPr sz="1700" b="1" i="1" spc="-20" dirty="0">
                <a:solidFill>
                  <a:srgbClr val="FFFFFF"/>
                </a:solidFill>
                <a:latin typeface="Carlito"/>
                <a:cs typeface="Carlito"/>
              </a:rPr>
              <a:t> </a:t>
            </a:r>
            <a:r>
              <a:rPr sz="1700" b="1" i="1" spc="-5" dirty="0">
                <a:solidFill>
                  <a:srgbClr val="FFFFFF"/>
                </a:solidFill>
                <a:latin typeface="Carlito"/>
                <a:cs typeface="Carlito"/>
              </a:rPr>
              <a:t>sheath</a:t>
            </a:r>
            <a:r>
              <a:rPr sz="1700" spc="-5" dirty="0">
                <a:solidFill>
                  <a:srgbClr val="FFFFFF"/>
                </a:solidFill>
                <a:latin typeface="Carlito"/>
                <a:cs typeface="Carlito"/>
              </a:rPr>
              <a:t>.</a:t>
            </a:r>
            <a:endParaRPr sz="1700">
              <a:latin typeface="Carlito"/>
              <a:cs typeface="Carlito"/>
            </a:endParaRPr>
          </a:p>
          <a:p>
            <a:pPr marL="299085" marR="142875" indent="-287020" algn="just">
              <a:lnSpc>
                <a:spcPct val="100000"/>
              </a:lnSpc>
              <a:buChar char="-"/>
              <a:tabLst>
                <a:tab pos="299085" algn="l"/>
                <a:tab pos="299720" algn="l"/>
              </a:tabLst>
            </a:pPr>
            <a:r>
              <a:rPr sz="1700" spc="-5" dirty="0">
                <a:solidFill>
                  <a:srgbClr val="FFFFFF"/>
                </a:solidFill>
                <a:latin typeface="Carlito"/>
                <a:cs typeface="Carlito"/>
              </a:rPr>
              <a:t>The terminal </a:t>
            </a:r>
            <a:r>
              <a:rPr sz="1700" spc="5" dirty="0">
                <a:solidFill>
                  <a:srgbClr val="FFFFFF"/>
                </a:solidFill>
                <a:latin typeface="Carlito"/>
                <a:cs typeface="Carlito"/>
              </a:rPr>
              <a:t>end </a:t>
            </a:r>
            <a:r>
              <a:rPr sz="1700" dirty="0">
                <a:solidFill>
                  <a:srgbClr val="FFFFFF"/>
                </a:solidFill>
                <a:latin typeface="Carlito"/>
                <a:cs typeface="Carlito"/>
              </a:rPr>
              <a:t>of the </a:t>
            </a:r>
            <a:r>
              <a:rPr sz="1700" spc="-15" dirty="0">
                <a:solidFill>
                  <a:srgbClr val="FFFFFF"/>
                </a:solidFill>
                <a:latin typeface="Carlito"/>
                <a:cs typeface="Carlito"/>
              </a:rPr>
              <a:t>axon </a:t>
            </a:r>
            <a:r>
              <a:rPr sz="1700" dirty="0">
                <a:solidFill>
                  <a:srgbClr val="FFFFFF"/>
                </a:solidFill>
                <a:latin typeface="Carlito"/>
                <a:cs typeface="Carlito"/>
              </a:rPr>
              <a:t>in both </a:t>
            </a:r>
            <a:r>
              <a:rPr sz="1700" spc="-10" dirty="0">
                <a:solidFill>
                  <a:srgbClr val="FFFFFF"/>
                </a:solidFill>
                <a:latin typeface="Carlito"/>
                <a:cs typeface="Carlito"/>
              </a:rPr>
              <a:t>myelinated </a:t>
            </a:r>
            <a:r>
              <a:rPr sz="1700" dirty="0">
                <a:solidFill>
                  <a:srgbClr val="FFFFFF"/>
                </a:solidFill>
                <a:latin typeface="Carlito"/>
                <a:cs typeface="Carlito"/>
              </a:rPr>
              <a:t>and  </a:t>
            </a:r>
            <a:r>
              <a:rPr sz="1700" spc="-10" dirty="0">
                <a:solidFill>
                  <a:srgbClr val="FFFFFF"/>
                </a:solidFill>
                <a:latin typeface="Carlito"/>
                <a:cs typeface="Carlito"/>
              </a:rPr>
              <a:t>non-myelinated neurons shows </a:t>
            </a:r>
            <a:r>
              <a:rPr sz="1700" dirty="0">
                <a:solidFill>
                  <a:srgbClr val="FFFFFF"/>
                </a:solidFill>
                <a:latin typeface="Carlito"/>
                <a:cs typeface="Carlito"/>
              </a:rPr>
              <a:t>presence </a:t>
            </a:r>
            <a:r>
              <a:rPr sz="1700" spc="-5" dirty="0">
                <a:solidFill>
                  <a:srgbClr val="FFFFFF"/>
                </a:solidFill>
                <a:latin typeface="Carlito"/>
                <a:cs typeface="Carlito"/>
              </a:rPr>
              <a:t>of </a:t>
            </a:r>
            <a:r>
              <a:rPr sz="1700" spc="-10" dirty="0">
                <a:solidFill>
                  <a:srgbClr val="FFFFFF"/>
                </a:solidFill>
                <a:latin typeface="Carlito"/>
                <a:cs typeface="Carlito"/>
              </a:rPr>
              <a:t>many  </a:t>
            </a:r>
            <a:r>
              <a:rPr sz="1700" spc="-5" dirty="0">
                <a:solidFill>
                  <a:srgbClr val="FFFFFF"/>
                </a:solidFill>
                <a:latin typeface="Carlito"/>
                <a:cs typeface="Carlito"/>
              </a:rPr>
              <a:t>swollen knob-like structures called</a:t>
            </a:r>
            <a:r>
              <a:rPr sz="1700" spc="-110" dirty="0">
                <a:solidFill>
                  <a:srgbClr val="FFFFFF"/>
                </a:solidFill>
                <a:latin typeface="Carlito"/>
                <a:cs typeface="Carlito"/>
              </a:rPr>
              <a:t> </a:t>
            </a:r>
            <a:r>
              <a:rPr sz="1700" b="1" spc="-10" dirty="0">
                <a:solidFill>
                  <a:srgbClr val="FFFFFF"/>
                </a:solidFill>
                <a:latin typeface="Carlito"/>
                <a:cs typeface="Carlito"/>
              </a:rPr>
              <a:t>telodendrons</a:t>
            </a:r>
            <a:endParaRPr sz="1700">
              <a:latin typeface="Carlito"/>
              <a:cs typeface="Carlito"/>
            </a:endParaRPr>
          </a:p>
          <a:p>
            <a:pPr marL="299085" marR="922655" indent="-287020" algn="just">
              <a:lnSpc>
                <a:spcPct val="100000"/>
              </a:lnSpc>
              <a:spcBef>
                <a:spcPts val="5"/>
              </a:spcBef>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filled with </a:t>
            </a:r>
            <a:r>
              <a:rPr sz="1600" i="1" spc="-10" dirty="0">
                <a:solidFill>
                  <a:srgbClr val="FFFFFF"/>
                </a:solidFill>
                <a:latin typeface="Carlito"/>
                <a:cs typeface="Carlito"/>
              </a:rPr>
              <a:t>neurosecretory </a:t>
            </a:r>
            <a:r>
              <a:rPr sz="1600" i="1" spc="-5" dirty="0">
                <a:solidFill>
                  <a:srgbClr val="FFFFFF"/>
                </a:solidFill>
                <a:latin typeface="Carlito"/>
                <a:cs typeface="Carlito"/>
              </a:rPr>
              <a:t>material  </a:t>
            </a:r>
            <a:r>
              <a:rPr sz="1600" spc="-5" dirty="0">
                <a:solidFill>
                  <a:srgbClr val="FFFFFF"/>
                </a:solidFill>
                <a:latin typeface="Carlito"/>
                <a:cs typeface="Carlito"/>
              </a:rPr>
              <a:t>(</a:t>
            </a:r>
            <a:r>
              <a:rPr sz="1600" b="1" i="1" spc="-5" dirty="0">
                <a:solidFill>
                  <a:srgbClr val="FFFFFF"/>
                </a:solidFill>
                <a:latin typeface="Carlito"/>
                <a:cs typeface="Carlito"/>
              </a:rPr>
              <a:t>acetylcholine and adrenaline</a:t>
            </a:r>
            <a:r>
              <a:rPr sz="1600" spc="-5" dirty="0">
                <a:solidFill>
                  <a:srgbClr val="FFFFFF"/>
                </a:solidFill>
                <a:latin typeface="Carlito"/>
                <a:cs typeface="Carlito"/>
              </a:rPr>
              <a:t>) which acts as a  </a:t>
            </a:r>
            <a:r>
              <a:rPr sz="1600" b="1" spc="-15" dirty="0">
                <a:solidFill>
                  <a:srgbClr val="FFFFFF"/>
                </a:solidFill>
                <a:latin typeface="Carlito"/>
                <a:cs typeface="Carlito"/>
              </a:rPr>
              <a:t>neurotransmitter</a:t>
            </a:r>
            <a:endParaRPr sz="1600">
              <a:latin typeface="Carlito"/>
              <a:cs typeface="Carlito"/>
            </a:endParaRPr>
          </a:p>
        </p:txBody>
      </p:sp>
      <p:sp>
        <p:nvSpPr>
          <p:cNvPr id="10" name="object 10"/>
          <p:cNvSpPr/>
          <p:nvPr/>
        </p:nvSpPr>
        <p:spPr>
          <a:xfrm>
            <a:off x="7086600" y="2894076"/>
            <a:ext cx="1676400" cy="150571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eurotransmitter - Wikiwand"/>
          <p:cNvPicPr>
            <a:picLocks noChangeAspect="1" noChangeArrowheads="1"/>
          </p:cNvPicPr>
          <p:nvPr/>
        </p:nvPicPr>
        <p:blipFill>
          <a:blip r:embed="rId2"/>
          <a:srcRect/>
          <a:stretch>
            <a:fillRect/>
          </a:stretch>
        </p:blipFill>
        <p:spPr bwMode="auto">
          <a:xfrm>
            <a:off x="338669" y="519113"/>
            <a:ext cx="8424331" cy="5881687"/>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Impacts of Drugs on Neurotransmission | National Institute on Drug ..."/>
          <p:cNvPicPr>
            <a:picLocks noChangeAspect="1" noChangeArrowheads="1"/>
          </p:cNvPicPr>
          <p:nvPr/>
        </p:nvPicPr>
        <p:blipFill>
          <a:blip r:embed="rId2"/>
          <a:srcRect/>
          <a:stretch>
            <a:fillRect/>
          </a:stretch>
        </p:blipFill>
        <p:spPr bwMode="auto">
          <a:xfrm>
            <a:off x="914400" y="666749"/>
            <a:ext cx="7696199" cy="5353051"/>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37124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3710534" cy="391795"/>
          </a:xfrm>
          <a:prstGeom prst="rect">
            <a:avLst/>
          </a:prstGeom>
        </p:spPr>
        <p:txBody>
          <a:bodyPr vert="horz" wrap="square" lIns="0" tIns="12700" rIns="0" bIns="0" rtlCol="0">
            <a:spAutoFit/>
          </a:bodyPr>
          <a:lstStyle/>
          <a:p>
            <a:pPr marL="12700">
              <a:lnSpc>
                <a:spcPct val="100000"/>
              </a:lnSpc>
              <a:spcBef>
                <a:spcPts val="100"/>
              </a:spcBef>
              <a:tabLst>
                <a:tab pos="1205230" algn="l"/>
              </a:tabLst>
            </a:pPr>
            <a:r>
              <a:rPr sz="2400" u="none" dirty="0"/>
              <a:t>Ne</a:t>
            </a:r>
            <a:r>
              <a:rPr sz="2400" u="none" spc="25" dirty="0"/>
              <a:t>r</a:t>
            </a:r>
            <a:r>
              <a:rPr sz="2400" u="none" spc="-20" dirty="0"/>
              <a:t>v</a:t>
            </a:r>
            <a:r>
              <a:rPr sz="2400" u="none" dirty="0"/>
              <a:t>ous	</a:t>
            </a:r>
            <a:r>
              <a:rPr sz="2400" u="none" spc="-5" dirty="0"/>
              <a:t>Tiss</a:t>
            </a:r>
            <a:r>
              <a:rPr sz="2400" u="none" spc="-10" dirty="0"/>
              <a:t>u</a:t>
            </a:r>
            <a:r>
              <a:rPr sz="2400" u="none" dirty="0"/>
              <a:t>e</a:t>
            </a:r>
            <a:endParaRPr sz="2400"/>
          </a:p>
        </p:txBody>
      </p:sp>
      <p:sp>
        <p:nvSpPr>
          <p:cNvPr id="4" name="object 4"/>
          <p:cNvSpPr/>
          <p:nvPr/>
        </p:nvSpPr>
        <p:spPr>
          <a:xfrm>
            <a:off x="4072891" y="455930"/>
            <a:ext cx="422909" cy="134620"/>
          </a:xfrm>
          <a:custGeom>
            <a:avLst/>
            <a:gdLst/>
            <a:ahLst/>
            <a:cxnLst/>
            <a:rect l="l" t="t" r="r" b="b"/>
            <a:pathLst>
              <a:path w="422910" h="134620">
                <a:moveTo>
                  <a:pt x="397269" y="49530"/>
                </a:moveTo>
                <a:lnTo>
                  <a:pt x="393191" y="49530"/>
                </a:lnTo>
                <a:lnTo>
                  <a:pt x="394207" y="78486"/>
                </a:lnTo>
                <a:lnTo>
                  <a:pt x="340796" y="80435"/>
                </a:lnTo>
                <a:lnTo>
                  <a:pt x="300989" y="105664"/>
                </a:lnTo>
                <a:lnTo>
                  <a:pt x="294258" y="109855"/>
                </a:lnTo>
                <a:lnTo>
                  <a:pt x="292226" y="118872"/>
                </a:lnTo>
                <a:lnTo>
                  <a:pt x="300863" y="132334"/>
                </a:lnTo>
                <a:lnTo>
                  <a:pt x="309752" y="134366"/>
                </a:lnTo>
                <a:lnTo>
                  <a:pt x="422401"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7" y="78486"/>
                </a:lnTo>
                <a:lnTo>
                  <a:pt x="394150" y="76835"/>
                </a:lnTo>
                <a:lnTo>
                  <a:pt x="386841" y="76835"/>
                </a:lnTo>
                <a:lnTo>
                  <a:pt x="364969" y="65115"/>
                </a:lnTo>
                <a:close/>
              </a:path>
              <a:path w="422910" h="134620">
                <a:moveTo>
                  <a:pt x="385952" y="51816"/>
                </a:moveTo>
                <a:lnTo>
                  <a:pt x="364969" y="65115"/>
                </a:lnTo>
                <a:lnTo>
                  <a:pt x="386841" y="76835"/>
                </a:lnTo>
                <a:lnTo>
                  <a:pt x="385952" y="51816"/>
                </a:lnTo>
                <a:close/>
              </a:path>
              <a:path w="422910" h="134620">
                <a:moveTo>
                  <a:pt x="393272" y="51816"/>
                </a:moveTo>
                <a:lnTo>
                  <a:pt x="385952" y="51816"/>
                </a:lnTo>
                <a:lnTo>
                  <a:pt x="386841" y="76835"/>
                </a:lnTo>
                <a:lnTo>
                  <a:pt x="394150" y="76835"/>
                </a:lnTo>
                <a:lnTo>
                  <a:pt x="393272" y="51816"/>
                </a:lnTo>
                <a:close/>
              </a:path>
              <a:path w="422910" h="134620">
                <a:moveTo>
                  <a:pt x="393191" y="49530"/>
                </a:moveTo>
                <a:lnTo>
                  <a:pt x="339537" y="51488"/>
                </a:lnTo>
                <a:lnTo>
                  <a:pt x="364969" y="65115"/>
                </a:lnTo>
                <a:lnTo>
                  <a:pt x="385952"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3127374" y="320750"/>
            <a:ext cx="5102225" cy="350737"/>
          </a:xfrm>
          <a:prstGeom prst="rect">
            <a:avLst/>
          </a:prstGeom>
        </p:spPr>
        <p:txBody>
          <a:bodyPr vert="horz" wrap="square" lIns="0" tIns="12065" rIns="0" bIns="0" rtlCol="0">
            <a:spAutoFit/>
          </a:bodyPr>
          <a:lstStyle/>
          <a:p>
            <a:pPr marL="12700" algn="ctr">
              <a:lnSpc>
                <a:spcPct val="100000"/>
              </a:lnSpc>
              <a:spcBef>
                <a:spcPts val="95"/>
              </a:spcBef>
            </a:pPr>
            <a:r>
              <a:rPr sz="2200" u="heavy" spc="-35" dirty="0">
                <a:solidFill>
                  <a:srgbClr val="FFFFFF"/>
                </a:solidFill>
                <a:uFill>
                  <a:solidFill>
                    <a:srgbClr val="FFFFFF"/>
                  </a:solidFill>
                </a:uFill>
                <a:latin typeface="Carlito"/>
                <a:cs typeface="Carlito"/>
              </a:rPr>
              <a:t>S</a:t>
            </a:r>
            <a:r>
              <a:rPr sz="2200" u="heavy" spc="-5" dirty="0">
                <a:solidFill>
                  <a:srgbClr val="FFFFFF"/>
                </a:solidFill>
                <a:uFill>
                  <a:solidFill>
                    <a:srgbClr val="FFFFFF"/>
                  </a:solidFill>
                </a:uFill>
                <a:latin typeface="Carlito"/>
                <a:cs typeface="Carlito"/>
              </a:rPr>
              <a:t>yna</a:t>
            </a:r>
            <a:r>
              <a:rPr sz="2200" u="heavy" spc="-20" dirty="0">
                <a:solidFill>
                  <a:srgbClr val="FFFFFF"/>
                </a:solidFill>
                <a:uFill>
                  <a:solidFill>
                    <a:srgbClr val="FFFFFF"/>
                  </a:solidFill>
                </a:uFill>
                <a:latin typeface="Carlito"/>
                <a:cs typeface="Carlito"/>
              </a:rPr>
              <a:t>p</a:t>
            </a:r>
            <a:r>
              <a:rPr sz="2200" u="heavy" spc="-10" dirty="0">
                <a:solidFill>
                  <a:srgbClr val="FFFFFF"/>
                </a:solidFill>
                <a:uFill>
                  <a:solidFill>
                    <a:srgbClr val="FFFFFF"/>
                  </a:solidFill>
                </a:uFill>
                <a:latin typeface="Carlito"/>
                <a:cs typeface="Carlito"/>
              </a:rPr>
              <a:t>se</a:t>
            </a:r>
            <a:endParaRPr sz="2200">
              <a:latin typeface="Carlito"/>
              <a:cs typeface="Carlito"/>
            </a:endParaRPr>
          </a:p>
        </p:txBody>
      </p:sp>
      <p:grpSp>
        <p:nvGrpSpPr>
          <p:cNvPr id="6" name="object 6"/>
          <p:cNvGrpSpPr/>
          <p:nvPr/>
        </p:nvGrpSpPr>
        <p:grpSpPr>
          <a:xfrm>
            <a:off x="326135" y="864108"/>
            <a:ext cx="8360663" cy="5079492"/>
            <a:chOff x="326135" y="864108"/>
            <a:chExt cx="8360663" cy="5079492"/>
          </a:xfrm>
        </p:grpSpPr>
        <p:sp>
          <p:nvSpPr>
            <p:cNvPr id="7" name="object 7"/>
            <p:cNvSpPr/>
            <p:nvPr/>
          </p:nvSpPr>
          <p:spPr>
            <a:xfrm>
              <a:off x="6019799" y="1274062"/>
              <a:ext cx="2666999" cy="3983737"/>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26135" y="864108"/>
              <a:ext cx="5389245" cy="5079492"/>
            </a:xfrm>
            <a:custGeom>
              <a:avLst/>
              <a:gdLst/>
              <a:ahLst/>
              <a:cxnLst/>
              <a:rect l="l" t="t" r="r" b="b"/>
              <a:pathLst>
                <a:path w="5389245" h="4030979">
                  <a:moveTo>
                    <a:pt x="0" y="4030979"/>
                  </a:moveTo>
                  <a:lnTo>
                    <a:pt x="5388864" y="4030979"/>
                  </a:lnTo>
                  <a:lnTo>
                    <a:pt x="5388864" y="0"/>
                  </a:lnTo>
                  <a:lnTo>
                    <a:pt x="0" y="0"/>
                  </a:lnTo>
                  <a:lnTo>
                    <a:pt x="0" y="4030979"/>
                  </a:lnTo>
                  <a:close/>
                </a:path>
              </a:pathLst>
            </a:custGeom>
            <a:ln w="9144">
              <a:solidFill>
                <a:srgbClr val="FFFFFF"/>
              </a:solidFill>
            </a:ln>
          </p:spPr>
          <p:txBody>
            <a:bodyPr wrap="square" lIns="0" tIns="0" rIns="0" bIns="0" rtlCol="0"/>
            <a:lstStyle/>
            <a:p>
              <a:endParaRPr/>
            </a:p>
          </p:txBody>
        </p:sp>
      </p:grpSp>
      <p:sp>
        <p:nvSpPr>
          <p:cNvPr id="9" name="object 9"/>
          <p:cNvSpPr txBox="1"/>
          <p:nvPr/>
        </p:nvSpPr>
        <p:spPr>
          <a:xfrm>
            <a:off x="404266" y="884680"/>
            <a:ext cx="5120005" cy="4830319"/>
          </a:xfrm>
          <a:prstGeom prst="rect">
            <a:avLst/>
          </a:prstGeom>
        </p:spPr>
        <p:txBody>
          <a:bodyPr vert="horz" wrap="square" lIns="0" tIns="12065" rIns="0" bIns="0" rtlCol="0">
            <a:spAutoFit/>
          </a:bodyPr>
          <a:lstStyle/>
          <a:p>
            <a:pPr marL="299085" marR="5080" indent="-287020" algn="just">
              <a:lnSpc>
                <a:spcPct val="100000"/>
              </a:lnSpc>
              <a:spcBef>
                <a:spcPts val="95"/>
              </a:spcBef>
              <a:buChar char="-"/>
              <a:tabLst>
                <a:tab pos="299085" algn="l"/>
                <a:tab pos="299720" algn="l"/>
              </a:tabLst>
            </a:pPr>
            <a:r>
              <a:rPr sz="1600" spc="-5" dirty="0">
                <a:solidFill>
                  <a:srgbClr val="FFFFFF"/>
                </a:solidFill>
                <a:latin typeface="Carlito"/>
                <a:cs typeface="Carlito"/>
              </a:rPr>
              <a:t>Stimuli </a:t>
            </a:r>
            <a:r>
              <a:rPr sz="1600" spc="-10" dirty="0">
                <a:solidFill>
                  <a:srgbClr val="FFFFFF"/>
                </a:solidFill>
                <a:latin typeface="Carlito"/>
                <a:cs typeface="Carlito"/>
              </a:rPr>
              <a:t>reach </a:t>
            </a:r>
            <a:r>
              <a:rPr sz="1600" spc="-5" dirty="0">
                <a:solidFill>
                  <a:srgbClr val="FFFFFF"/>
                </a:solidFill>
                <a:latin typeface="Carlito"/>
                <a:cs typeface="Carlito"/>
              </a:rPr>
              <a:t>the cyton or cell body </a:t>
            </a:r>
            <a:r>
              <a:rPr sz="1600" spc="-10" dirty="0">
                <a:solidFill>
                  <a:srgbClr val="FFFFFF"/>
                </a:solidFill>
                <a:latin typeface="Carlito"/>
                <a:cs typeface="Carlito"/>
              </a:rPr>
              <a:t>through </a:t>
            </a:r>
            <a:r>
              <a:rPr sz="1600" spc="-5" dirty="0">
                <a:solidFill>
                  <a:srgbClr val="FFFFFF"/>
                </a:solidFill>
                <a:latin typeface="Carlito"/>
                <a:cs typeface="Carlito"/>
              </a:rPr>
              <a:t>dendrites and  the impulses </a:t>
            </a:r>
            <a:r>
              <a:rPr sz="1600" spc="-15" dirty="0">
                <a:solidFill>
                  <a:srgbClr val="FFFFFF"/>
                </a:solidFill>
                <a:latin typeface="Carlito"/>
                <a:cs typeface="Carlito"/>
              </a:rPr>
              <a:t>are </a:t>
            </a:r>
            <a:r>
              <a:rPr sz="1600" spc="-10" dirty="0">
                <a:solidFill>
                  <a:srgbClr val="FFFFFF"/>
                </a:solidFill>
                <a:latin typeface="Carlito"/>
                <a:cs typeface="Carlito"/>
              </a:rPr>
              <a:t>passed </a:t>
            </a:r>
            <a:r>
              <a:rPr sz="1600" spc="-5" dirty="0">
                <a:solidFill>
                  <a:srgbClr val="FFFFFF"/>
                </a:solidFill>
                <a:latin typeface="Carlito"/>
                <a:cs typeface="Carlito"/>
              </a:rPr>
              <a:t>on </a:t>
            </a:r>
            <a:r>
              <a:rPr sz="1600" spc="-15" dirty="0">
                <a:solidFill>
                  <a:srgbClr val="FFFFFF"/>
                </a:solidFill>
                <a:latin typeface="Carlito"/>
                <a:cs typeface="Carlito"/>
              </a:rPr>
              <a:t>from </a:t>
            </a:r>
            <a:r>
              <a:rPr sz="1600" spc="-5" dirty="0">
                <a:solidFill>
                  <a:srgbClr val="FFFFFF"/>
                </a:solidFill>
                <a:latin typeface="Carlito"/>
                <a:cs typeface="Carlito"/>
              </a:rPr>
              <a:t>cyton </a:t>
            </a:r>
            <a:r>
              <a:rPr sz="1600" spc="-15" dirty="0">
                <a:solidFill>
                  <a:srgbClr val="FFFFFF"/>
                </a:solidFill>
                <a:latin typeface="Carlito"/>
                <a:cs typeface="Carlito"/>
              </a:rPr>
              <a:t>towards</a:t>
            </a:r>
            <a:r>
              <a:rPr sz="1600" spc="100" dirty="0">
                <a:solidFill>
                  <a:srgbClr val="FFFFFF"/>
                </a:solidFill>
                <a:latin typeface="Carlito"/>
                <a:cs typeface="Carlito"/>
              </a:rPr>
              <a:t> </a:t>
            </a:r>
            <a:r>
              <a:rPr sz="1600" spc="-15" dirty="0">
                <a:solidFill>
                  <a:srgbClr val="FFFFFF"/>
                </a:solidFill>
                <a:latin typeface="Carlito"/>
                <a:cs typeface="Carlito"/>
              </a:rPr>
              <a:t>axons.</a:t>
            </a:r>
            <a:endParaRPr sz="1600">
              <a:latin typeface="Carlito"/>
              <a:cs typeface="Carlito"/>
            </a:endParaRPr>
          </a:p>
          <a:p>
            <a:pPr marL="299085" marR="212090" indent="-287020" algn="just">
              <a:lnSpc>
                <a:spcPct val="100000"/>
              </a:lnSpc>
              <a:buChar char="-"/>
              <a:tabLst>
                <a:tab pos="299085" algn="l"/>
                <a:tab pos="299720" algn="l"/>
              </a:tabLst>
            </a:pPr>
            <a:r>
              <a:rPr sz="1600" spc="-5" dirty="0">
                <a:solidFill>
                  <a:srgbClr val="FFFFFF"/>
                </a:solidFill>
                <a:latin typeface="Carlito"/>
                <a:cs typeface="Carlito"/>
              </a:rPr>
              <a:t>The </a:t>
            </a:r>
            <a:r>
              <a:rPr sz="1600" spc="-10" dirty="0">
                <a:solidFill>
                  <a:srgbClr val="FFFFFF"/>
                </a:solidFill>
                <a:latin typeface="Carlito"/>
                <a:cs typeface="Carlito"/>
              </a:rPr>
              <a:t>telodendron </a:t>
            </a:r>
            <a:r>
              <a:rPr sz="1600" spc="-5" dirty="0">
                <a:solidFill>
                  <a:srgbClr val="FFFFFF"/>
                </a:solidFill>
                <a:latin typeface="Carlito"/>
                <a:cs typeface="Carlito"/>
              </a:rPr>
              <a:t>of the </a:t>
            </a:r>
            <a:r>
              <a:rPr sz="1600" spc="-20" dirty="0">
                <a:solidFill>
                  <a:srgbClr val="FFFFFF"/>
                </a:solidFill>
                <a:latin typeface="Carlito"/>
                <a:cs typeface="Carlito"/>
              </a:rPr>
              <a:t>axon </a:t>
            </a:r>
            <a:r>
              <a:rPr sz="1600" spc="-10" dirty="0">
                <a:solidFill>
                  <a:srgbClr val="FFFFFF"/>
                </a:solidFill>
                <a:latin typeface="Carlito"/>
                <a:cs typeface="Carlito"/>
              </a:rPr>
              <a:t>one </a:t>
            </a:r>
            <a:r>
              <a:rPr sz="1600" spc="-15" dirty="0">
                <a:solidFill>
                  <a:srgbClr val="FFFFFF"/>
                </a:solidFill>
                <a:latin typeface="Carlito"/>
                <a:cs typeface="Carlito"/>
              </a:rPr>
              <a:t>neuron </a:t>
            </a:r>
            <a:r>
              <a:rPr sz="1600" spc="-10" dirty="0">
                <a:solidFill>
                  <a:srgbClr val="FFFFFF"/>
                </a:solidFill>
                <a:latin typeface="Carlito"/>
                <a:cs typeface="Carlito"/>
              </a:rPr>
              <a:t>comes </a:t>
            </a:r>
            <a:r>
              <a:rPr sz="1600" spc="-5" dirty="0">
                <a:solidFill>
                  <a:srgbClr val="FFFFFF"/>
                </a:solidFill>
                <a:latin typeface="Carlito"/>
                <a:cs typeface="Carlito"/>
              </a:rPr>
              <a:t>in close  functional apposition </a:t>
            </a:r>
            <a:r>
              <a:rPr sz="1600" spc="-10" dirty="0">
                <a:solidFill>
                  <a:srgbClr val="FFFFFF"/>
                </a:solidFill>
                <a:latin typeface="Carlito"/>
                <a:cs typeface="Carlito"/>
              </a:rPr>
              <a:t>between dendrites </a:t>
            </a:r>
            <a:r>
              <a:rPr sz="1600" spc="-5" dirty="0">
                <a:solidFill>
                  <a:srgbClr val="FFFFFF"/>
                </a:solidFill>
                <a:latin typeface="Carlito"/>
                <a:cs typeface="Carlito"/>
              </a:rPr>
              <a:t>of another  </a:t>
            </a:r>
            <a:r>
              <a:rPr sz="1600" spc="-10" dirty="0">
                <a:solidFill>
                  <a:srgbClr val="FFFFFF"/>
                </a:solidFill>
                <a:latin typeface="Carlito"/>
                <a:cs typeface="Carlito"/>
              </a:rPr>
              <a:t>neuron.</a:t>
            </a:r>
            <a:endParaRPr sz="1600">
              <a:latin typeface="Carlito"/>
              <a:cs typeface="Carlito"/>
            </a:endParaRPr>
          </a:p>
          <a:p>
            <a:pPr marL="299085" marR="298450" indent="-287020" algn="just">
              <a:lnSpc>
                <a:spcPct val="100000"/>
              </a:lnSpc>
              <a:buClr>
                <a:srgbClr val="FFFFFF"/>
              </a:buClr>
              <a:buFont typeface="Carlito"/>
              <a:buChar char="-"/>
              <a:tabLst>
                <a:tab pos="344805" algn="l"/>
                <a:tab pos="345440" algn="l"/>
              </a:tabLst>
            </a:pPr>
            <a:r>
              <a:rPr dirty="0"/>
              <a:t>	</a:t>
            </a:r>
            <a:r>
              <a:rPr sz="1600" spc="-5" dirty="0">
                <a:solidFill>
                  <a:srgbClr val="FFFFFF"/>
                </a:solidFill>
                <a:latin typeface="Carlito"/>
                <a:cs typeface="Carlito"/>
              </a:rPr>
              <a:t>This type of </a:t>
            </a:r>
            <a:r>
              <a:rPr sz="1600" i="1" spc="-10" dirty="0">
                <a:solidFill>
                  <a:srgbClr val="FFFFFF"/>
                </a:solidFill>
                <a:latin typeface="Carlito"/>
                <a:cs typeface="Carlito"/>
              </a:rPr>
              <a:t>functional </a:t>
            </a:r>
            <a:r>
              <a:rPr sz="1600" i="1" spc="-15" dirty="0">
                <a:solidFill>
                  <a:srgbClr val="FFFFFF"/>
                </a:solidFill>
                <a:latin typeface="Carlito"/>
                <a:cs typeface="Carlito"/>
              </a:rPr>
              <a:t>contact </a:t>
            </a:r>
            <a:r>
              <a:rPr sz="1600" i="1" spc="-5" dirty="0">
                <a:solidFill>
                  <a:srgbClr val="FFFFFF"/>
                </a:solidFill>
                <a:latin typeface="Carlito"/>
                <a:cs typeface="Carlito"/>
              </a:rPr>
              <a:t>between </a:t>
            </a:r>
            <a:r>
              <a:rPr sz="1600" b="1" i="1" spc="-15" dirty="0">
                <a:solidFill>
                  <a:srgbClr val="FFFFFF"/>
                </a:solidFill>
                <a:latin typeface="Carlito"/>
                <a:cs typeface="Carlito"/>
              </a:rPr>
              <a:t>axons </a:t>
            </a:r>
            <a:r>
              <a:rPr sz="1600" b="1" i="1" spc="-5" dirty="0">
                <a:solidFill>
                  <a:srgbClr val="FFFFFF"/>
                </a:solidFill>
                <a:latin typeface="Carlito"/>
                <a:cs typeface="Carlito"/>
              </a:rPr>
              <a:t>and  </a:t>
            </a:r>
            <a:r>
              <a:rPr sz="1600" b="1" i="1" spc="-10" dirty="0">
                <a:solidFill>
                  <a:srgbClr val="FFFFFF"/>
                </a:solidFill>
                <a:latin typeface="Carlito"/>
                <a:cs typeface="Carlito"/>
              </a:rPr>
              <a:t>dendrites </a:t>
            </a:r>
            <a:r>
              <a:rPr sz="1600" b="1" i="1" spc="-5" dirty="0">
                <a:solidFill>
                  <a:srgbClr val="FFFFFF"/>
                </a:solidFill>
                <a:latin typeface="Carlito"/>
                <a:cs typeface="Carlito"/>
              </a:rPr>
              <a:t>of two </a:t>
            </a:r>
            <a:r>
              <a:rPr sz="1600" b="1" i="1" spc="-10" dirty="0">
                <a:solidFill>
                  <a:srgbClr val="FFFFFF"/>
                </a:solidFill>
                <a:latin typeface="Carlito"/>
                <a:cs typeface="Carlito"/>
              </a:rPr>
              <a:t>different neurons </a:t>
            </a:r>
            <a:r>
              <a:rPr sz="1600" i="1" spc="-5" dirty="0">
                <a:solidFill>
                  <a:srgbClr val="FFFFFF"/>
                </a:solidFill>
                <a:latin typeface="Carlito"/>
                <a:cs typeface="Carlito"/>
              </a:rPr>
              <a:t>is </a:t>
            </a:r>
            <a:r>
              <a:rPr sz="1600" i="1" spc="-10" dirty="0">
                <a:solidFill>
                  <a:srgbClr val="FFFFFF"/>
                </a:solidFill>
                <a:latin typeface="Carlito"/>
                <a:cs typeface="Carlito"/>
              </a:rPr>
              <a:t>called </a:t>
            </a:r>
            <a:r>
              <a:rPr sz="1600" i="1" spc="-5" dirty="0">
                <a:solidFill>
                  <a:srgbClr val="FFFFFF"/>
                </a:solidFill>
                <a:latin typeface="Carlito"/>
                <a:cs typeface="Carlito"/>
              </a:rPr>
              <a:t>a</a:t>
            </a:r>
            <a:r>
              <a:rPr sz="1600" i="1" spc="175" dirty="0">
                <a:solidFill>
                  <a:srgbClr val="FFFFFF"/>
                </a:solidFill>
                <a:latin typeface="Carlito"/>
                <a:cs typeface="Carlito"/>
              </a:rPr>
              <a:t> </a:t>
            </a:r>
            <a:r>
              <a:rPr sz="1600" b="1" i="1" spc="-10" dirty="0">
                <a:solidFill>
                  <a:srgbClr val="FFFFFF"/>
                </a:solidFill>
                <a:latin typeface="Carlito"/>
                <a:cs typeface="Carlito"/>
              </a:rPr>
              <a:t>synapse</a:t>
            </a:r>
            <a:r>
              <a:rPr sz="1600" b="1" spc="-10" dirty="0">
                <a:solidFill>
                  <a:srgbClr val="FFFFFF"/>
                </a:solidFill>
                <a:latin typeface="Carlito"/>
                <a:cs typeface="Carlito"/>
              </a:rPr>
              <a:t>.</a:t>
            </a:r>
            <a:endParaRPr sz="1600">
              <a:latin typeface="Carlito"/>
              <a:cs typeface="Carlito"/>
            </a:endParaRPr>
          </a:p>
          <a:p>
            <a:pPr marL="299085" marR="210820" indent="-287020" algn="just">
              <a:lnSpc>
                <a:spcPct val="100000"/>
              </a:lnSpc>
              <a:buChar char="-"/>
              <a:tabLst>
                <a:tab pos="299085" algn="l"/>
                <a:tab pos="299720" algn="l"/>
              </a:tabLst>
            </a:pPr>
            <a:r>
              <a:rPr sz="1600" spc="-5" dirty="0">
                <a:solidFill>
                  <a:srgbClr val="FFFFFF"/>
                </a:solidFill>
                <a:latin typeface="Carlito"/>
                <a:cs typeface="Carlito"/>
              </a:rPr>
              <a:t>The impulse </a:t>
            </a:r>
            <a:r>
              <a:rPr sz="1600" spc="-15" dirty="0">
                <a:solidFill>
                  <a:srgbClr val="FFFFFF"/>
                </a:solidFill>
                <a:latin typeface="Carlito"/>
                <a:cs typeface="Carlito"/>
              </a:rPr>
              <a:t>from </a:t>
            </a:r>
            <a:r>
              <a:rPr sz="1600" spc="-10" dirty="0">
                <a:solidFill>
                  <a:srgbClr val="FFFFFF"/>
                </a:solidFill>
                <a:latin typeface="Carlito"/>
                <a:cs typeface="Carlito"/>
              </a:rPr>
              <a:t>one </a:t>
            </a:r>
            <a:r>
              <a:rPr sz="1600" spc="-15" dirty="0">
                <a:solidFill>
                  <a:srgbClr val="FFFFFF"/>
                </a:solidFill>
                <a:latin typeface="Carlito"/>
                <a:cs typeface="Carlito"/>
              </a:rPr>
              <a:t>neuron </a:t>
            </a:r>
            <a:r>
              <a:rPr sz="1600" spc="-10" dirty="0">
                <a:solidFill>
                  <a:srgbClr val="FFFFFF"/>
                </a:solidFill>
                <a:latin typeface="Carlito"/>
                <a:cs typeface="Carlito"/>
              </a:rPr>
              <a:t>passes to </a:t>
            </a:r>
            <a:r>
              <a:rPr sz="1600" spc="-5" dirty="0">
                <a:solidFill>
                  <a:srgbClr val="FFFFFF"/>
                </a:solidFill>
                <a:latin typeface="Carlito"/>
                <a:cs typeface="Carlito"/>
              </a:rPr>
              <a:t>another </a:t>
            </a:r>
            <a:r>
              <a:rPr sz="1600" spc="-15" dirty="0">
                <a:solidFill>
                  <a:srgbClr val="FFFFFF"/>
                </a:solidFill>
                <a:latin typeface="Carlito"/>
                <a:cs typeface="Carlito"/>
              </a:rPr>
              <a:t>neuron  </a:t>
            </a:r>
            <a:r>
              <a:rPr sz="1600" spc="-5" dirty="0">
                <a:solidFill>
                  <a:srgbClr val="FFFFFF"/>
                </a:solidFill>
                <a:latin typeface="Carlito"/>
                <a:cs typeface="Carlito"/>
              </a:rPr>
              <a:t>only </a:t>
            </a:r>
            <a:r>
              <a:rPr sz="1600" spc="-10" dirty="0">
                <a:solidFill>
                  <a:srgbClr val="FFFFFF"/>
                </a:solidFill>
                <a:latin typeface="Carlito"/>
                <a:cs typeface="Carlito"/>
              </a:rPr>
              <a:t>through </a:t>
            </a:r>
            <a:r>
              <a:rPr sz="1600" spc="-5" dirty="0">
                <a:solidFill>
                  <a:srgbClr val="FFFFFF"/>
                </a:solidFill>
                <a:latin typeface="Carlito"/>
                <a:cs typeface="Carlito"/>
              </a:rPr>
              <a:t>a</a:t>
            </a:r>
            <a:r>
              <a:rPr sz="1600" spc="10" dirty="0">
                <a:solidFill>
                  <a:srgbClr val="FFFFFF"/>
                </a:solidFill>
                <a:latin typeface="Carlito"/>
                <a:cs typeface="Carlito"/>
              </a:rPr>
              <a:t> </a:t>
            </a:r>
            <a:r>
              <a:rPr sz="1600" spc="-10" dirty="0">
                <a:solidFill>
                  <a:srgbClr val="FFFFFF"/>
                </a:solidFill>
                <a:latin typeface="Carlito"/>
                <a:cs typeface="Carlito"/>
              </a:rPr>
              <a:t>synapse.</a:t>
            </a:r>
            <a:endParaRPr sz="1600">
              <a:latin typeface="Carlito"/>
              <a:cs typeface="Carlito"/>
            </a:endParaRPr>
          </a:p>
          <a:p>
            <a:pPr marL="299085" marR="134620" indent="-287020" algn="just">
              <a:lnSpc>
                <a:spcPct val="100000"/>
              </a:lnSpc>
              <a:buChar char="-"/>
              <a:tabLst>
                <a:tab pos="299085" algn="l"/>
                <a:tab pos="299720" algn="l"/>
              </a:tabLst>
            </a:pPr>
            <a:r>
              <a:rPr sz="1600" spc="-5" dirty="0">
                <a:solidFill>
                  <a:srgbClr val="FFFFFF"/>
                </a:solidFill>
                <a:latin typeface="Carlito"/>
                <a:cs typeface="Carlito"/>
              </a:rPr>
              <a:t>The space enclosed </a:t>
            </a:r>
            <a:r>
              <a:rPr sz="1600" spc="-10" dirty="0">
                <a:solidFill>
                  <a:srgbClr val="FFFFFF"/>
                </a:solidFill>
                <a:latin typeface="Carlito"/>
                <a:cs typeface="Carlito"/>
              </a:rPr>
              <a:t>between </a:t>
            </a:r>
            <a:r>
              <a:rPr sz="1600" spc="-5" dirty="0">
                <a:solidFill>
                  <a:srgbClr val="FFFFFF"/>
                </a:solidFill>
                <a:latin typeface="Carlito"/>
                <a:cs typeface="Carlito"/>
              </a:rPr>
              <a:t>the </a:t>
            </a:r>
            <a:r>
              <a:rPr sz="1600" spc="-10" dirty="0">
                <a:solidFill>
                  <a:srgbClr val="FFFFFF"/>
                </a:solidFill>
                <a:latin typeface="Carlito"/>
                <a:cs typeface="Carlito"/>
              </a:rPr>
              <a:t>telodendron </a:t>
            </a:r>
            <a:r>
              <a:rPr sz="1600" spc="-5" dirty="0">
                <a:solidFill>
                  <a:srgbClr val="FFFFFF"/>
                </a:solidFill>
                <a:latin typeface="Carlito"/>
                <a:cs typeface="Carlito"/>
              </a:rPr>
              <a:t>of the </a:t>
            </a:r>
            <a:r>
              <a:rPr sz="1600" spc="-10" dirty="0">
                <a:solidFill>
                  <a:srgbClr val="FFFFFF"/>
                </a:solidFill>
                <a:latin typeface="Carlito"/>
                <a:cs typeface="Carlito"/>
              </a:rPr>
              <a:t>first  </a:t>
            </a:r>
            <a:r>
              <a:rPr sz="1600" spc="-15" dirty="0">
                <a:solidFill>
                  <a:srgbClr val="FFFFFF"/>
                </a:solidFill>
                <a:latin typeface="Carlito"/>
                <a:cs typeface="Carlito"/>
              </a:rPr>
              <a:t>neuron </a:t>
            </a:r>
            <a:r>
              <a:rPr sz="1600" spc="-5" dirty="0">
                <a:solidFill>
                  <a:srgbClr val="FFFFFF"/>
                </a:solidFill>
                <a:latin typeface="Carlito"/>
                <a:cs typeface="Carlito"/>
              </a:rPr>
              <a:t>and the cyton of </a:t>
            </a:r>
            <a:r>
              <a:rPr sz="1600" spc="-10" dirty="0">
                <a:solidFill>
                  <a:srgbClr val="FFFFFF"/>
                </a:solidFill>
                <a:latin typeface="Carlito"/>
                <a:cs typeface="Carlito"/>
              </a:rPr>
              <a:t>second </a:t>
            </a:r>
            <a:r>
              <a:rPr sz="1600" spc="-15" dirty="0">
                <a:solidFill>
                  <a:srgbClr val="FFFFFF"/>
                </a:solidFill>
                <a:latin typeface="Carlito"/>
                <a:cs typeface="Carlito"/>
              </a:rPr>
              <a:t>neuron forms  </a:t>
            </a:r>
            <a:r>
              <a:rPr sz="1600" i="1" spc="-15" dirty="0">
                <a:solidFill>
                  <a:srgbClr val="FFFFFF"/>
                </a:solidFill>
                <a:latin typeface="Carlito"/>
                <a:cs typeface="Carlito"/>
              </a:rPr>
              <a:t>synaptonemal</a:t>
            </a:r>
            <a:r>
              <a:rPr sz="1600" i="1" spc="45" dirty="0">
                <a:solidFill>
                  <a:srgbClr val="FFFFFF"/>
                </a:solidFill>
                <a:latin typeface="Carlito"/>
                <a:cs typeface="Carlito"/>
              </a:rPr>
              <a:t> </a:t>
            </a:r>
            <a:r>
              <a:rPr sz="1600" i="1" spc="-15" dirty="0">
                <a:solidFill>
                  <a:srgbClr val="FFFFFF"/>
                </a:solidFill>
                <a:latin typeface="Carlito"/>
                <a:cs typeface="Carlito"/>
              </a:rPr>
              <a:t>complex</a:t>
            </a:r>
            <a:r>
              <a:rPr sz="1600" spc="-15" dirty="0">
                <a:solidFill>
                  <a:srgbClr val="FFFFFF"/>
                </a:solidFill>
                <a:latin typeface="Carlito"/>
                <a:cs typeface="Carlito"/>
              </a:rPr>
              <a:t>.</a:t>
            </a:r>
            <a:endParaRPr sz="1600">
              <a:latin typeface="Carlito"/>
              <a:cs typeface="Carlito"/>
            </a:endParaRPr>
          </a:p>
          <a:p>
            <a:pPr marL="299085" marR="135890" indent="-287020" algn="just">
              <a:lnSpc>
                <a:spcPct val="100000"/>
              </a:lnSpc>
              <a:spcBef>
                <a:spcPts val="5"/>
              </a:spcBef>
              <a:buChar char="-"/>
              <a:tabLst>
                <a:tab pos="299085" algn="l"/>
                <a:tab pos="299720" algn="l"/>
              </a:tabLst>
            </a:pPr>
            <a:r>
              <a:rPr sz="1600" spc="-5" dirty="0">
                <a:solidFill>
                  <a:srgbClr val="FFFFFF"/>
                </a:solidFill>
                <a:latin typeface="Carlito"/>
                <a:cs typeface="Carlito"/>
              </a:rPr>
              <a:t>In this </a:t>
            </a:r>
            <a:r>
              <a:rPr sz="1600" spc="-10" dirty="0">
                <a:solidFill>
                  <a:srgbClr val="FFFFFF"/>
                </a:solidFill>
                <a:latin typeface="Carlito"/>
                <a:cs typeface="Carlito"/>
              </a:rPr>
              <a:t>region </a:t>
            </a:r>
            <a:r>
              <a:rPr sz="1600" spc="-5" dirty="0">
                <a:solidFill>
                  <a:srgbClr val="FFFFFF"/>
                </a:solidFill>
                <a:latin typeface="Carlito"/>
                <a:cs typeface="Carlito"/>
              </a:rPr>
              <a:t>the end bulb of the </a:t>
            </a:r>
            <a:r>
              <a:rPr sz="1600" spc="-15" dirty="0">
                <a:solidFill>
                  <a:srgbClr val="FFFFFF"/>
                </a:solidFill>
                <a:latin typeface="Carlito"/>
                <a:cs typeface="Carlito"/>
              </a:rPr>
              <a:t>first neuron </a:t>
            </a:r>
            <a:r>
              <a:rPr sz="1600" spc="-10" dirty="0">
                <a:solidFill>
                  <a:srgbClr val="FFFFFF"/>
                </a:solidFill>
                <a:latin typeface="Carlito"/>
                <a:cs typeface="Carlito"/>
              </a:rPr>
              <a:t>releases </a:t>
            </a:r>
            <a:r>
              <a:rPr sz="1600" spc="-5" dirty="0">
                <a:solidFill>
                  <a:srgbClr val="FFFFFF"/>
                </a:solidFill>
                <a:latin typeface="Carlito"/>
                <a:cs typeface="Carlito"/>
              </a:rPr>
              <a:t>its  </a:t>
            </a:r>
            <a:r>
              <a:rPr sz="1600" spc="-15" dirty="0">
                <a:solidFill>
                  <a:srgbClr val="FFFFFF"/>
                </a:solidFill>
                <a:latin typeface="Carlito"/>
                <a:cs typeface="Carlito"/>
              </a:rPr>
              <a:t>content </a:t>
            </a:r>
            <a:r>
              <a:rPr sz="1600" dirty="0">
                <a:solidFill>
                  <a:srgbClr val="FFFFFF"/>
                </a:solidFill>
                <a:latin typeface="Carlito"/>
                <a:cs typeface="Carlito"/>
              </a:rPr>
              <a:t>i.e. </a:t>
            </a:r>
            <a:r>
              <a:rPr sz="1600" i="1" spc="-10" dirty="0">
                <a:solidFill>
                  <a:srgbClr val="FFFFFF"/>
                </a:solidFill>
                <a:latin typeface="Carlito"/>
                <a:cs typeface="Carlito"/>
              </a:rPr>
              <a:t>neurotransmitter</a:t>
            </a:r>
            <a:r>
              <a:rPr sz="1600" spc="-10" dirty="0">
                <a:solidFill>
                  <a:srgbClr val="FFFFFF"/>
                </a:solidFill>
                <a:latin typeface="Carlito"/>
                <a:cs typeface="Carlito"/>
              </a:rPr>
              <a:t>, </a:t>
            </a:r>
            <a:r>
              <a:rPr sz="1600" spc="-5" dirty="0">
                <a:solidFill>
                  <a:srgbClr val="FFFFFF"/>
                </a:solidFill>
                <a:latin typeface="Carlito"/>
                <a:cs typeface="Carlito"/>
              </a:rPr>
              <a:t>on</a:t>
            </a:r>
            <a:r>
              <a:rPr sz="1600" spc="25" dirty="0">
                <a:solidFill>
                  <a:srgbClr val="FFFFFF"/>
                </a:solidFill>
                <a:latin typeface="Carlito"/>
                <a:cs typeface="Carlito"/>
              </a:rPr>
              <a:t> </a:t>
            </a:r>
            <a:r>
              <a:rPr sz="1600" spc="-15" dirty="0">
                <a:solidFill>
                  <a:srgbClr val="FFFFFF"/>
                </a:solidFill>
                <a:latin typeface="Carlito"/>
                <a:cs typeface="Carlito"/>
              </a:rPr>
              <a:t>excitation.</a:t>
            </a:r>
            <a:endParaRPr sz="1600">
              <a:latin typeface="Carlito"/>
              <a:cs typeface="Carlito"/>
            </a:endParaRPr>
          </a:p>
          <a:p>
            <a:pPr marL="299085" marR="227329" indent="-287020" algn="just">
              <a:lnSpc>
                <a:spcPct val="100000"/>
              </a:lnSpc>
              <a:buChar char="-"/>
              <a:tabLst>
                <a:tab pos="299085" algn="l"/>
                <a:tab pos="299720" algn="l"/>
              </a:tabLst>
            </a:pPr>
            <a:r>
              <a:rPr sz="1600" spc="-5" dirty="0">
                <a:solidFill>
                  <a:srgbClr val="FFFFFF"/>
                </a:solidFill>
                <a:latin typeface="Carlito"/>
                <a:cs typeface="Carlito"/>
              </a:rPr>
              <a:t>The impulse is </a:t>
            </a:r>
            <a:r>
              <a:rPr sz="1600" spc="-10" dirty="0">
                <a:solidFill>
                  <a:srgbClr val="FFFFFF"/>
                </a:solidFill>
                <a:latin typeface="Carlito"/>
                <a:cs typeface="Carlito"/>
              </a:rPr>
              <a:t>passed </a:t>
            </a:r>
            <a:r>
              <a:rPr sz="1600" spc="-5" dirty="0">
                <a:solidFill>
                  <a:srgbClr val="FFFFFF"/>
                </a:solidFill>
                <a:latin typeface="Carlito"/>
                <a:cs typeface="Carlito"/>
              </a:rPr>
              <a:t>usually in a a </a:t>
            </a:r>
            <a:r>
              <a:rPr sz="1600" spc="-15" dirty="0">
                <a:solidFill>
                  <a:srgbClr val="FFFFFF"/>
                </a:solidFill>
                <a:latin typeface="Carlito"/>
                <a:cs typeface="Carlito"/>
              </a:rPr>
              <a:t>“one-way" </a:t>
            </a:r>
            <a:r>
              <a:rPr sz="1600" spc="-10" dirty="0">
                <a:solidFill>
                  <a:srgbClr val="FFFFFF"/>
                </a:solidFill>
                <a:latin typeface="Carlito"/>
                <a:cs typeface="Carlito"/>
              </a:rPr>
              <a:t>direction  through </a:t>
            </a:r>
            <a:r>
              <a:rPr sz="1600" spc="-5" dirty="0">
                <a:solidFill>
                  <a:srgbClr val="FFFFFF"/>
                </a:solidFill>
                <a:latin typeface="Carlito"/>
                <a:cs typeface="Carlito"/>
              </a:rPr>
              <a:t>this</a:t>
            </a:r>
            <a:r>
              <a:rPr sz="1600" spc="-15" dirty="0">
                <a:solidFill>
                  <a:srgbClr val="FFFFFF"/>
                </a:solidFill>
                <a:latin typeface="Carlito"/>
                <a:cs typeface="Carlito"/>
              </a:rPr>
              <a:t> </a:t>
            </a:r>
            <a:r>
              <a:rPr sz="1600" spc="-10" dirty="0">
                <a:solidFill>
                  <a:srgbClr val="FFFFFF"/>
                </a:solidFill>
                <a:latin typeface="Carlito"/>
                <a:cs typeface="Carlito"/>
              </a:rPr>
              <a:t>complex.</a:t>
            </a:r>
            <a:endParaRPr sz="1600">
              <a:latin typeface="Carlito"/>
              <a:cs typeface="Carlito"/>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5693664" cy="462280"/>
          </a:xfrm>
          <a:custGeom>
            <a:avLst/>
            <a:gdLst/>
            <a:ahLst/>
            <a:cxnLst/>
            <a:rect l="l" t="t" r="r" b="b"/>
            <a:pathLst>
              <a:path w="2341245" h="462280">
                <a:moveTo>
                  <a:pt x="0" y="461772"/>
                </a:moveTo>
                <a:lnTo>
                  <a:pt x="2340864" y="461772"/>
                </a:lnTo>
                <a:lnTo>
                  <a:pt x="23408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5386934" cy="391795"/>
          </a:xfrm>
          <a:prstGeom prst="rect">
            <a:avLst/>
          </a:prstGeom>
        </p:spPr>
        <p:txBody>
          <a:bodyPr vert="horz" wrap="square" lIns="0" tIns="12700" rIns="0" bIns="0" rtlCol="0">
            <a:spAutoFit/>
          </a:bodyPr>
          <a:lstStyle/>
          <a:p>
            <a:pPr marL="12700">
              <a:lnSpc>
                <a:spcPct val="100000"/>
              </a:lnSpc>
              <a:spcBef>
                <a:spcPts val="100"/>
              </a:spcBef>
              <a:tabLst>
                <a:tab pos="1205230" algn="l"/>
              </a:tabLst>
            </a:pPr>
            <a:r>
              <a:rPr sz="2400" u="none" dirty="0"/>
              <a:t>Ne</a:t>
            </a:r>
            <a:r>
              <a:rPr sz="2400" u="none" spc="25" dirty="0"/>
              <a:t>r</a:t>
            </a:r>
            <a:r>
              <a:rPr sz="2400" u="none" spc="-20" dirty="0"/>
              <a:t>v</a:t>
            </a:r>
            <a:r>
              <a:rPr sz="2400" u="none" dirty="0"/>
              <a:t>ous	</a:t>
            </a:r>
            <a:r>
              <a:rPr sz="2400" u="none" spc="-5" dirty="0"/>
              <a:t>Tiss</a:t>
            </a:r>
            <a:r>
              <a:rPr sz="2400" u="none" spc="-10" dirty="0"/>
              <a:t>u</a:t>
            </a:r>
            <a:r>
              <a:rPr sz="2400" u="none" dirty="0"/>
              <a:t>e</a:t>
            </a:r>
            <a:endParaRPr sz="2400"/>
          </a:p>
        </p:txBody>
      </p:sp>
      <p:sp>
        <p:nvSpPr>
          <p:cNvPr id="4" name="object 4"/>
          <p:cNvSpPr/>
          <p:nvPr/>
        </p:nvSpPr>
        <p:spPr>
          <a:xfrm>
            <a:off x="326136" y="920496"/>
            <a:ext cx="8589645" cy="2279904"/>
          </a:xfrm>
          <a:custGeom>
            <a:avLst/>
            <a:gdLst/>
            <a:ahLst/>
            <a:cxnLst/>
            <a:rect l="l" t="t" r="r" b="b"/>
            <a:pathLst>
              <a:path w="8589645" h="1816735">
                <a:moveTo>
                  <a:pt x="0" y="1816607"/>
                </a:moveTo>
                <a:lnTo>
                  <a:pt x="8589264" y="1816607"/>
                </a:lnTo>
                <a:lnTo>
                  <a:pt x="8589264" y="0"/>
                </a:lnTo>
                <a:lnTo>
                  <a:pt x="0" y="0"/>
                </a:lnTo>
                <a:lnTo>
                  <a:pt x="0" y="1816607"/>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04266" y="942212"/>
            <a:ext cx="8387715" cy="1981953"/>
          </a:xfrm>
          <a:prstGeom prst="rect">
            <a:avLst/>
          </a:prstGeom>
        </p:spPr>
        <p:txBody>
          <a:bodyPr vert="horz" wrap="square" lIns="0" tIns="12065" rIns="0" bIns="0" rtlCol="0">
            <a:spAutoFit/>
          </a:bodyPr>
          <a:lstStyle/>
          <a:p>
            <a:pPr marL="12700" algn="just">
              <a:lnSpc>
                <a:spcPct val="100000"/>
              </a:lnSpc>
              <a:spcBef>
                <a:spcPts val="95"/>
              </a:spcBef>
            </a:pPr>
            <a:r>
              <a:rPr sz="1600" b="1" u="heavy" spc="-10" dirty="0">
                <a:solidFill>
                  <a:srgbClr val="FFFFFF"/>
                </a:solidFill>
                <a:uFill>
                  <a:solidFill>
                    <a:srgbClr val="FFFFFF"/>
                  </a:solidFill>
                </a:uFill>
                <a:latin typeface="Carlito"/>
                <a:cs typeface="Carlito"/>
              </a:rPr>
              <a:t>Neuroglia</a:t>
            </a:r>
            <a:r>
              <a:rPr sz="1600" b="1" u="heavy" spc="-5" dirty="0">
                <a:solidFill>
                  <a:srgbClr val="FFFFFF"/>
                </a:solidFill>
                <a:uFill>
                  <a:solidFill>
                    <a:srgbClr val="FFFFFF"/>
                  </a:solidFill>
                </a:uFill>
                <a:latin typeface="Carlito"/>
                <a:cs typeface="Carlito"/>
              </a:rPr>
              <a:t> cells:</a:t>
            </a:r>
            <a:endParaRPr sz="1600">
              <a:latin typeface="Carlito"/>
              <a:cs typeface="Carlito"/>
            </a:endParaRPr>
          </a:p>
          <a:p>
            <a:pPr marL="299085" marR="193040" indent="-287020" algn="just">
              <a:lnSpc>
                <a:spcPct val="100000"/>
              </a:lnSpc>
              <a:buChar char="-"/>
              <a:tabLst>
                <a:tab pos="299085" algn="l"/>
                <a:tab pos="299720" algn="l"/>
              </a:tabLst>
            </a:pPr>
            <a:r>
              <a:rPr sz="1600" spc="-5" dirty="0">
                <a:solidFill>
                  <a:srgbClr val="FFFFFF"/>
                </a:solidFill>
                <a:latin typeface="Carlito"/>
                <a:cs typeface="Carlito"/>
              </a:rPr>
              <a:t>In the </a:t>
            </a:r>
            <a:r>
              <a:rPr sz="1600" spc="-15" dirty="0">
                <a:solidFill>
                  <a:srgbClr val="FFFFFF"/>
                </a:solidFill>
                <a:latin typeface="Carlito"/>
                <a:cs typeface="Carlito"/>
              </a:rPr>
              <a:t>central </a:t>
            </a:r>
            <a:r>
              <a:rPr sz="1600" spc="-10" dirty="0">
                <a:solidFill>
                  <a:srgbClr val="FFFFFF"/>
                </a:solidFill>
                <a:latin typeface="Carlito"/>
                <a:cs typeface="Carlito"/>
              </a:rPr>
              <a:t>nervous </a:t>
            </a:r>
            <a:r>
              <a:rPr sz="1600" spc="-15" dirty="0">
                <a:solidFill>
                  <a:srgbClr val="FFFFFF"/>
                </a:solidFill>
                <a:latin typeface="Carlito"/>
                <a:cs typeface="Carlito"/>
              </a:rPr>
              <a:t>system, </a:t>
            </a:r>
            <a:r>
              <a:rPr sz="1600" spc="-5" dirty="0">
                <a:solidFill>
                  <a:srgbClr val="FFFFFF"/>
                </a:solidFill>
                <a:latin typeface="Carlito"/>
                <a:cs typeface="Carlito"/>
              </a:rPr>
              <a:t>the </a:t>
            </a:r>
            <a:r>
              <a:rPr sz="1600" spc="-10" dirty="0">
                <a:solidFill>
                  <a:srgbClr val="FFFFFF"/>
                </a:solidFill>
                <a:latin typeface="Carlito"/>
                <a:cs typeface="Carlito"/>
              </a:rPr>
              <a:t>inter-neuronal </a:t>
            </a:r>
            <a:r>
              <a:rPr sz="1600" spc="-5" dirty="0">
                <a:solidFill>
                  <a:srgbClr val="FFFFFF"/>
                </a:solidFill>
                <a:latin typeface="Carlito"/>
                <a:cs typeface="Carlito"/>
              </a:rPr>
              <a:t>space is filled with </a:t>
            </a:r>
            <a:r>
              <a:rPr sz="1600" spc="-10" dirty="0">
                <a:solidFill>
                  <a:srgbClr val="FFFFFF"/>
                </a:solidFill>
                <a:latin typeface="Carlito"/>
                <a:cs typeface="Carlito"/>
              </a:rPr>
              <a:t>large </a:t>
            </a:r>
            <a:r>
              <a:rPr sz="1600" spc="-5" dirty="0">
                <a:solidFill>
                  <a:srgbClr val="FFFFFF"/>
                </a:solidFill>
                <a:latin typeface="Carlito"/>
                <a:cs typeface="Carlito"/>
              </a:rPr>
              <a:t>amount of </a:t>
            </a:r>
            <a:r>
              <a:rPr sz="1600" spc="-10" dirty="0">
                <a:solidFill>
                  <a:srgbClr val="FFFFFF"/>
                </a:solidFill>
                <a:latin typeface="Carlito"/>
                <a:cs typeface="Carlito"/>
              </a:rPr>
              <a:t>supporting  non-nervous </a:t>
            </a:r>
            <a:r>
              <a:rPr sz="1600" spc="-5" dirty="0">
                <a:solidFill>
                  <a:srgbClr val="FFFFFF"/>
                </a:solidFill>
                <a:latin typeface="Carlito"/>
                <a:cs typeface="Carlito"/>
              </a:rPr>
              <a:t>cells called </a:t>
            </a:r>
            <a:r>
              <a:rPr sz="1600" spc="-10" dirty="0">
                <a:solidFill>
                  <a:srgbClr val="FFFFFF"/>
                </a:solidFill>
                <a:latin typeface="Carlito"/>
                <a:cs typeface="Carlito"/>
              </a:rPr>
              <a:t>neuroglia </a:t>
            </a:r>
            <a:r>
              <a:rPr sz="1600" spc="-5" dirty="0">
                <a:solidFill>
                  <a:srgbClr val="FFFFFF"/>
                </a:solidFill>
                <a:latin typeface="Carlito"/>
                <a:cs typeface="Carlito"/>
              </a:rPr>
              <a:t>cells (or </a:t>
            </a:r>
            <a:r>
              <a:rPr sz="1600" b="1" spc="-10" dirty="0">
                <a:solidFill>
                  <a:srgbClr val="FFFFFF"/>
                </a:solidFill>
                <a:latin typeface="Carlito"/>
                <a:cs typeface="Carlito"/>
              </a:rPr>
              <a:t>microglial </a:t>
            </a:r>
            <a:r>
              <a:rPr sz="1600" b="1" spc="-5" dirty="0">
                <a:solidFill>
                  <a:srgbClr val="FFFFFF"/>
                </a:solidFill>
                <a:latin typeface="Carlito"/>
                <a:cs typeface="Carlito"/>
              </a:rPr>
              <a:t>cells </a:t>
            </a:r>
            <a:r>
              <a:rPr sz="1600" spc="-5" dirty="0">
                <a:solidFill>
                  <a:srgbClr val="FFFFFF"/>
                </a:solidFill>
                <a:latin typeface="Carlito"/>
                <a:cs typeface="Carlito"/>
              </a:rPr>
              <a:t>or</a:t>
            </a:r>
            <a:r>
              <a:rPr sz="1600" spc="120" dirty="0">
                <a:solidFill>
                  <a:srgbClr val="FFFFFF"/>
                </a:solidFill>
                <a:latin typeface="Carlito"/>
                <a:cs typeface="Carlito"/>
              </a:rPr>
              <a:t> </a:t>
            </a:r>
            <a:r>
              <a:rPr sz="1600" b="1" spc="-10" dirty="0">
                <a:solidFill>
                  <a:srgbClr val="FFFFFF"/>
                </a:solidFill>
                <a:latin typeface="Carlito"/>
                <a:cs typeface="Carlito"/>
              </a:rPr>
              <a:t>oligodendrocytes).</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These cells </a:t>
            </a:r>
            <a:r>
              <a:rPr sz="1600" spc="-15" dirty="0">
                <a:solidFill>
                  <a:srgbClr val="FFFFFF"/>
                </a:solidFill>
                <a:latin typeface="Carlito"/>
                <a:cs typeface="Carlito"/>
              </a:rPr>
              <a:t>are </a:t>
            </a:r>
            <a:r>
              <a:rPr sz="1600" b="1" spc="-10" dirty="0">
                <a:solidFill>
                  <a:srgbClr val="FFFFFF"/>
                </a:solidFill>
                <a:latin typeface="Carlito"/>
                <a:cs typeface="Carlito"/>
              </a:rPr>
              <a:t>more </a:t>
            </a:r>
            <a:r>
              <a:rPr sz="1600" spc="-5" dirty="0">
                <a:solidFill>
                  <a:srgbClr val="FFFFFF"/>
                </a:solidFill>
                <a:latin typeface="Carlito"/>
                <a:cs typeface="Carlito"/>
              </a:rPr>
              <a:t>in </a:t>
            </a:r>
            <a:r>
              <a:rPr sz="1600" spc="-10" dirty="0">
                <a:solidFill>
                  <a:srgbClr val="FFFFFF"/>
                </a:solidFill>
                <a:latin typeface="Carlito"/>
                <a:cs typeface="Carlito"/>
              </a:rPr>
              <a:t>number </a:t>
            </a:r>
            <a:r>
              <a:rPr sz="1600" spc="-5" dirty="0">
                <a:solidFill>
                  <a:srgbClr val="FFFFFF"/>
                </a:solidFill>
                <a:latin typeface="Carlito"/>
                <a:cs typeface="Carlito"/>
              </a:rPr>
              <a:t>as </a:t>
            </a:r>
            <a:r>
              <a:rPr sz="1600" spc="-15" dirty="0">
                <a:solidFill>
                  <a:srgbClr val="FFFFFF"/>
                </a:solidFill>
                <a:latin typeface="Carlito"/>
                <a:cs typeface="Carlito"/>
              </a:rPr>
              <a:t>compared </a:t>
            </a:r>
            <a:r>
              <a:rPr sz="1600" spc="-10" dirty="0">
                <a:solidFill>
                  <a:srgbClr val="FFFFFF"/>
                </a:solidFill>
                <a:latin typeface="Carlito"/>
                <a:cs typeface="Carlito"/>
              </a:rPr>
              <a:t>to </a:t>
            </a:r>
            <a:r>
              <a:rPr sz="1600" spc="-5" dirty="0">
                <a:solidFill>
                  <a:srgbClr val="FFFFFF"/>
                </a:solidFill>
                <a:latin typeface="Carlito"/>
                <a:cs typeface="Carlito"/>
              </a:rPr>
              <a:t>the</a:t>
            </a:r>
            <a:r>
              <a:rPr sz="1600" spc="125" dirty="0">
                <a:solidFill>
                  <a:srgbClr val="FFFFFF"/>
                </a:solidFill>
                <a:latin typeface="Carlito"/>
                <a:cs typeface="Carlito"/>
              </a:rPr>
              <a:t> </a:t>
            </a:r>
            <a:r>
              <a:rPr sz="1600" spc="-10" dirty="0">
                <a:solidFill>
                  <a:srgbClr val="FFFFFF"/>
                </a:solidFill>
                <a:latin typeface="Carlito"/>
                <a:cs typeface="Carlito"/>
              </a:rPr>
              <a:t>neurons.</a:t>
            </a:r>
            <a:endParaRPr sz="1600">
              <a:latin typeface="Carlito"/>
              <a:cs typeface="Carlito"/>
            </a:endParaRPr>
          </a:p>
          <a:p>
            <a:pPr marL="299085" indent="-287020" algn="just">
              <a:lnSpc>
                <a:spcPct val="100000"/>
              </a:lnSpc>
              <a:buChar char="-"/>
              <a:tabLst>
                <a:tab pos="299085" algn="l"/>
                <a:tab pos="299720" algn="l"/>
              </a:tabLst>
            </a:pPr>
            <a:r>
              <a:rPr sz="1600" spc="-10" dirty="0">
                <a:solidFill>
                  <a:srgbClr val="FFFFFF"/>
                </a:solidFill>
                <a:latin typeface="Carlito"/>
                <a:cs typeface="Carlito"/>
              </a:rPr>
              <a:t>They </a:t>
            </a:r>
            <a:r>
              <a:rPr sz="1600" spc="-15" dirty="0">
                <a:solidFill>
                  <a:srgbClr val="FFFFFF"/>
                </a:solidFill>
                <a:latin typeface="Carlito"/>
                <a:cs typeface="Carlito"/>
              </a:rPr>
              <a:t>are </a:t>
            </a:r>
            <a:r>
              <a:rPr sz="1600" spc="-5" dirty="0">
                <a:solidFill>
                  <a:srgbClr val="FFFFFF"/>
                </a:solidFill>
                <a:latin typeface="Carlito"/>
                <a:cs typeface="Carlito"/>
              </a:rPr>
              <a:t>capable of </a:t>
            </a:r>
            <a:r>
              <a:rPr sz="1600" b="1" spc="-15" dirty="0">
                <a:solidFill>
                  <a:srgbClr val="FFFFFF"/>
                </a:solidFill>
                <a:latin typeface="Carlito"/>
                <a:cs typeface="Carlito"/>
              </a:rPr>
              <a:t>regeneration </a:t>
            </a:r>
            <a:r>
              <a:rPr sz="1600" b="1" spc="-5" dirty="0">
                <a:solidFill>
                  <a:srgbClr val="FFFFFF"/>
                </a:solidFill>
                <a:latin typeface="Carlito"/>
                <a:cs typeface="Carlito"/>
              </a:rPr>
              <a:t>and division </a:t>
            </a:r>
            <a:r>
              <a:rPr sz="1600" spc="-5" dirty="0">
                <a:solidFill>
                  <a:srgbClr val="FFFFFF"/>
                </a:solidFill>
                <a:latin typeface="Carlito"/>
                <a:cs typeface="Carlito"/>
              </a:rPr>
              <a:t>which is lacking in </a:t>
            </a:r>
            <a:r>
              <a:rPr sz="1600" spc="-10" dirty="0">
                <a:solidFill>
                  <a:srgbClr val="FFFFFF"/>
                </a:solidFill>
                <a:latin typeface="Carlito"/>
                <a:cs typeface="Carlito"/>
              </a:rPr>
              <a:t>nerve</a:t>
            </a:r>
            <a:r>
              <a:rPr sz="1600" spc="110" dirty="0">
                <a:solidFill>
                  <a:srgbClr val="FFFFFF"/>
                </a:solidFill>
                <a:latin typeface="Carlito"/>
                <a:cs typeface="Carlito"/>
              </a:rPr>
              <a:t> </a:t>
            </a:r>
            <a:r>
              <a:rPr sz="1600" spc="-5" dirty="0">
                <a:solidFill>
                  <a:srgbClr val="FFFFFF"/>
                </a:solidFill>
                <a:latin typeface="Carlito"/>
                <a:cs typeface="Carlito"/>
              </a:rPr>
              <a:t>cell.</a:t>
            </a:r>
            <a:endParaRPr sz="1600">
              <a:latin typeface="Carlito"/>
              <a:cs typeface="Carlito"/>
            </a:endParaRPr>
          </a:p>
          <a:p>
            <a:pPr marL="299085" indent="-287020" algn="just">
              <a:lnSpc>
                <a:spcPct val="100000"/>
              </a:lnSpc>
              <a:buChar char="-"/>
              <a:tabLst>
                <a:tab pos="299085" algn="l"/>
                <a:tab pos="299720" algn="l"/>
              </a:tabLst>
            </a:pPr>
            <a:r>
              <a:rPr sz="1600" spc="-5" dirty="0">
                <a:solidFill>
                  <a:srgbClr val="FFFFFF"/>
                </a:solidFill>
                <a:latin typeface="Carlito"/>
                <a:cs typeface="Carlito"/>
              </a:rPr>
              <a:t>The glial cells </a:t>
            </a:r>
            <a:r>
              <a:rPr sz="1600" spc="-15" dirty="0">
                <a:solidFill>
                  <a:srgbClr val="FFFFFF"/>
                </a:solidFill>
                <a:latin typeface="Carlito"/>
                <a:cs typeface="Carlito"/>
              </a:rPr>
              <a:t>are </a:t>
            </a:r>
            <a:r>
              <a:rPr sz="1600" spc="-10" dirty="0">
                <a:solidFill>
                  <a:srgbClr val="FFFFFF"/>
                </a:solidFill>
                <a:latin typeface="Carlito"/>
                <a:cs typeface="Carlito"/>
              </a:rPr>
              <a:t>useful </a:t>
            </a:r>
            <a:r>
              <a:rPr sz="1600" spc="-5" dirty="0">
                <a:solidFill>
                  <a:srgbClr val="FFFFFF"/>
                </a:solidFill>
                <a:latin typeface="Carlito"/>
                <a:cs typeface="Carlito"/>
              </a:rPr>
              <a:t>in </a:t>
            </a:r>
            <a:r>
              <a:rPr sz="1600" b="1" i="1" spc="-10" dirty="0">
                <a:solidFill>
                  <a:srgbClr val="FFFFFF"/>
                </a:solidFill>
                <a:latin typeface="Carlito"/>
                <a:cs typeface="Carlito"/>
              </a:rPr>
              <a:t>supporting </a:t>
            </a:r>
            <a:r>
              <a:rPr sz="1600" i="1" spc="-5" dirty="0">
                <a:solidFill>
                  <a:srgbClr val="FFFFFF"/>
                </a:solidFill>
                <a:latin typeface="Carlito"/>
                <a:cs typeface="Carlito"/>
              </a:rPr>
              <a:t>the neurons</a:t>
            </a:r>
            <a:r>
              <a:rPr sz="1600" spc="-5" dirty="0">
                <a:solidFill>
                  <a:srgbClr val="FFFFFF"/>
                </a:solidFill>
                <a:latin typeface="Carlito"/>
                <a:cs typeface="Carlito"/>
              </a:rPr>
              <a:t>, </a:t>
            </a:r>
            <a:r>
              <a:rPr sz="1600" spc="-10" dirty="0">
                <a:solidFill>
                  <a:srgbClr val="FFFFFF"/>
                </a:solidFill>
                <a:latin typeface="Carlito"/>
                <a:cs typeface="Carlito"/>
              </a:rPr>
              <a:t>providing </a:t>
            </a:r>
            <a:r>
              <a:rPr sz="1600" b="1" i="1" spc="-10" dirty="0">
                <a:solidFill>
                  <a:srgbClr val="FFFFFF"/>
                </a:solidFill>
                <a:latin typeface="Carlito"/>
                <a:cs typeface="Carlito"/>
              </a:rPr>
              <a:t>nourishment </a:t>
            </a:r>
            <a:r>
              <a:rPr sz="1600" i="1" spc="-5" dirty="0">
                <a:solidFill>
                  <a:srgbClr val="FFFFFF"/>
                </a:solidFill>
                <a:latin typeface="Carlito"/>
                <a:cs typeface="Carlito"/>
              </a:rPr>
              <a:t>of </a:t>
            </a:r>
            <a:r>
              <a:rPr sz="1600" i="1" spc="-10" dirty="0">
                <a:solidFill>
                  <a:srgbClr val="FFFFFF"/>
                </a:solidFill>
                <a:latin typeface="Carlito"/>
                <a:cs typeface="Carlito"/>
              </a:rPr>
              <a:t>neurons </a:t>
            </a:r>
            <a:r>
              <a:rPr sz="1600" spc="-5">
                <a:solidFill>
                  <a:srgbClr val="FFFFFF"/>
                </a:solidFill>
                <a:latin typeface="Carlito"/>
                <a:cs typeface="Carlito"/>
              </a:rPr>
              <a:t>and</a:t>
            </a:r>
            <a:r>
              <a:rPr sz="1600" spc="325">
                <a:solidFill>
                  <a:srgbClr val="FFFFFF"/>
                </a:solidFill>
                <a:latin typeface="Carlito"/>
                <a:cs typeface="Carlito"/>
              </a:rPr>
              <a:t> </a:t>
            </a:r>
            <a:r>
              <a:rPr sz="1600" spc="-10" smtClean="0">
                <a:solidFill>
                  <a:srgbClr val="FFFFFF"/>
                </a:solidFill>
                <a:latin typeface="Carlito"/>
                <a:cs typeface="Carlito"/>
              </a:rPr>
              <a:t>provide</a:t>
            </a:r>
            <a:r>
              <a:rPr lang="en-US" sz="1600" spc="-10" dirty="0" smtClean="0">
                <a:solidFill>
                  <a:srgbClr val="FFFFFF"/>
                </a:solidFill>
                <a:latin typeface="Carlito"/>
                <a:cs typeface="Carlito"/>
              </a:rPr>
              <a:t> </a:t>
            </a:r>
            <a:r>
              <a:rPr sz="1600" b="1" i="1" spc="-10" smtClean="0">
                <a:solidFill>
                  <a:srgbClr val="FFFFFF"/>
                </a:solidFill>
                <a:latin typeface="Carlito"/>
                <a:cs typeface="Carlito"/>
              </a:rPr>
              <a:t>protection </a:t>
            </a:r>
            <a:r>
              <a:rPr sz="1600" i="1" spc="-15" dirty="0">
                <a:solidFill>
                  <a:srgbClr val="FFFFFF"/>
                </a:solidFill>
                <a:latin typeface="Carlito"/>
                <a:cs typeface="Carlito"/>
              </a:rPr>
              <a:t>to </a:t>
            </a:r>
            <a:r>
              <a:rPr sz="1600" i="1" spc="-10" dirty="0">
                <a:solidFill>
                  <a:srgbClr val="FFFFFF"/>
                </a:solidFill>
                <a:latin typeface="Carlito"/>
                <a:cs typeface="Carlito"/>
              </a:rPr>
              <a:t>neurons </a:t>
            </a:r>
            <a:r>
              <a:rPr sz="1600" spc="-10" dirty="0">
                <a:solidFill>
                  <a:srgbClr val="FFFFFF"/>
                </a:solidFill>
                <a:latin typeface="Carlito"/>
                <a:cs typeface="Carlito"/>
              </a:rPr>
              <a:t>by </a:t>
            </a:r>
            <a:r>
              <a:rPr sz="1600" spc="-5" dirty="0">
                <a:solidFill>
                  <a:srgbClr val="FFFFFF"/>
                </a:solidFill>
                <a:latin typeface="Carlito"/>
                <a:cs typeface="Carlito"/>
              </a:rPr>
              <a:t>engulfing </a:t>
            </a:r>
            <a:r>
              <a:rPr sz="1600" spc="-15" dirty="0">
                <a:solidFill>
                  <a:srgbClr val="FFFFFF"/>
                </a:solidFill>
                <a:latin typeface="Carlito"/>
                <a:cs typeface="Carlito"/>
              </a:rPr>
              <a:t>foreign </a:t>
            </a:r>
            <a:r>
              <a:rPr sz="1600" spc="-5" dirty="0">
                <a:solidFill>
                  <a:srgbClr val="FFFFFF"/>
                </a:solidFill>
                <a:latin typeface="Carlito"/>
                <a:cs typeface="Carlito"/>
              </a:rPr>
              <a:t>particles</a:t>
            </a:r>
            <a:r>
              <a:rPr sz="1600" spc="130" dirty="0">
                <a:solidFill>
                  <a:srgbClr val="FFFFFF"/>
                </a:solidFill>
                <a:latin typeface="Carlito"/>
                <a:cs typeface="Carlito"/>
              </a:rPr>
              <a:t> </a:t>
            </a:r>
            <a:r>
              <a:rPr sz="1600" spc="-5" dirty="0">
                <a:solidFill>
                  <a:srgbClr val="FFFFFF"/>
                </a:solidFill>
                <a:latin typeface="Carlito"/>
                <a:cs typeface="Carlito"/>
              </a:rPr>
              <a:t>(phagocytosis).</a:t>
            </a:r>
            <a:endParaRPr sz="1600">
              <a:latin typeface="Carlito"/>
              <a:cs typeface="Carlito"/>
            </a:endParaRPr>
          </a:p>
        </p:txBody>
      </p:sp>
      <p:sp>
        <p:nvSpPr>
          <p:cNvPr id="6" name="object 6"/>
          <p:cNvSpPr txBox="1"/>
          <p:nvPr/>
        </p:nvSpPr>
        <p:spPr>
          <a:xfrm>
            <a:off x="326136" y="3259455"/>
            <a:ext cx="4779645" cy="2988639"/>
          </a:xfrm>
          <a:prstGeom prst="rect">
            <a:avLst/>
          </a:prstGeom>
          <a:ln w="9144">
            <a:solidFill>
              <a:srgbClr val="FFFFFF"/>
            </a:solidFill>
          </a:ln>
        </p:spPr>
        <p:txBody>
          <a:bodyPr vert="horz" wrap="square" lIns="0" tIns="33655" rIns="0" bIns="0" rtlCol="0">
            <a:spAutoFit/>
          </a:bodyPr>
          <a:lstStyle/>
          <a:p>
            <a:pPr marL="377190" indent="-287020" algn="just">
              <a:lnSpc>
                <a:spcPct val="100000"/>
              </a:lnSpc>
              <a:spcBef>
                <a:spcPts val="265"/>
              </a:spcBef>
              <a:buFont typeface="Carlito"/>
              <a:buChar char="-"/>
              <a:tabLst>
                <a:tab pos="377190" algn="l"/>
                <a:tab pos="377825" algn="l"/>
              </a:tabLst>
            </a:pPr>
            <a:r>
              <a:rPr sz="1600" b="1" spc="-5" dirty="0">
                <a:solidFill>
                  <a:srgbClr val="FFFFFF"/>
                </a:solidFill>
                <a:latin typeface="Carlito"/>
                <a:cs typeface="Carlito"/>
              </a:rPr>
              <a:t>Nerves </a:t>
            </a:r>
            <a:r>
              <a:rPr sz="1600" spc="-10" dirty="0">
                <a:solidFill>
                  <a:srgbClr val="FFFFFF"/>
                </a:solidFill>
                <a:latin typeface="Carlito"/>
                <a:cs typeface="Carlito"/>
              </a:rPr>
              <a:t>consist </a:t>
            </a:r>
            <a:r>
              <a:rPr sz="1600" spc="-5" dirty="0">
                <a:solidFill>
                  <a:srgbClr val="FFFFFF"/>
                </a:solidFill>
                <a:latin typeface="Carlito"/>
                <a:cs typeface="Carlito"/>
              </a:rPr>
              <a:t>of </a:t>
            </a:r>
            <a:r>
              <a:rPr sz="1600" spc="-15" dirty="0">
                <a:solidFill>
                  <a:srgbClr val="FFFFFF"/>
                </a:solidFill>
                <a:latin typeface="Carlito"/>
                <a:cs typeface="Carlito"/>
              </a:rPr>
              <a:t>several </a:t>
            </a:r>
            <a:r>
              <a:rPr sz="1600" b="1" spc="-5" dirty="0">
                <a:solidFill>
                  <a:srgbClr val="FFFFFF"/>
                </a:solidFill>
                <a:latin typeface="Carlito"/>
                <a:cs typeface="Carlito"/>
              </a:rPr>
              <a:t>bundles</a:t>
            </a:r>
            <a:r>
              <a:rPr sz="1600" b="1" spc="105" dirty="0">
                <a:solidFill>
                  <a:srgbClr val="FFFFFF"/>
                </a:solidFill>
                <a:latin typeface="Carlito"/>
                <a:cs typeface="Carlito"/>
              </a:rPr>
              <a:t> </a:t>
            </a:r>
            <a:r>
              <a:rPr sz="1600" b="1" spc="-10" dirty="0">
                <a:solidFill>
                  <a:srgbClr val="FFFFFF"/>
                </a:solidFill>
                <a:latin typeface="Carlito"/>
                <a:cs typeface="Carlito"/>
              </a:rPr>
              <a:t>(fasciculi).</a:t>
            </a:r>
            <a:endParaRPr sz="1600">
              <a:latin typeface="Carlito"/>
              <a:cs typeface="Carlito"/>
            </a:endParaRPr>
          </a:p>
          <a:p>
            <a:pPr marL="377190" indent="-287020" algn="just">
              <a:lnSpc>
                <a:spcPct val="100000"/>
              </a:lnSpc>
              <a:buChar char="-"/>
              <a:tabLst>
                <a:tab pos="377190" algn="l"/>
                <a:tab pos="377825" algn="l"/>
              </a:tabLst>
            </a:pPr>
            <a:r>
              <a:rPr sz="1600" spc="-10" dirty="0">
                <a:solidFill>
                  <a:srgbClr val="FFFFFF"/>
                </a:solidFill>
                <a:latin typeface="Carlito"/>
                <a:cs typeface="Carlito"/>
              </a:rPr>
              <a:t>Each </a:t>
            </a:r>
            <a:r>
              <a:rPr sz="1600" spc="-5" dirty="0">
                <a:solidFill>
                  <a:srgbClr val="FFFFFF"/>
                </a:solidFill>
                <a:latin typeface="Carlito"/>
                <a:cs typeface="Carlito"/>
              </a:rPr>
              <a:t>bundle is made up of </a:t>
            </a:r>
            <a:r>
              <a:rPr sz="1600" spc="-10" dirty="0">
                <a:solidFill>
                  <a:srgbClr val="FFFFFF"/>
                </a:solidFill>
                <a:latin typeface="Carlito"/>
                <a:cs typeface="Carlito"/>
              </a:rPr>
              <a:t>many nerve</a:t>
            </a:r>
            <a:r>
              <a:rPr sz="1600" spc="30" dirty="0">
                <a:solidFill>
                  <a:srgbClr val="FFFFFF"/>
                </a:solidFill>
                <a:latin typeface="Carlito"/>
                <a:cs typeface="Carlito"/>
              </a:rPr>
              <a:t> </a:t>
            </a:r>
            <a:r>
              <a:rPr sz="1600" b="1" spc="-10" dirty="0">
                <a:solidFill>
                  <a:srgbClr val="FFFFFF"/>
                </a:solidFill>
                <a:latin typeface="Carlito"/>
                <a:cs typeface="Carlito"/>
              </a:rPr>
              <a:t>fibres</a:t>
            </a:r>
            <a:r>
              <a:rPr sz="1600" spc="-10" dirty="0">
                <a:solidFill>
                  <a:srgbClr val="FFFFFF"/>
                </a:solidFill>
                <a:latin typeface="Carlito"/>
                <a:cs typeface="Carlito"/>
              </a:rPr>
              <a:t>.</a:t>
            </a:r>
            <a:endParaRPr sz="1600">
              <a:latin typeface="Carlito"/>
              <a:cs typeface="Carlito"/>
            </a:endParaRPr>
          </a:p>
          <a:p>
            <a:pPr marL="377190" marR="196215" indent="-287020" algn="just">
              <a:lnSpc>
                <a:spcPct val="100000"/>
              </a:lnSpc>
              <a:buChar char="-"/>
              <a:tabLst>
                <a:tab pos="377190" algn="l"/>
                <a:tab pos="377825" algn="l"/>
              </a:tabLst>
            </a:pPr>
            <a:r>
              <a:rPr sz="1600" spc="-10" dirty="0">
                <a:solidFill>
                  <a:srgbClr val="FFFFFF"/>
                </a:solidFill>
                <a:latin typeface="Carlito"/>
                <a:cs typeface="Carlito"/>
              </a:rPr>
              <a:t>Each </a:t>
            </a:r>
            <a:r>
              <a:rPr sz="1600" b="1" spc="-10" dirty="0">
                <a:solidFill>
                  <a:srgbClr val="FFFFFF"/>
                </a:solidFill>
                <a:latin typeface="Carlito"/>
                <a:cs typeface="Carlito"/>
              </a:rPr>
              <a:t>fibre </a:t>
            </a:r>
            <a:r>
              <a:rPr sz="1600" spc="-5" dirty="0">
                <a:solidFill>
                  <a:srgbClr val="FFFFFF"/>
                </a:solidFill>
                <a:latin typeface="Carlito"/>
                <a:cs typeface="Carlito"/>
              </a:rPr>
              <a:t>in a fasciculum or bundle is </a:t>
            </a:r>
            <a:r>
              <a:rPr sz="1600" spc="-10" dirty="0">
                <a:solidFill>
                  <a:srgbClr val="FFFFFF"/>
                </a:solidFill>
                <a:latin typeface="Carlito"/>
                <a:cs typeface="Carlito"/>
              </a:rPr>
              <a:t>surrounded  </a:t>
            </a:r>
            <a:r>
              <a:rPr sz="1600" spc="-5" dirty="0">
                <a:solidFill>
                  <a:srgbClr val="FFFFFF"/>
                </a:solidFill>
                <a:latin typeface="Carlito"/>
                <a:cs typeface="Carlito"/>
              </a:rPr>
              <a:t>and </a:t>
            </a:r>
            <a:r>
              <a:rPr sz="1600" spc="-10" dirty="0">
                <a:solidFill>
                  <a:srgbClr val="FFFFFF"/>
                </a:solidFill>
                <a:latin typeface="Carlito"/>
                <a:cs typeface="Carlito"/>
              </a:rPr>
              <a:t>held to </a:t>
            </a:r>
            <a:r>
              <a:rPr sz="1600" spc="-5" dirty="0">
                <a:solidFill>
                  <a:srgbClr val="FFFFFF"/>
                </a:solidFill>
                <a:latin typeface="Carlito"/>
                <a:cs typeface="Carlito"/>
              </a:rPr>
              <a:t>the </a:t>
            </a:r>
            <a:r>
              <a:rPr sz="1600" spc="-10" dirty="0">
                <a:solidFill>
                  <a:srgbClr val="FFFFFF"/>
                </a:solidFill>
                <a:latin typeface="Carlito"/>
                <a:cs typeface="Carlito"/>
              </a:rPr>
              <a:t>others by </a:t>
            </a:r>
            <a:r>
              <a:rPr sz="1600" spc="-5" dirty="0">
                <a:solidFill>
                  <a:srgbClr val="FFFFFF"/>
                </a:solidFill>
                <a:latin typeface="Carlito"/>
                <a:cs typeface="Carlito"/>
              </a:rPr>
              <a:t>a thin </a:t>
            </a:r>
            <a:r>
              <a:rPr sz="1600" spc="-15" dirty="0">
                <a:solidFill>
                  <a:srgbClr val="FFFFFF"/>
                </a:solidFill>
                <a:latin typeface="Carlito"/>
                <a:cs typeface="Carlito"/>
              </a:rPr>
              <a:t>layer </a:t>
            </a:r>
            <a:r>
              <a:rPr sz="1600" spc="-5" dirty="0">
                <a:solidFill>
                  <a:srgbClr val="FFFFFF"/>
                </a:solidFill>
                <a:latin typeface="Carlito"/>
                <a:cs typeface="Carlito"/>
              </a:rPr>
              <a:t>of </a:t>
            </a:r>
            <a:r>
              <a:rPr sz="1600" spc="-10" dirty="0">
                <a:solidFill>
                  <a:srgbClr val="FFFFFF"/>
                </a:solidFill>
                <a:latin typeface="Carlito"/>
                <a:cs typeface="Carlito"/>
              </a:rPr>
              <a:t>connective  </a:t>
            </a:r>
            <a:r>
              <a:rPr sz="1600" spc="-5" dirty="0">
                <a:solidFill>
                  <a:srgbClr val="FFFFFF"/>
                </a:solidFill>
                <a:latin typeface="Carlito"/>
                <a:cs typeface="Carlito"/>
              </a:rPr>
              <a:t>tissue called</a:t>
            </a:r>
            <a:r>
              <a:rPr sz="1600" spc="-15" dirty="0">
                <a:solidFill>
                  <a:srgbClr val="FFFFFF"/>
                </a:solidFill>
                <a:latin typeface="Carlito"/>
                <a:cs typeface="Carlito"/>
              </a:rPr>
              <a:t> </a:t>
            </a:r>
            <a:r>
              <a:rPr sz="1600" b="1" spc="-10" dirty="0">
                <a:solidFill>
                  <a:srgbClr val="FFFFFF"/>
                </a:solidFill>
                <a:latin typeface="Carlito"/>
                <a:cs typeface="Carlito"/>
              </a:rPr>
              <a:t>endoneurium.</a:t>
            </a:r>
            <a:endParaRPr sz="1600">
              <a:latin typeface="Carlito"/>
              <a:cs typeface="Carlito"/>
            </a:endParaRPr>
          </a:p>
          <a:p>
            <a:pPr marL="377190" marR="274320" indent="-287020" algn="just">
              <a:lnSpc>
                <a:spcPct val="100000"/>
              </a:lnSpc>
              <a:buChar char="-"/>
              <a:tabLst>
                <a:tab pos="377190" algn="l"/>
                <a:tab pos="377825" algn="l"/>
              </a:tabLst>
            </a:pPr>
            <a:r>
              <a:rPr sz="1600" spc="-10" dirty="0">
                <a:solidFill>
                  <a:srgbClr val="FFFFFF"/>
                </a:solidFill>
                <a:latin typeface="Carlito"/>
                <a:cs typeface="Carlito"/>
              </a:rPr>
              <a:t>Each </a:t>
            </a:r>
            <a:r>
              <a:rPr sz="1600" b="1" spc="-10" dirty="0">
                <a:solidFill>
                  <a:srgbClr val="FFFFFF"/>
                </a:solidFill>
                <a:latin typeface="Carlito"/>
                <a:cs typeface="Carlito"/>
              </a:rPr>
              <a:t>bundle </a:t>
            </a:r>
            <a:r>
              <a:rPr sz="1600" spc="-5" dirty="0">
                <a:solidFill>
                  <a:srgbClr val="FFFFFF"/>
                </a:solidFill>
                <a:latin typeface="Carlito"/>
                <a:cs typeface="Carlito"/>
              </a:rPr>
              <a:t>or fasciculum is enclosed </a:t>
            </a:r>
            <a:r>
              <a:rPr sz="1600" spc="-10" dirty="0">
                <a:solidFill>
                  <a:srgbClr val="FFFFFF"/>
                </a:solidFill>
                <a:latin typeface="Carlito"/>
                <a:cs typeface="Carlito"/>
              </a:rPr>
              <a:t>by </a:t>
            </a:r>
            <a:r>
              <a:rPr sz="1600" spc="-5" dirty="0">
                <a:solidFill>
                  <a:srgbClr val="FFFFFF"/>
                </a:solidFill>
                <a:latin typeface="Carlito"/>
                <a:cs typeface="Carlito"/>
              </a:rPr>
              <a:t>a </a:t>
            </a:r>
            <a:r>
              <a:rPr sz="1600" spc="-15" dirty="0">
                <a:solidFill>
                  <a:srgbClr val="FFFFFF"/>
                </a:solidFill>
                <a:latin typeface="Carlito"/>
                <a:cs typeface="Carlito"/>
              </a:rPr>
              <a:t>coat </a:t>
            </a:r>
            <a:r>
              <a:rPr sz="1600" spc="-10" dirty="0">
                <a:solidFill>
                  <a:srgbClr val="FFFFFF"/>
                </a:solidFill>
                <a:latin typeface="Carlito"/>
                <a:cs typeface="Carlito"/>
              </a:rPr>
              <a:t>of  </a:t>
            </a:r>
            <a:r>
              <a:rPr sz="1600" spc="-5" dirty="0">
                <a:solidFill>
                  <a:srgbClr val="FFFFFF"/>
                </a:solidFill>
                <a:latin typeface="Carlito"/>
                <a:cs typeface="Carlito"/>
              </a:rPr>
              <a:t>white </a:t>
            </a:r>
            <a:r>
              <a:rPr sz="1600" spc="-10" dirty="0">
                <a:solidFill>
                  <a:srgbClr val="FFFFFF"/>
                </a:solidFill>
                <a:latin typeface="Carlito"/>
                <a:cs typeface="Carlito"/>
              </a:rPr>
              <a:t>fibrous </a:t>
            </a:r>
            <a:r>
              <a:rPr sz="1600" spc="-5" dirty="0">
                <a:solidFill>
                  <a:srgbClr val="FFFFFF"/>
                </a:solidFill>
                <a:latin typeface="Carlito"/>
                <a:cs typeface="Carlito"/>
              </a:rPr>
              <a:t>tissue </a:t>
            </a:r>
            <a:r>
              <a:rPr sz="1600" spc="-10" dirty="0">
                <a:solidFill>
                  <a:srgbClr val="FFFFFF"/>
                </a:solidFill>
                <a:latin typeface="Carlito"/>
                <a:cs typeface="Carlito"/>
              </a:rPr>
              <a:t>termed</a:t>
            </a:r>
            <a:r>
              <a:rPr sz="1600" spc="40" dirty="0">
                <a:solidFill>
                  <a:srgbClr val="FFFFFF"/>
                </a:solidFill>
                <a:latin typeface="Carlito"/>
                <a:cs typeface="Carlito"/>
              </a:rPr>
              <a:t> </a:t>
            </a:r>
            <a:r>
              <a:rPr sz="1600" b="1" spc="-10" dirty="0">
                <a:solidFill>
                  <a:srgbClr val="FFFFFF"/>
                </a:solidFill>
                <a:latin typeface="Carlito"/>
                <a:cs typeface="Carlito"/>
              </a:rPr>
              <a:t>perineurium</a:t>
            </a:r>
            <a:r>
              <a:rPr sz="1600" spc="-10" dirty="0">
                <a:solidFill>
                  <a:srgbClr val="FFFFFF"/>
                </a:solidFill>
                <a:latin typeface="Carlito"/>
                <a:cs typeface="Carlito"/>
              </a:rPr>
              <a:t>.</a:t>
            </a:r>
            <a:endParaRPr sz="1600">
              <a:latin typeface="Carlito"/>
              <a:cs typeface="Carlito"/>
            </a:endParaRPr>
          </a:p>
          <a:p>
            <a:pPr marL="377190" marR="302895" indent="-287020" algn="just">
              <a:lnSpc>
                <a:spcPct val="100000"/>
              </a:lnSpc>
              <a:buChar char="-"/>
              <a:tabLst>
                <a:tab pos="377190" algn="l"/>
                <a:tab pos="377825" algn="l"/>
              </a:tabLst>
            </a:pPr>
            <a:r>
              <a:rPr sz="1600" spc="-10" dirty="0">
                <a:solidFill>
                  <a:srgbClr val="FFFFFF"/>
                </a:solidFill>
                <a:latin typeface="Carlito"/>
                <a:cs typeface="Carlito"/>
              </a:rPr>
              <a:t>Each </a:t>
            </a:r>
            <a:r>
              <a:rPr sz="1600" b="1" spc="-10" dirty="0">
                <a:solidFill>
                  <a:srgbClr val="FFFFFF"/>
                </a:solidFill>
                <a:latin typeface="Carlito"/>
                <a:cs typeface="Carlito"/>
              </a:rPr>
              <a:t>nerve </a:t>
            </a:r>
            <a:r>
              <a:rPr sz="1600" spc="-10" dirty="0">
                <a:solidFill>
                  <a:srgbClr val="FFFFFF"/>
                </a:solidFill>
                <a:latin typeface="Carlito"/>
                <a:cs typeface="Carlito"/>
              </a:rPr>
              <a:t>consisting </a:t>
            </a:r>
            <a:r>
              <a:rPr sz="1600" spc="-5" dirty="0">
                <a:solidFill>
                  <a:srgbClr val="FFFFFF"/>
                </a:solidFill>
                <a:latin typeface="Carlito"/>
                <a:cs typeface="Carlito"/>
              </a:rPr>
              <a:t>of </a:t>
            </a:r>
            <a:r>
              <a:rPr sz="1600" dirty="0">
                <a:solidFill>
                  <a:srgbClr val="FFFFFF"/>
                </a:solidFill>
                <a:latin typeface="Carlito"/>
                <a:cs typeface="Carlito"/>
              </a:rPr>
              <a:t>all </a:t>
            </a:r>
            <a:r>
              <a:rPr sz="1600" spc="-5" dirty="0">
                <a:solidFill>
                  <a:srgbClr val="FFFFFF"/>
                </a:solidFill>
                <a:latin typeface="Carlito"/>
                <a:cs typeface="Carlito"/>
              </a:rPr>
              <a:t>these bundles </a:t>
            </a:r>
            <a:r>
              <a:rPr sz="1600" spc="-15" dirty="0">
                <a:solidFill>
                  <a:srgbClr val="FFFFFF"/>
                </a:solidFill>
                <a:latin typeface="Carlito"/>
                <a:cs typeface="Carlito"/>
              </a:rPr>
              <a:t>are  </a:t>
            </a:r>
            <a:r>
              <a:rPr sz="1600" spc="-10" dirty="0">
                <a:solidFill>
                  <a:srgbClr val="FFFFFF"/>
                </a:solidFill>
                <a:latin typeface="Carlito"/>
                <a:cs typeface="Carlito"/>
              </a:rPr>
              <a:t>enveloped by </a:t>
            </a:r>
            <a:r>
              <a:rPr sz="1600" spc="-5" dirty="0">
                <a:solidFill>
                  <a:srgbClr val="FFFFFF"/>
                </a:solidFill>
                <a:latin typeface="Carlito"/>
                <a:cs typeface="Carlito"/>
              </a:rPr>
              <a:t>another </a:t>
            </a:r>
            <a:r>
              <a:rPr sz="1600" spc="-15" dirty="0">
                <a:solidFill>
                  <a:srgbClr val="FFFFFF"/>
                </a:solidFill>
                <a:latin typeface="Carlito"/>
                <a:cs typeface="Carlito"/>
              </a:rPr>
              <a:t>coat </a:t>
            </a:r>
            <a:r>
              <a:rPr sz="1600" spc="-5" dirty="0">
                <a:solidFill>
                  <a:srgbClr val="FFFFFF"/>
                </a:solidFill>
                <a:latin typeface="Carlito"/>
                <a:cs typeface="Carlito"/>
              </a:rPr>
              <a:t>of white </a:t>
            </a:r>
            <a:r>
              <a:rPr sz="1600" spc="-10" dirty="0">
                <a:solidFill>
                  <a:srgbClr val="FFFFFF"/>
                </a:solidFill>
                <a:latin typeface="Carlito"/>
                <a:cs typeface="Carlito"/>
              </a:rPr>
              <a:t>fibrous </a:t>
            </a:r>
            <a:r>
              <a:rPr sz="1600" spc="-5" dirty="0">
                <a:solidFill>
                  <a:srgbClr val="FFFFFF"/>
                </a:solidFill>
                <a:latin typeface="Carlito"/>
                <a:cs typeface="Carlito"/>
              </a:rPr>
              <a:t>tissue  called</a:t>
            </a:r>
            <a:r>
              <a:rPr sz="1600" spc="-20" dirty="0">
                <a:solidFill>
                  <a:srgbClr val="FFFFFF"/>
                </a:solidFill>
                <a:latin typeface="Carlito"/>
                <a:cs typeface="Carlito"/>
              </a:rPr>
              <a:t> </a:t>
            </a:r>
            <a:r>
              <a:rPr sz="1600" b="1" spc="-5" dirty="0">
                <a:solidFill>
                  <a:srgbClr val="FFFFFF"/>
                </a:solidFill>
                <a:latin typeface="Carlito"/>
                <a:cs typeface="Carlito"/>
              </a:rPr>
              <a:t>epineurium</a:t>
            </a:r>
            <a:r>
              <a:rPr sz="1600" spc="-5" dirty="0">
                <a:solidFill>
                  <a:srgbClr val="FFFFFF"/>
                </a:solidFill>
                <a:latin typeface="Carlito"/>
                <a:cs typeface="Carlito"/>
              </a:rPr>
              <a:t>.)</a:t>
            </a:r>
            <a:endParaRPr sz="1600">
              <a:latin typeface="Carlito"/>
              <a:cs typeface="Carlito"/>
            </a:endParaRPr>
          </a:p>
        </p:txBody>
      </p:sp>
      <p:sp>
        <p:nvSpPr>
          <p:cNvPr id="7" name="object 7"/>
          <p:cNvSpPr/>
          <p:nvPr/>
        </p:nvSpPr>
        <p:spPr>
          <a:xfrm>
            <a:off x="5257800" y="2895600"/>
            <a:ext cx="3657600" cy="338023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112264" cy="462280"/>
          </a:xfrm>
          <a:custGeom>
            <a:avLst/>
            <a:gdLst/>
            <a:ahLst/>
            <a:cxnLst/>
            <a:rect l="l" t="t" r="r" b="b"/>
            <a:pathLst>
              <a:path w="1274445" h="462280">
                <a:moveTo>
                  <a:pt x="0" y="461772"/>
                </a:moveTo>
                <a:lnTo>
                  <a:pt x="1274064" y="461772"/>
                </a:lnTo>
                <a:lnTo>
                  <a:pt x="1274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034134" cy="391795"/>
          </a:xfrm>
          <a:prstGeom prst="rect">
            <a:avLst/>
          </a:prstGeom>
        </p:spPr>
        <p:txBody>
          <a:bodyPr vert="horz" wrap="square" lIns="0" tIns="12700" rIns="0" bIns="0" rtlCol="0">
            <a:spAutoFit/>
          </a:bodyPr>
          <a:lstStyle/>
          <a:p>
            <a:pPr marL="12700">
              <a:lnSpc>
                <a:spcPct val="100000"/>
              </a:lnSpc>
              <a:spcBef>
                <a:spcPts val="100"/>
              </a:spcBef>
            </a:pPr>
            <a:r>
              <a:rPr sz="2400" u="none" dirty="0"/>
              <a:t>Neu</a:t>
            </a:r>
            <a:r>
              <a:rPr sz="2400" u="none" spc="-25" dirty="0"/>
              <a:t>r</a:t>
            </a:r>
            <a:r>
              <a:rPr sz="2400" u="none" dirty="0"/>
              <a:t>ons</a:t>
            </a:r>
            <a:endParaRPr sz="2400"/>
          </a:p>
        </p:txBody>
      </p:sp>
      <p:sp>
        <p:nvSpPr>
          <p:cNvPr id="4" name="object 4"/>
          <p:cNvSpPr/>
          <p:nvPr/>
        </p:nvSpPr>
        <p:spPr>
          <a:xfrm>
            <a:off x="2701291" y="455930"/>
            <a:ext cx="422909" cy="134620"/>
          </a:xfrm>
          <a:custGeom>
            <a:avLst/>
            <a:gdLst/>
            <a:ahLst/>
            <a:cxnLst/>
            <a:rect l="l" t="t" r="r" b="b"/>
            <a:pathLst>
              <a:path w="422910" h="134620">
                <a:moveTo>
                  <a:pt x="397269" y="49530"/>
                </a:moveTo>
                <a:lnTo>
                  <a:pt x="393191"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1" y="76835"/>
                </a:lnTo>
                <a:lnTo>
                  <a:pt x="364969" y="65115"/>
                </a:lnTo>
                <a:close/>
              </a:path>
              <a:path w="422910" h="134620">
                <a:moveTo>
                  <a:pt x="385953" y="51816"/>
                </a:moveTo>
                <a:lnTo>
                  <a:pt x="364969" y="65115"/>
                </a:lnTo>
                <a:lnTo>
                  <a:pt x="386841" y="76835"/>
                </a:lnTo>
                <a:lnTo>
                  <a:pt x="385953" y="51816"/>
                </a:lnTo>
                <a:close/>
              </a:path>
              <a:path w="422910" h="134620">
                <a:moveTo>
                  <a:pt x="393272" y="51816"/>
                </a:moveTo>
                <a:lnTo>
                  <a:pt x="385953" y="51816"/>
                </a:lnTo>
                <a:lnTo>
                  <a:pt x="386841" y="76835"/>
                </a:lnTo>
                <a:lnTo>
                  <a:pt x="394150" y="76835"/>
                </a:lnTo>
                <a:lnTo>
                  <a:pt x="393272" y="51816"/>
                </a:lnTo>
                <a:close/>
              </a:path>
              <a:path w="422910" h="134620">
                <a:moveTo>
                  <a:pt x="393191" y="49530"/>
                </a:moveTo>
                <a:lnTo>
                  <a:pt x="339537" y="51488"/>
                </a:lnTo>
                <a:lnTo>
                  <a:pt x="364969" y="65115"/>
                </a:lnTo>
                <a:lnTo>
                  <a:pt x="385953"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060194" y="320750"/>
            <a:ext cx="5483606"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Classification</a:t>
            </a:r>
            <a:endParaRPr sz="2200">
              <a:latin typeface="Carlito"/>
              <a:cs typeface="Carlito"/>
            </a:endParaRPr>
          </a:p>
        </p:txBody>
      </p:sp>
      <p:sp>
        <p:nvSpPr>
          <p:cNvPr id="6" name="object 6"/>
          <p:cNvSpPr txBox="1"/>
          <p:nvPr/>
        </p:nvSpPr>
        <p:spPr>
          <a:xfrm>
            <a:off x="3757676" y="1004061"/>
            <a:ext cx="2185924"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rlito"/>
                <a:cs typeface="Carlito"/>
              </a:rPr>
              <a:t>N</a:t>
            </a:r>
            <a:r>
              <a:rPr sz="2400" b="1" spc="5" dirty="0">
                <a:solidFill>
                  <a:srgbClr val="FFFFFF"/>
                </a:solidFill>
                <a:latin typeface="Carlito"/>
                <a:cs typeface="Carlito"/>
              </a:rPr>
              <a:t>e</a:t>
            </a:r>
            <a:r>
              <a:rPr sz="2400" b="1" dirty="0">
                <a:solidFill>
                  <a:srgbClr val="FFFFFF"/>
                </a:solidFill>
                <a:latin typeface="Carlito"/>
                <a:cs typeface="Carlito"/>
              </a:rPr>
              <a:t>u</a:t>
            </a:r>
            <a:r>
              <a:rPr sz="2400" b="1" spc="-30" dirty="0">
                <a:solidFill>
                  <a:srgbClr val="FFFFFF"/>
                </a:solidFill>
                <a:latin typeface="Carlito"/>
                <a:cs typeface="Carlito"/>
              </a:rPr>
              <a:t>r</a:t>
            </a:r>
            <a:r>
              <a:rPr sz="2400" b="1" dirty="0">
                <a:solidFill>
                  <a:srgbClr val="FFFFFF"/>
                </a:solidFill>
                <a:latin typeface="Carlito"/>
                <a:cs typeface="Carlito"/>
              </a:rPr>
              <a:t>ons</a:t>
            </a:r>
            <a:endParaRPr sz="2400">
              <a:latin typeface="Carlito"/>
              <a:cs typeface="Carlito"/>
            </a:endParaRPr>
          </a:p>
        </p:txBody>
      </p:sp>
      <p:sp>
        <p:nvSpPr>
          <p:cNvPr id="7" name="object 7"/>
          <p:cNvSpPr/>
          <p:nvPr/>
        </p:nvSpPr>
        <p:spPr>
          <a:xfrm>
            <a:off x="4315967" y="611123"/>
            <a:ext cx="0" cy="455295"/>
          </a:xfrm>
          <a:custGeom>
            <a:avLst/>
            <a:gdLst/>
            <a:ahLst/>
            <a:cxnLst/>
            <a:rect l="l" t="t" r="r" b="b"/>
            <a:pathLst>
              <a:path h="455294">
                <a:moveTo>
                  <a:pt x="0" y="0"/>
                </a:moveTo>
                <a:lnTo>
                  <a:pt x="0" y="454913"/>
                </a:lnTo>
              </a:path>
            </a:pathLst>
          </a:custGeom>
          <a:ln w="9144">
            <a:solidFill>
              <a:srgbClr val="FFFFFF"/>
            </a:solidFill>
          </a:ln>
        </p:spPr>
        <p:txBody>
          <a:bodyPr wrap="square" lIns="0" tIns="0" rIns="0" bIns="0" rtlCol="0"/>
          <a:lstStyle/>
          <a:p>
            <a:endParaRPr/>
          </a:p>
        </p:txBody>
      </p:sp>
      <p:sp>
        <p:nvSpPr>
          <p:cNvPr id="8" name="object 8"/>
          <p:cNvSpPr/>
          <p:nvPr/>
        </p:nvSpPr>
        <p:spPr>
          <a:xfrm>
            <a:off x="963167" y="1452372"/>
            <a:ext cx="7343140" cy="909955"/>
          </a:xfrm>
          <a:custGeom>
            <a:avLst/>
            <a:gdLst/>
            <a:ahLst/>
            <a:cxnLst/>
            <a:rect l="l" t="t" r="r" b="b"/>
            <a:pathLst>
              <a:path w="7343140" h="909955">
                <a:moveTo>
                  <a:pt x="3352800" y="0"/>
                </a:moveTo>
                <a:lnTo>
                  <a:pt x="3352800" y="452754"/>
                </a:lnTo>
              </a:path>
              <a:path w="7343140" h="909955">
                <a:moveTo>
                  <a:pt x="0" y="452627"/>
                </a:moveTo>
                <a:lnTo>
                  <a:pt x="7342885" y="452627"/>
                </a:lnTo>
              </a:path>
              <a:path w="7343140" h="909955">
                <a:moveTo>
                  <a:pt x="27431" y="454151"/>
                </a:moveTo>
                <a:lnTo>
                  <a:pt x="27431" y="909065"/>
                </a:lnTo>
              </a:path>
              <a:path w="7343140" h="909955">
                <a:moveTo>
                  <a:pt x="3352800" y="452627"/>
                </a:moveTo>
                <a:lnTo>
                  <a:pt x="3352800" y="909827"/>
                </a:lnTo>
              </a:path>
              <a:path w="7343140" h="909955">
                <a:moveTo>
                  <a:pt x="7342632" y="452627"/>
                </a:moveTo>
                <a:lnTo>
                  <a:pt x="7342632" y="909827"/>
                </a:lnTo>
              </a:path>
            </a:pathLst>
          </a:custGeom>
          <a:ln w="9144">
            <a:solidFill>
              <a:srgbClr val="FFFFFF"/>
            </a:solidFill>
          </a:ln>
        </p:spPr>
        <p:txBody>
          <a:bodyPr wrap="square" lIns="0" tIns="0" rIns="0" bIns="0" rtlCol="0"/>
          <a:lstStyle/>
          <a:p>
            <a:endParaRPr/>
          </a:p>
        </p:txBody>
      </p:sp>
      <p:sp>
        <p:nvSpPr>
          <p:cNvPr id="9" name="object 9"/>
          <p:cNvSpPr txBox="1"/>
          <p:nvPr/>
        </p:nvSpPr>
        <p:spPr>
          <a:xfrm>
            <a:off x="688340" y="2299842"/>
            <a:ext cx="190246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rlito"/>
                <a:cs typeface="Carlito"/>
              </a:rPr>
              <a:t>Struct</a:t>
            </a:r>
            <a:r>
              <a:rPr sz="2400" b="1" spc="-10" dirty="0">
                <a:solidFill>
                  <a:srgbClr val="FFFFFF"/>
                </a:solidFill>
                <a:latin typeface="Carlito"/>
                <a:cs typeface="Carlito"/>
              </a:rPr>
              <a:t>u</a:t>
            </a:r>
            <a:r>
              <a:rPr sz="2400" b="1" spc="-30" dirty="0">
                <a:solidFill>
                  <a:srgbClr val="FFFFFF"/>
                </a:solidFill>
                <a:latin typeface="Carlito"/>
                <a:cs typeface="Carlito"/>
              </a:rPr>
              <a:t>r</a:t>
            </a:r>
            <a:r>
              <a:rPr sz="2400" b="1" dirty="0">
                <a:solidFill>
                  <a:srgbClr val="FFFFFF"/>
                </a:solidFill>
                <a:latin typeface="Carlito"/>
                <a:cs typeface="Carlito"/>
              </a:rPr>
              <a:t>e</a:t>
            </a:r>
            <a:endParaRPr sz="2400">
              <a:latin typeface="Carlito"/>
              <a:cs typeface="Carlito"/>
            </a:endParaRPr>
          </a:p>
        </p:txBody>
      </p:sp>
      <p:sp>
        <p:nvSpPr>
          <p:cNvPr id="10" name="object 10"/>
          <p:cNvSpPr txBox="1"/>
          <p:nvPr/>
        </p:nvSpPr>
        <p:spPr>
          <a:xfrm>
            <a:off x="3757676" y="2299842"/>
            <a:ext cx="1957324"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rlito"/>
                <a:cs typeface="Carlito"/>
              </a:rPr>
              <a:t>Fu</a:t>
            </a:r>
            <a:r>
              <a:rPr sz="2400" b="1" spc="-10" dirty="0">
                <a:solidFill>
                  <a:srgbClr val="FFFFFF"/>
                </a:solidFill>
                <a:latin typeface="Carlito"/>
                <a:cs typeface="Carlito"/>
              </a:rPr>
              <a:t>n</a:t>
            </a:r>
            <a:r>
              <a:rPr sz="2400" b="1" spc="-5" dirty="0">
                <a:solidFill>
                  <a:srgbClr val="FFFFFF"/>
                </a:solidFill>
                <a:latin typeface="Carlito"/>
                <a:cs typeface="Carlito"/>
              </a:rPr>
              <a:t>ction</a:t>
            </a:r>
            <a:endParaRPr sz="2400">
              <a:latin typeface="Carlito"/>
              <a:cs typeface="Carlito"/>
            </a:endParaRPr>
          </a:p>
        </p:txBody>
      </p:sp>
      <p:sp>
        <p:nvSpPr>
          <p:cNvPr id="11" name="object 11"/>
          <p:cNvSpPr txBox="1"/>
          <p:nvPr/>
        </p:nvSpPr>
        <p:spPr>
          <a:xfrm>
            <a:off x="6324600" y="2299842"/>
            <a:ext cx="4111371"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Carlito"/>
                <a:cs typeface="Carlito"/>
              </a:rPr>
              <a:t>Medullary</a:t>
            </a:r>
            <a:r>
              <a:rPr sz="2400" b="1" spc="-60" dirty="0">
                <a:solidFill>
                  <a:srgbClr val="FFFFFF"/>
                </a:solidFill>
                <a:latin typeface="Carlito"/>
                <a:cs typeface="Carlito"/>
              </a:rPr>
              <a:t> </a:t>
            </a:r>
            <a:r>
              <a:rPr sz="2400" b="1" spc="-5" dirty="0">
                <a:solidFill>
                  <a:srgbClr val="FFFFFF"/>
                </a:solidFill>
                <a:latin typeface="Carlito"/>
                <a:cs typeface="Carlito"/>
              </a:rPr>
              <a:t>sheath</a:t>
            </a:r>
            <a:endParaRPr sz="2400">
              <a:latin typeface="Carlito"/>
              <a:cs typeface="Carlito"/>
            </a:endParaRPr>
          </a:p>
        </p:txBody>
      </p:sp>
      <p:sp>
        <p:nvSpPr>
          <p:cNvPr id="12" name="object 12"/>
          <p:cNvSpPr/>
          <p:nvPr/>
        </p:nvSpPr>
        <p:spPr>
          <a:xfrm>
            <a:off x="990600" y="2668523"/>
            <a:ext cx="0" cy="455295"/>
          </a:xfrm>
          <a:custGeom>
            <a:avLst/>
            <a:gdLst/>
            <a:ahLst/>
            <a:cxnLst/>
            <a:rect l="l" t="t" r="r" b="b"/>
            <a:pathLst>
              <a:path h="455294">
                <a:moveTo>
                  <a:pt x="0" y="0"/>
                </a:moveTo>
                <a:lnTo>
                  <a:pt x="0" y="454913"/>
                </a:lnTo>
              </a:path>
            </a:pathLst>
          </a:custGeom>
          <a:ln w="9144">
            <a:solidFill>
              <a:srgbClr val="FFFFFF"/>
            </a:solidFill>
          </a:ln>
        </p:spPr>
        <p:txBody>
          <a:bodyPr wrap="square" lIns="0" tIns="0" rIns="0" bIns="0" rtlCol="0"/>
          <a:lstStyle/>
          <a:p>
            <a:endParaRPr/>
          </a:p>
        </p:txBody>
      </p:sp>
      <p:sp>
        <p:nvSpPr>
          <p:cNvPr id="13" name="object 13"/>
          <p:cNvSpPr/>
          <p:nvPr/>
        </p:nvSpPr>
        <p:spPr>
          <a:xfrm>
            <a:off x="4343400" y="2667000"/>
            <a:ext cx="0" cy="455295"/>
          </a:xfrm>
          <a:custGeom>
            <a:avLst/>
            <a:gdLst/>
            <a:ahLst/>
            <a:cxnLst/>
            <a:rect l="l" t="t" r="r" b="b"/>
            <a:pathLst>
              <a:path h="455294">
                <a:moveTo>
                  <a:pt x="0" y="0"/>
                </a:moveTo>
                <a:lnTo>
                  <a:pt x="0" y="454913"/>
                </a:lnTo>
              </a:path>
            </a:pathLst>
          </a:custGeom>
          <a:ln w="9144">
            <a:solidFill>
              <a:srgbClr val="FFFFFF"/>
            </a:solidFill>
          </a:ln>
        </p:spPr>
        <p:txBody>
          <a:bodyPr wrap="square" lIns="0" tIns="0" rIns="0" bIns="0" rtlCol="0"/>
          <a:lstStyle/>
          <a:p>
            <a:endParaRPr/>
          </a:p>
        </p:txBody>
      </p:sp>
      <p:sp>
        <p:nvSpPr>
          <p:cNvPr id="14" name="object 14"/>
          <p:cNvSpPr/>
          <p:nvPr/>
        </p:nvSpPr>
        <p:spPr>
          <a:xfrm>
            <a:off x="8305800" y="2667000"/>
            <a:ext cx="0" cy="455295"/>
          </a:xfrm>
          <a:custGeom>
            <a:avLst/>
            <a:gdLst/>
            <a:ahLst/>
            <a:cxnLst/>
            <a:rect l="l" t="t" r="r" b="b"/>
            <a:pathLst>
              <a:path h="455294">
                <a:moveTo>
                  <a:pt x="0" y="0"/>
                </a:moveTo>
                <a:lnTo>
                  <a:pt x="0" y="454913"/>
                </a:lnTo>
              </a:path>
            </a:pathLst>
          </a:custGeom>
          <a:ln w="9144">
            <a:solidFill>
              <a:srgbClr val="FFFFFF"/>
            </a:solidFill>
          </a:ln>
        </p:spPr>
        <p:txBody>
          <a:bodyPr wrap="square" lIns="0" tIns="0" rIns="0" bIns="0" rtlCol="0"/>
          <a:lstStyle/>
          <a:p>
            <a:endParaRPr/>
          </a:p>
        </p:txBody>
      </p:sp>
      <p:sp>
        <p:nvSpPr>
          <p:cNvPr id="15" name="object 15"/>
          <p:cNvSpPr txBox="1"/>
          <p:nvPr/>
        </p:nvSpPr>
        <p:spPr>
          <a:xfrm>
            <a:off x="383540" y="3156965"/>
            <a:ext cx="2664460" cy="1123315"/>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b="1" dirty="0">
                <a:solidFill>
                  <a:srgbClr val="FFFFFF"/>
                </a:solidFill>
                <a:latin typeface="Carlito"/>
                <a:cs typeface="Carlito"/>
              </a:rPr>
              <a:t>Unipolar</a:t>
            </a:r>
            <a:endParaRPr sz="2400">
              <a:latin typeface="Carlito"/>
              <a:cs typeface="Carlito"/>
            </a:endParaRPr>
          </a:p>
          <a:p>
            <a:pPr marL="469900" indent="-457200">
              <a:lnSpc>
                <a:spcPct val="100000"/>
              </a:lnSpc>
              <a:buAutoNum type="arabicPeriod"/>
              <a:tabLst>
                <a:tab pos="469265" algn="l"/>
                <a:tab pos="469900" algn="l"/>
              </a:tabLst>
            </a:pPr>
            <a:r>
              <a:rPr sz="2400" b="1" dirty="0">
                <a:solidFill>
                  <a:srgbClr val="FFFFFF"/>
                </a:solidFill>
                <a:latin typeface="Carlito"/>
                <a:cs typeface="Carlito"/>
              </a:rPr>
              <a:t>Bipolar</a:t>
            </a:r>
            <a:endParaRPr sz="2400">
              <a:latin typeface="Carlito"/>
              <a:cs typeface="Carlito"/>
            </a:endParaRPr>
          </a:p>
          <a:p>
            <a:pPr marL="469900" indent="-457200">
              <a:lnSpc>
                <a:spcPct val="100000"/>
              </a:lnSpc>
              <a:buAutoNum type="arabicPeriod"/>
              <a:tabLst>
                <a:tab pos="469265" algn="l"/>
                <a:tab pos="469900" algn="l"/>
              </a:tabLst>
            </a:pPr>
            <a:r>
              <a:rPr sz="2400" b="1" spc="-5" dirty="0">
                <a:solidFill>
                  <a:srgbClr val="FFFFFF"/>
                </a:solidFill>
                <a:latin typeface="Carlito"/>
                <a:cs typeface="Carlito"/>
              </a:rPr>
              <a:t>Multipolar</a:t>
            </a:r>
            <a:endParaRPr sz="2400">
              <a:latin typeface="Carlito"/>
              <a:cs typeface="Carlito"/>
            </a:endParaRPr>
          </a:p>
        </p:txBody>
      </p:sp>
      <p:sp>
        <p:nvSpPr>
          <p:cNvPr id="16" name="object 16"/>
          <p:cNvSpPr txBox="1"/>
          <p:nvPr/>
        </p:nvSpPr>
        <p:spPr>
          <a:xfrm>
            <a:off x="3355975" y="3138042"/>
            <a:ext cx="2206625" cy="757555"/>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b="1" dirty="0">
                <a:solidFill>
                  <a:srgbClr val="FFFFFF"/>
                </a:solidFill>
                <a:latin typeface="Carlito"/>
                <a:cs typeface="Carlito"/>
              </a:rPr>
              <a:t>S</a:t>
            </a:r>
            <a:r>
              <a:rPr sz="2400" b="1" spc="5" dirty="0">
                <a:solidFill>
                  <a:srgbClr val="FFFFFF"/>
                </a:solidFill>
                <a:latin typeface="Carlito"/>
                <a:cs typeface="Carlito"/>
              </a:rPr>
              <a:t>e</a:t>
            </a:r>
            <a:r>
              <a:rPr sz="2400" b="1" dirty="0">
                <a:solidFill>
                  <a:srgbClr val="FFFFFF"/>
                </a:solidFill>
                <a:latin typeface="Carlito"/>
                <a:cs typeface="Carlito"/>
              </a:rPr>
              <a:t>nso</a:t>
            </a:r>
            <a:r>
              <a:rPr sz="2400" b="1" spc="10" dirty="0">
                <a:solidFill>
                  <a:srgbClr val="FFFFFF"/>
                </a:solidFill>
                <a:latin typeface="Carlito"/>
                <a:cs typeface="Carlito"/>
              </a:rPr>
              <a:t>r</a:t>
            </a:r>
            <a:r>
              <a:rPr sz="2400" b="1" dirty="0">
                <a:solidFill>
                  <a:srgbClr val="FFFFFF"/>
                </a:solidFill>
                <a:latin typeface="Carlito"/>
                <a:cs typeface="Carlito"/>
              </a:rPr>
              <a:t>y</a:t>
            </a:r>
            <a:endParaRPr sz="2400">
              <a:latin typeface="Carlito"/>
              <a:cs typeface="Carlito"/>
            </a:endParaRPr>
          </a:p>
          <a:p>
            <a:pPr marL="469900" indent="-457200">
              <a:lnSpc>
                <a:spcPct val="100000"/>
              </a:lnSpc>
              <a:buAutoNum type="arabicPeriod"/>
              <a:tabLst>
                <a:tab pos="469265" algn="l"/>
                <a:tab pos="469900" algn="l"/>
              </a:tabLst>
            </a:pPr>
            <a:r>
              <a:rPr sz="2400" b="1" spc="-10" dirty="0">
                <a:solidFill>
                  <a:srgbClr val="FFFFFF"/>
                </a:solidFill>
                <a:latin typeface="Carlito"/>
                <a:cs typeface="Carlito"/>
              </a:rPr>
              <a:t>Motor</a:t>
            </a:r>
            <a:endParaRPr sz="2400">
              <a:latin typeface="Carlito"/>
              <a:cs typeface="Carlito"/>
            </a:endParaRPr>
          </a:p>
        </p:txBody>
      </p:sp>
      <p:sp>
        <p:nvSpPr>
          <p:cNvPr id="17" name="object 17"/>
          <p:cNvSpPr txBox="1"/>
          <p:nvPr/>
        </p:nvSpPr>
        <p:spPr>
          <a:xfrm>
            <a:off x="5867400" y="3138042"/>
            <a:ext cx="3425572" cy="757555"/>
          </a:xfrm>
          <a:prstGeom prst="rect">
            <a:avLst/>
          </a:prstGeom>
        </p:spPr>
        <p:txBody>
          <a:bodyPr vert="horz" wrap="square" lIns="0" tIns="12700" rIns="0" bIns="0" rtlCol="0">
            <a:spAutoFit/>
          </a:bodyPr>
          <a:lstStyle/>
          <a:p>
            <a:pPr marL="469900" indent="-457200">
              <a:lnSpc>
                <a:spcPct val="100000"/>
              </a:lnSpc>
              <a:spcBef>
                <a:spcPts val="100"/>
              </a:spcBef>
              <a:buAutoNum type="arabicPeriod"/>
              <a:tabLst>
                <a:tab pos="469265" algn="l"/>
                <a:tab pos="469900" algn="l"/>
              </a:tabLst>
            </a:pPr>
            <a:r>
              <a:rPr sz="2400" b="1" spc="-10" dirty="0">
                <a:solidFill>
                  <a:srgbClr val="FFFFFF"/>
                </a:solidFill>
                <a:latin typeface="Carlito"/>
                <a:cs typeface="Carlito"/>
              </a:rPr>
              <a:t>Medullated</a:t>
            </a:r>
            <a:endParaRPr sz="2400">
              <a:latin typeface="Carlito"/>
              <a:cs typeface="Carlito"/>
            </a:endParaRPr>
          </a:p>
          <a:p>
            <a:pPr marL="469900" indent="-457200">
              <a:lnSpc>
                <a:spcPct val="100000"/>
              </a:lnSpc>
              <a:buAutoNum type="arabicPeriod"/>
              <a:tabLst>
                <a:tab pos="469265" algn="l"/>
                <a:tab pos="469900" algn="l"/>
              </a:tabLst>
            </a:pPr>
            <a:r>
              <a:rPr sz="2400" b="1" dirty="0">
                <a:solidFill>
                  <a:srgbClr val="FFFFFF"/>
                </a:solidFill>
                <a:latin typeface="Carlito"/>
                <a:cs typeface="Carlito"/>
              </a:rPr>
              <a:t>Non-</a:t>
            </a:r>
            <a:r>
              <a:rPr sz="2400" b="1" spc="-90" dirty="0">
                <a:solidFill>
                  <a:srgbClr val="FFFFFF"/>
                </a:solidFill>
                <a:latin typeface="Carlito"/>
                <a:cs typeface="Carlito"/>
              </a:rPr>
              <a:t> </a:t>
            </a:r>
            <a:r>
              <a:rPr sz="2400" b="1" spc="-10" dirty="0">
                <a:solidFill>
                  <a:srgbClr val="FFFFFF"/>
                </a:solidFill>
                <a:latin typeface="Carlito"/>
                <a:cs typeface="Carlito"/>
              </a:rPr>
              <a:t>medullated</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000" y="545591"/>
            <a:ext cx="7848600" cy="399415"/>
          </a:xfrm>
          <a:custGeom>
            <a:avLst/>
            <a:gdLst/>
            <a:ahLst/>
            <a:cxnLst/>
            <a:rect l="l" t="t" r="r" b="b"/>
            <a:pathLst>
              <a:path w="3688079" h="399415">
                <a:moveTo>
                  <a:pt x="0" y="399288"/>
                </a:moveTo>
                <a:lnTo>
                  <a:pt x="3688079" y="399288"/>
                </a:lnTo>
                <a:lnTo>
                  <a:pt x="3688079" y="0"/>
                </a:lnTo>
                <a:lnTo>
                  <a:pt x="0" y="0"/>
                </a:lnTo>
                <a:lnTo>
                  <a:pt x="0" y="399288"/>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59740" y="561594"/>
            <a:ext cx="7236460" cy="321242"/>
          </a:xfrm>
          <a:prstGeom prst="rect">
            <a:avLst/>
          </a:prstGeom>
        </p:spPr>
        <p:txBody>
          <a:bodyPr vert="horz" wrap="square" lIns="0" tIns="13335" rIns="0" bIns="0" rtlCol="0">
            <a:spAutoFit/>
          </a:bodyPr>
          <a:lstStyle/>
          <a:p>
            <a:pPr marL="12700" algn="ctr">
              <a:lnSpc>
                <a:spcPct val="100000"/>
              </a:lnSpc>
              <a:spcBef>
                <a:spcPts val="105"/>
              </a:spcBef>
            </a:pPr>
            <a:r>
              <a:rPr b="0" u="none" spc="-5" dirty="0">
                <a:latin typeface="Carlito"/>
                <a:cs typeface="Carlito"/>
              </a:rPr>
              <a:t>SIMPLE </a:t>
            </a:r>
            <a:r>
              <a:rPr b="0" u="none" spc="-10" dirty="0">
                <a:latin typeface="Carlito"/>
                <a:cs typeface="Carlito"/>
              </a:rPr>
              <a:t>SQUAMOUS</a:t>
            </a:r>
            <a:r>
              <a:rPr b="0" u="none" spc="420" dirty="0">
                <a:latin typeface="Carlito"/>
                <a:cs typeface="Carlito"/>
              </a:rPr>
              <a:t> </a:t>
            </a:r>
            <a:r>
              <a:rPr b="0" u="none" spc="-5" dirty="0">
                <a:latin typeface="Carlito"/>
                <a:cs typeface="Carlito"/>
              </a:rPr>
              <a:t>EPITHELIUM</a:t>
            </a:r>
          </a:p>
        </p:txBody>
      </p:sp>
      <p:sp>
        <p:nvSpPr>
          <p:cNvPr id="4" name="object 4"/>
          <p:cNvSpPr/>
          <p:nvPr/>
        </p:nvSpPr>
        <p:spPr>
          <a:xfrm>
            <a:off x="381000" y="1371600"/>
            <a:ext cx="4572000" cy="4876800"/>
          </a:xfrm>
          <a:custGeom>
            <a:avLst/>
            <a:gdLst/>
            <a:ahLst/>
            <a:cxnLst/>
            <a:rect l="l" t="t" r="r" b="b"/>
            <a:pathLst>
              <a:path w="4572000" h="4525010">
                <a:moveTo>
                  <a:pt x="0" y="4524756"/>
                </a:moveTo>
                <a:lnTo>
                  <a:pt x="4572000" y="4524756"/>
                </a:lnTo>
                <a:lnTo>
                  <a:pt x="4572000" y="0"/>
                </a:lnTo>
                <a:lnTo>
                  <a:pt x="0" y="0"/>
                </a:lnTo>
                <a:lnTo>
                  <a:pt x="0" y="4524756"/>
                </a:lnTo>
                <a:close/>
              </a:path>
            </a:pathLst>
          </a:custGeom>
          <a:ln w="9144">
            <a:solidFill>
              <a:srgbClr val="FFFFFF"/>
            </a:solidFill>
          </a:ln>
        </p:spPr>
        <p:txBody>
          <a:bodyPr wrap="square" lIns="0" tIns="0" rIns="0" bIns="0" rtlCol="0"/>
          <a:lstStyle/>
          <a:p>
            <a:endParaRPr/>
          </a:p>
        </p:txBody>
      </p:sp>
      <p:sp>
        <p:nvSpPr>
          <p:cNvPr id="5" name="object 5"/>
          <p:cNvSpPr txBox="1"/>
          <p:nvPr/>
        </p:nvSpPr>
        <p:spPr>
          <a:xfrm>
            <a:off x="459740" y="1389634"/>
            <a:ext cx="4368165" cy="4415790"/>
          </a:xfrm>
          <a:prstGeom prst="rect">
            <a:avLst/>
          </a:prstGeom>
        </p:spPr>
        <p:txBody>
          <a:bodyPr vert="horz" wrap="square" lIns="0" tIns="12700" rIns="0" bIns="0" rtlCol="0">
            <a:spAutoFit/>
          </a:bodyPr>
          <a:lstStyle/>
          <a:p>
            <a:pPr marL="12700" algn="just">
              <a:lnSpc>
                <a:spcPct val="100000"/>
              </a:lnSpc>
              <a:spcBef>
                <a:spcPts val="100"/>
              </a:spcBef>
            </a:pPr>
            <a:r>
              <a:rPr sz="1800" u="heavy" spc="-5" dirty="0">
                <a:solidFill>
                  <a:srgbClr val="FFFFFF"/>
                </a:solidFill>
                <a:uFill>
                  <a:solidFill>
                    <a:srgbClr val="FFFFFF"/>
                  </a:solidFill>
                </a:uFill>
                <a:latin typeface="Carlito"/>
                <a:cs typeface="Carlito"/>
              </a:rPr>
              <a:t>Origin</a:t>
            </a:r>
            <a:r>
              <a:rPr sz="1800" spc="-5" dirty="0">
                <a:solidFill>
                  <a:srgbClr val="FFFFFF"/>
                </a:solidFill>
                <a:latin typeface="Carlito"/>
                <a:cs typeface="Carlito"/>
              </a:rPr>
              <a:t>:</a:t>
            </a:r>
            <a:endParaRPr sz="1800">
              <a:latin typeface="Carlito"/>
              <a:cs typeface="Carlito"/>
            </a:endParaRPr>
          </a:p>
          <a:p>
            <a:pPr marL="299085" marR="5080" indent="-287020" algn="just">
              <a:lnSpc>
                <a:spcPct val="100000"/>
              </a:lnSpc>
              <a:buChar char="-"/>
              <a:tabLst>
                <a:tab pos="299085" algn="l"/>
                <a:tab pos="299720" algn="l"/>
              </a:tabLst>
            </a:pPr>
            <a:r>
              <a:rPr sz="1800" dirty="0">
                <a:solidFill>
                  <a:srgbClr val="FFFFFF"/>
                </a:solidFill>
                <a:latin typeface="Carlito"/>
                <a:cs typeface="Carlito"/>
              </a:rPr>
              <a:t>It </a:t>
            </a:r>
            <a:r>
              <a:rPr sz="1800" spc="-5" dirty="0">
                <a:solidFill>
                  <a:srgbClr val="FFFFFF"/>
                </a:solidFill>
                <a:latin typeface="Carlito"/>
                <a:cs typeface="Carlito"/>
              </a:rPr>
              <a:t>is </a:t>
            </a:r>
            <a:r>
              <a:rPr sz="1800" spc="-10" dirty="0">
                <a:solidFill>
                  <a:srgbClr val="FFFFFF"/>
                </a:solidFill>
                <a:latin typeface="Carlito"/>
                <a:cs typeface="Carlito"/>
              </a:rPr>
              <a:t>found </a:t>
            </a:r>
            <a:r>
              <a:rPr sz="1800" spc="-5" dirty="0">
                <a:solidFill>
                  <a:srgbClr val="FFFFFF"/>
                </a:solidFill>
                <a:latin typeface="Carlito"/>
                <a:cs typeface="Carlito"/>
              </a:rPr>
              <a:t>in </a:t>
            </a:r>
            <a:r>
              <a:rPr sz="1800" dirty="0">
                <a:solidFill>
                  <a:srgbClr val="FFFFFF"/>
                </a:solidFill>
                <a:latin typeface="Carlito"/>
                <a:cs typeface="Carlito"/>
              </a:rPr>
              <a:t>the </a:t>
            </a:r>
            <a:r>
              <a:rPr sz="1800" spc="-5" dirty="0">
                <a:solidFill>
                  <a:srgbClr val="FFFFFF"/>
                </a:solidFill>
                <a:latin typeface="Carlito"/>
                <a:cs typeface="Carlito"/>
              </a:rPr>
              <a:t>peritoneum of coelom </a:t>
            </a:r>
            <a:r>
              <a:rPr sz="1800" dirty="0">
                <a:solidFill>
                  <a:srgbClr val="FFFFFF"/>
                </a:solidFill>
                <a:latin typeface="Carlito"/>
                <a:cs typeface="Carlito"/>
              </a:rPr>
              <a:t>and  </a:t>
            </a:r>
            <a:r>
              <a:rPr sz="1800" spc="-5" dirty="0">
                <a:solidFill>
                  <a:srgbClr val="FFFFFF"/>
                </a:solidFill>
                <a:latin typeface="Carlito"/>
                <a:cs typeface="Carlito"/>
              </a:rPr>
              <a:t>endothelium </a:t>
            </a:r>
            <a:r>
              <a:rPr sz="1800" spc="-10" dirty="0">
                <a:solidFill>
                  <a:srgbClr val="FFFFFF"/>
                </a:solidFill>
                <a:latin typeface="Carlito"/>
                <a:cs typeface="Carlito"/>
              </a:rPr>
              <a:t>(i.e. </a:t>
            </a:r>
            <a:r>
              <a:rPr sz="1800" spc="-5" dirty="0">
                <a:solidFill>
                  <a:srgbClr val="FFFFFF"/>
                </a:solidFill>
                <a:latin typeface="Carlito"/>
                <a:cs typeface="Carlito"/>
              </a:rPr>
              <a:t>lining of </a:t>
            </a:r>
            <a:r>
              <a:rPr sz="1800" dirty="0">
                <a:solidFill>
                  <a:srgbClr val="FFFFFF"/>
                </a:solidFill>
                <a:latin typeface="Carlito"/>
                <a:cs typeface="Carlito"/>
              </a:rPr>
              <a:t>the </a:t>
            </a:r>
            <a:r>
              <a:rPr sz="1800" spc="-5" dirty="0">
                <a:solidFill>
                  <a:srgbClr val="FFFFFF"/>
                </a:solidFill>
                <a:latin typeface="Carlito"/>
                <a:cs typeface="Carlito"/>
              </a:rPr>
              <a:t>blood  vessels).</a:t>
            </a:r>
            <a:endParaRPr sz="1800">
              <a:latin typeface="Carlito"/>
              <a:cs typeface="Carlito"/>
            </a:endParaRPr>
          </a:p>
          <a:p>
            <a:pPr marL="12700" marR="238760" algn="just">
              <a:lnSpc>
                <a:spcPct val="100000"/>
              </a:lnSpc>
              <a:buChar char="-"/>
              <a:tabLst>
                <a:tab pos="299085" algn="l"/>
                <a:tab pos="299720" algn="l"/>
              </a:tabLst>
            </a:pPr>
            <a:r>
              <a:rPr sz="1800" dirty="0">
                <a:solidFill>
                  <a:srgbClr val="FFFFFF"/>
                </a:solidFill>
                <a:latin typeface="Carlito"/>
                <a:cs typeface="Carlito"/>
              </a:rPr>
              <a:t>It </a:t>
            </a:r>
            <a:r>
              <a:rPr sz="1800" spc="-5" dirty="0">
                <a:solidFill>
                  <a:srgbClr val="FFFFFF"/>
                </a:solidFill>
                <a:latin typeface="Carlito"/>
                <a:cs typeface="Carlito"/>
              </a:rPr>
              <a:t>is </a:t>
            </a:r>
            <a:r>
              <a:rPr sz="1800" dirty="0">
                <a:solidFill>
                  <a:srgbClr val="FFFFFF"/>
                </a:solidFill>
                <a:latin typeface="Carlito"/>
                <a:cs typeface="Carlito"/>
              </a:rPr>
              <a:t>also </a:t>
            </a:r>
            <a:r>
              <a:rPr sz="1800" spc="-10" dirty="0">
                <a:solidFill>
                  <a:srgbClr val="FFFFFF"/>
                </a:solidFill>
                <a:latin typeface="Carlito"/>
                <a:cs typeface="Carlito"/>
              </a:rPr>
              <a:t>found </a:t>
            </a:r>
            <a:r>
              <a:rPr sz="1800" spc="-5" dirty="0">
                <a:solidFill>
                  <a:srgbClr val="FFFFFF"/>
                </a:solidFill>
                <a:latin typeface="Carlito"/>
                <a:cs typeface="Carlito"/>
              </a:rPr>
              <a:t>on </a:t>
            </a:r>
            <a:r>
              <a:rPr sz="1800" dirty="0">
                <a:solidFill>
                  <a:srgbClr val="FFFFFF"/>
                </a:solidFill>
                <a:latin typeface="Carlito"/>
                <a:cs typeface="Carlito"/>
              </a:rPr>
              <a:t>the </a:t>
            </a:r>
            <a:r>
              <a:rPr sz="1800" spc="-5" dirty="0">
                <a:solidFill>
                  <a:srgbClr val="FFFFFF"/>
                </a:solidFill>
                <a:latin typeface="Carlito"/>
                <a:cs typeface="Carlito"/>
              </a:rPr>
              <a:t>surface of </a:t>
            </a:r>
            <a:r>
              <a:rPr sz="1800" dirty="0">
                <a:solidFill>
                  <a:srgbClr val="FFFFFF"/>
                </a:solidFill>
                <a:latin typeface="Carlito"/>
                <a:cs typeface="Carlito"/>
              </a:rPr>
              <a:t>the </a:t>
            </a:r>
            <a:r>
              <a:rPr sz="1800" spc="-5" dirty="0">
                <a:solidFill>
                  <a:srgbClr val="FFFFFF"/>
                </a:solidFill>
                <a:latin typeface="Carlito"/>
                <a:cs typeface="Carlito"/>
              </a:rPr>
              <a:t>skin. </a:t>
            </a:r>
            <a:r>
              <a:rPr sz="1800" u="heavy" spc="-5" dirty="0">
                <a:solidFill>
                  <a:srgbClr val="FFFFFF"/>
                </a:solidFill>
                <a:uFill>
                  <a:solidFill>
                    <a:srgbClr val="FFFFFF"/>
                  </a:solidFill>
                </a:uFill>
                <a:latin typeface="Carlito"/>
                <a:cs typeface="Carlito"/>
              </a:rPr>
              <a:t> </a:t>
            </a:r>
            <a:r>
              <a:rPr sz="1800" u="heavy" spc="-10" dirty="0">
                <a:solidFill>
                  <a:srgbClr val="FFFFFF"/>
                </a:solidFill>
                <a:uFill>
                  <a:solidFill>
                    <a:srgbClr val="FFFFFF"/>
                  </a:solidFill>
                </a:uFill>
                <a:latin typeface="Carlito"/>
                <a:cs typeface="Carlito"/>
              </a:rPr>
              <a:t>Structure</a:t>
            </a:r>
            <a:r>
              <a:rPr sz="1800" spc="-10" dirty="0">
                <a:solidFill>
                  <a:srgbClr val="FFFFFF"/>
                </a:solidFill>
                <a:latin typeface="Carlito"/>
                <a:cs typeface="Carlito"/>
              </a:rPr>
              <a:t>:</a:t>
            </a:r>
            <a:endParaRPr sz="1800">
              <a:latin typeface="Carlito"/>
              <a:cs typeface="Carlito"/>
            </a:endParaRPr>
          </a:p>
          <a:p>
            <a:pPr marL="299085" marR="584200" indent="-287020" algn="just">
              <a:lnSpc>
                <a:spcPct val="100000"/>
              </a:lnSpc>
              <a:buChar char="-"/>
              <a:tabLst>
                <a:tab pos="299085" algn="l"/>
                <a:tab pos="299720" algn="l"/>
              </a:tabLst>
            </a:pPr>
            <a:r>
              <a:rPr sz="1800" spc="-5" dirty="0">
                <a:solidFill>
                  <a:srgbClr val="FFFFFF"/>
                </a:solidFill>
                <a:latin typeface="Carlito"/>
                <a:cs typeface="Carlito"/>
              </a:rPr>
              <a:t>The cells </a:t>
            </a:r>
            <a:r>
              <a:rPr sz="1800" spc="-10" dirty="0">
                <a:solidFill>
                  <a:srgbClr val="FFFFFF"/>
                </a:solidFill>
                <a:latin typeface="Carlito"/>
                <a:cs typeface="Carlito"/>
              </a:rPr>
              <a:t>are polygonal </a:t>
            </a:r>
            <a:r>
              <a:rPr sz="1800" spc="-5" dirty="0">
                <a:solidFill>
                  <a:srgbClr val="FFFFFF"/>
                </a:solidFill>
                <a:latin typeface="Carlito"/>
                <a:cs typeface="Carlito"/>
              </a:rPr>
              <a:t>in </a:t>
            </a:r>
            <a:r>
              <a:rPr sz="1800" dirty="0">
                <a:solidFill>
                  <a:srgbClr val="FFFFFF"/>
                </a:solidFill>
                <a:latin typeface="Carlito"/>
                <a:cs typeface="Carlito"/>
              </a:rPr>
              <a:t>shape, thin,  </a:t>
            </a:r>
            <a:r>
              <a:rPr sz="1800" spc="-10" dirty="0">
                <a:solidFill>
                  <a:srgbClr val="FFFFFF"/>
                </a:solidFill>
                <a:latin typeface="Carlito"/>
                <a:cs typeface="Carlito"/>
              </a:rPr>
              <a:t>delicate </a:t>
            </a:r>
            <a:r>
              <a:rPr sz="1800" dirty="0">
                <a:solidFill>
                  <a:srgbClr val="FFFFFF"/>
                </a:solidFill>
                <a:latin typeface="Carlito"/>
                <a:cs typeface="Carlito"/>
              </a:rPr>
              <a:t>and</a:t>
            </a:r>
            <a:r>
              <a:rPr sz="1800" spc="35" dirty="0">
                <a:solidFill>
                  <a:srgbClr val="FFFFFF"/>
                </a:solidFill>
                <a:latin typeface="Carlito"/>
                <a:cs typeface="Carlito"/>
              </a:rPr>
              <a:t> </a:t>
            </a:r>
            <a:r>
              <a:rPr sz="1800" spc="-5" dirty="0">
                <a:solidFill>
                  <a:srgbClr val="FFFFFF"/>
                </a:solidFill>
                <a:latin typeface="Carlito"/>
                <a:cs typeface="Carlito"/>
              </a:rPr>
              <a:t>flat.</a:t>
            </a:r>
            <a:endParaRPr sz="1800">
              <a:latin typeface="Carlito"/>
              <a:cs typeface="Carlito"/>
            </a:endParaRPr>
          </a:p>
          <a:p>
            <a:pPr marL="299085" marR="92710" indent="-287020" algn="just">
              <a:lnSpc>
                <a:spcPct val="100000"/>
              </a:lnSpc>
              <a:buClr>
                <a:srgbClr val="FFFFFF"/>
              </a:buClr>
              <a:buFont typeface="Carlito"/>
              <a:buChar char="-"/>
              <a:tabLst>
                <a:tab pos="350520" algn="l"/>
                <a:tab pos="351155" algn="l"/>
              </a:tabLst>
            </a:pPr>
            <a:r>
              <a:rPr dirty="0"/>
              <a:t>	</a:t>
            </a:r>
            <a:r>
              <a:rPr sz="1800" spc="-5" dirty="0">
                <a:solidFill>
                  <a:srgbClr val="FFFFFF"/>
                </a:solidFill>
                <a:latin typeface="Carlito"/>
                <a:cs typeface="Carlito"/>
              </a:rPr>
              <a:t>The nucleus is </a:t>
            </a:r>
            <a:r>
              <a:rPr sz="1800" spc="-10" dirty="0">
                <a:solidFill>
                  <a:srgbClr val="FFFFFF"/>
                </a:solidFill>
                <a:latin typeface="Carlito"/>
                <a:cs typeface="Carlito"/>
              </a:rPr>
              <a:t>centrally </a:t>
            </a:r>
            <a:r>
              <a:rPr sz="1800" spc="-5" dirty="0">
                <a:solidFill>
                  <a:srgbClr val="FFFFFF"/>
                </a:solidFill>
                <a:latin typeface="Carlito"/>
                <a:cs typeface="Carlito"/>
              </a:rPr>
              <a:t>placed. They  </a:t>
            </a:r>
            <a:r>
              <a:rPr sz="1800" dirty="0">
                <a:solidFill>
                  <a:srgbClr val="FFFFFF"/>
                </a:solidFill>
                <a:latin typeface="Carlito"/>
                <a:cs typeface="Carlito"/>
              </a:rPr>
              <a:t>appear </a:t>
            </a:r>
            <a:r>
              <a:rPr sz="1800" spc="-20" dirty="0">
                <a:solidFill>
                  <a:srgbClr val="FFFFFF"/>
                </a:solidFill>
                <a:latin typeface="Carlito"/>
                <a:cs typeface="Carlito"/>
              </a:rPr>
              <a:t>like </a:t>
            </a:r>
            <a:r>
              <a:rPr sz="1800" spc="-10" dirty="0">
                <a:solidFill>
                  <a:srgbClr val="FFFFFF"/>
                </a:solidFill>
                <a:latin typeface="Carlito"/>
                <a:cs typeface="Carlito"/>
              </a:rPr>
              <a:t>flat </a:t>
            </a:r>
            <a:r>
              <a:rPr sz="1800" spc="-5" dirty="0">
                <a:solidFill>
                  <a:srgbClr val="FFFFFF"/>
                </a:solidFill>
                <a:latin typeface="Carlito"/>
                <a:cs typeface="Carlito"/>
              </a:rPr>
              <a:t>tiles </a:t>
            </a:r>
            <a:r>
              <a:rPr sz="1800" dirty="0">
                <a:solidFill>
                  <a:srgbClr val="FFFFFF"/>
                </a:solidFill>
                <a:latin typeface="Carlito"/>
                <a:cs typeface="Carlito"/>
              </a:rPr>
              <a:t>when </a:t>
            </a:r>
            <a:r>
              <a:rPr sz="1800" spc="-5" dirty="0">
                <a:solidFill>
                  <a:srgbClr val="FFFFFF"/>
                </a:solidFill>
                <a:latin typeface="Carlito"/>
                <a:cs typeface="Carlito"/>
              </a:rPr>
              <a:t>viewed </a:t>
            </a:r>
            <a:r>
              <a:rPr sz="1800" spc="-10" dirty="0">
                <a:solidFill>
                  <a:srgbClr val="FFFFFF"/>
                </a:solidFill>
                <a:latin typeface="Carlito"/>
                <a:cs typeface="Carlito"/>
              </a:rPr>
              <a:t>from </a:t>
            </a:r>
            <a:r>
              <a:rPr sz="1800" dirty="0">
                <a:solidFill>
                  <a:srgbClr val="FFFFFF"/>
                </a:solidFill>
                <a:latin typeface="Carlito"/>
                <a:cs typeface="Carlito"/>
              </a:rPr>
              <a:t>the  </a:t>
            </a:r>
            <a:r>
              <a:rPr sz="1800" spc="-10" dirty="0">
                <a:solidFill>
                  <a:srgbClr val="FFFFFF"/>
                </a:solidFill>
                <a:latin typeface="Carlito"/>
                <a:cs typeface="Carlito"/>
              </a:rPr>
              <a:t>top </a:t>
            </a:r>
            <a:r>
              <a:rPr sz="1800" spc="-5" dirty="0">
                <a:solidFill>
                  <a:srgbClr val="FFFFFF"/>
                </a:solidFill>
                <a:latin typeface="Carlito"/>
                <a:cs typeface="Carlito"/>
              </a:rPr>
              <a:t>and so </a:t>
            </a:r>
            <a:r>
              <a:rPr sz="1800" dirty="0">
                <a:solidFill>
                  <a:srgbClr val="FFFFFF"/>
                </a:solidFill>
                <a:latin typeface="Carlito"/>
                <a:cs typeface="Carlito"/>
              </a:rPr>
              <a:t>they </a:t>
            </a:r>
            <a:r>
              <a:rPr sz="1800" spc="-10" dirty="0">
                <a:solidFill>
                  <a:srgbClr val="FFFFFF"/>
                </a:solidFill>
                <a:latin typeface="Carlito"/>
                <a:cs typeface="Carlito"/>
              </a:rPr>
              <a:t>are </a:t>
            </a:r>
            <a:r>
              <a:rPr sz="1800" spc="-5" dirty="0">
                <a:solidFill>
                  <a:srgbClr val="FFFFFF"/>
                </a:solidFill>
                <a:latin typeface="Carlito"/>
                <a:cs typeface="Carlito"/>
              </a:rPr>
              <a:t>also </a:t>
            </a:r>
            <a:r>
              <a:rPr sz="1800" spc="-10" dirty="0">
                <a:solidFill>
                  <a:srgbClr val="FFFFFF"/>
                </a:solidFill>
                <a:latin typeface="Carlito"/>
                <a:cs typeface="Carlito"/>
              </a:rPr>
              <a:t>called </a:t>
            </a:r>
            <a:r>
              <a:rPr sz="1800" i="1" spc="-5" dirty="0">
                <a:solidFill>
                  <a:srgbClr val="FFFFFF"/>
                </a:solidFill>
                <a:latin typeface="Carlito"/>
                <a:cs typeface="Carlito"/>
              </a:rPr>
              <a:t>pavement  epithelium</a:t>
            </a:r>
            <a:r>
              <a:rPr sz="1800" spc="-5" dirty="0">
                <a:solidFill>
                  <a:srgbClr val="FFFFFF"/>
                </a:solidFill>
                <a:latin typeface="Carlito"/>
                <a:cs typeface="Carlito"/>
              </a:rPr>
              <a:t>.</a:t>
            </a:r>
            <a:endParaRPr sz="1800">
              <a:latin typeface="Carlito"/>
              <a:cs typeface="Carlito"/>
            </a:endParaRPr>
          </a:p>
          <a:p>
            <a:pPr marL="12700" algn="just">
              <a:lnSpc>
                <a:spcPct val="100000"/>
              </a:lnSpc>
              <a:spcBef>
                <a:spcPts val="5"/>
              </a:spcBef>
            </a:pPr>
            <a:r>
              <a:rPr sz="1800" u="heavy" spc="-5" dirty="0">
                <a:solidFill>
                  <a:srgbClr val="FFFFFF"/>
                </a:solidFill>
                <a:uFill>
                  <a:solidFill>
                    <a:srgbClr val="FFFFFF"/>
                  </a:solidFill>
                </a:uFill>
                <a:latin typeface="Carlito"/>
                <a:cs typeface="Carlito"/>
              </a:rPr>
              <a:t>Functions</a:t>
            </a:r>
            <a:r>
              <a:rPr sz="1800" spc="-5" dirty="0">
                <a:solidFill>
                  <a:srgbClr val="FFFFFF"/>
                </a:solidFill>
                <a:latin typeface="Carlito"/>
                <a:cs typeface="Carlito"/>
              </a:rPr>
              <a:t>:</a:t>
            </a:r>
            <a:endParaRPr sz="1800">
              <a:latin typeface="Carlito"/>
              <a:cs typeface="Carlito"/>
            </a:endParaRPr>
          </a:p>
          <a:p>
            <a:pPr marL="299085" indent="-287020" algn="just">
              <a:lnSpc>
                <a:spcPct val="100000"/>
              </a:lnSpc>
              <a:buFont typeface="Carlito"/>
              <a:buChar char="-"/>
              <a:tabLst>
                <a:tab pos="299085" algn="l"/>
                <a:tab pos="299720" algn="l"/>
              </a:tabLst>
            </a:pPr>
            <a:r>
              <a:rPr sz="1800" i="1" spc="-10" dirty="0">
                <a:solidFill>
                  <a:srgbClr val="FFFFFF"/>
                </a:solidFill>
                <a:latin typeface="Carlito"/>
                <a:cs typeface="Carlito"/>
              </a:rPr>
              <a:t>Filtration </a:t>
            </a:r>
            <a:r>
              <a:rPr sz="1800" dirty="0">
                <a:solidFill>
                  <a:srgbClr val="FFFFFF"/>
                </a:solidFill>
                <a:latin typeface="Carlito"/>
                <a:cs typeface="Carlito"/>
              </a:rPr>
              <a:t>and </a:t>
            </a:r>
            <a:r>
              <a:rPr sz="1800" i="1" spc="-5" dirty="0">
                <a:solidFill>
                  <a:srgbClr val="FFFFFF"/>
                </a:solidFill>
                <a:latin typeface="Carlito"/>
                <a:cs typeface="Carlito"/>
              </a:rPr>
              <a:t>diffusion </a:t>
            </a:r>
            <a:r>
              <a:rPr sz="1800" spc="-5" dirty="0">
                <a:solidFill>
                  <a:srgbClr val="FFFFFF"/>
                </a:solidFill>
                <a:latin typeface="Carlito"/>
                <a:cs typeface="Carlito"/>
              </a:rPr>
              <a:t>of</a:t>
            </a:r>
            <a:r>
              <a:rPr sz="1800" spc="75" dirty="0">
                <a:solidFill>
                  <a:srgbClr val="FFFFFF"/>
                </a:solidFill>
                <a:latin typeface="Carlito"/>
                <a:cs typeface="Carlito"/>
              </a:rPr>
              <a:t> </a:t>
            </a:r>
            <a:r>
              <a:rPr sz="1800" spc="-10" dirty="0">
                <a:solidFill>
                  <a:srgbClr val="FFFFFF"/>
                </a:solidFill>
                <a:latin typeface="Carlito"/>
                <a:cs typeface="Carlito"/>
              </a:rPr>
              <a:t>material.</a:t>
            </a:r>
            <a:endParaRPr sz="1800">
              <a:latin typeface="Carlito"/>
              <a:cs typeface="Carlito"/>
            </a:endParaRPr>
          </a:p>
          <a:p>
            <a:pPr marL="299085" marR="350520" indent="-287020" algn="just">
              <a:lnSpc>
                <a:spcPct val="100000"/>
              </a:lnSpc>
              <a:buFont typeface="Carlito"/>
              <a:buChar char="-"/>
              <a:tabLst>
                <a:tab pos="299085" algn="l"/>
                <a:tab pos="299720" algn="l"/>
              </a:tabLst>
            </a:pPr>
            <a:r>
              <a:rPr sz="1800" i="1" spc="-10" dirty="0">
                <a:solidFill>
                  <a:srgbClr val="FFFFFF"/>
                </a:solidFill>
                <a:latin typeface="Carlito"/>
                <a:cs typeface="Carlito"/>
              </a:rPr>
              <a:t>Protection </a:t>
            </a:r>
            <a:r>
              <a:rPr sz="1800" spc="-5" dirty="0">
                <a:solidFill>
                  <a:srgbClr val="FFFFFF"/>
                </a:solidFill>
                <a:latin typeface="Carlito"/>
                <a:cs typeface="Carlito"/>
              </a:rPr>
              <a:t>of skin </a:t>
            </a:r>
            <a:r>
              <a:rPr sz="1800" spc="-10" dirty="0">
                <a:solidFill>
                  <a:srgbClr val="FFFFFF"/>
                </a:solidFill>
                <a:latin typeface="Carlito"/>
                <a:cs typeface="Carlito"/>
              </a:rPr>
              <a:t>from micro-organisms  </a:t>
            </a:r>
            <a:r>
              <a:rPr sz="1800" dirty="0">
                <a:solidFill>
                  <a:srgbClr val="FFFFFF"/>
                </a:solidFill>
                <a:latin typeface="Carlito"/>
                <a:cs typeface="Carlito"/>
              </a:rPr>
              <a:t>and </a:t>
            </a:r>
            <a:r>
              <a:rPr sz="1800" spc="-10" dirty="0">
                <a:solidFill>
                  <a:srgbClr val="FFFFFF"/>
                </a:solidFill>
                <a:latin typeface="Carlito"/>
                <a:cs typeface="Carlito"/>
              </a:rPr>
              <a:t>foreign</a:t>
            </a:r>
            <a:r>
              <a:rPr sz="1800" spc="10" dirty="0">
                <a:solidFill>
                  <a:srgbClr val="FFFFFF"/>
                </a:solidFill>
                <a:latin typeface="Carlito"/>
                <a:cs typeface="Carlito"/>
              </a:rPr>
              <a:t> </a:t>
            </a:r>
            <a:r>
              <a:rPr sz="1800" spc="-5" dirty="0">
                <a:solidFill>
                  <a:srgbClr val="FFFFFF"/>
                </a:solidFill>
                <a:latin typeface="Carlito"/>
                <a:cs typeface="Carlito"/>
              </a:rPr>
              <a:t>particles.</a:t>
            </a:r>
            <a:endParaRPr sz="1800">
              <a:latin typeface="Carlito"/>
              <a:cs typeface="Carlito"/>
            </a:endParaRPr>
          </a:p>
        </p:txBody>
      </p:sp>
      <p:grpSp>
        <p:nvGrpSpPr>
          <p:cNvPr id="6" name="object 6"/>
          <p:cNvGrpSpPr/>
          <p:nvPr/>
        </p:nvGrpSpPr>
        <p:grpSpPr>
          <a:xfrm>
            <a:off x="4736591" y="2881883"/>
            <a:ext cx="4145279" cy="1431290"/>
            <a:chOff x="4736591" y="2881883"/>
            <a:chExt cx="4145279" cy="1431290"/>
          </a:xfrm>
        </p:grpSpPr>
        <p:sp>
          <p:nvSpPr>
            <p:cNvPr id="7" name="object 7"/>
            <p:cNvSpPr/>
            <p:nvPr/>
          </p:nvSpPr>
          <p:spPr>
            <a:xfrm>
              <a:off x="4736591" y="2881883"/>
              <a:ext cx="4145279" cy="1431036"/>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4800599" y="2945891"/>
              <a:ext cx="3962400" cy="1248155"/>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781549" y="2926841"/>
              <a:ext cx="4000500" cy="1286510"/>
            </a:xfrm>
            <a:custGeom>
              <a:avLst/>
              <a:gdLst/>
              <a:ahLst/>
              <a:cxnLst/>
              <a:rect l="l" t="t" r="r" b="b"/>
              <a:pathLst>
                <a:path w="4000500" h="1286510">
                  <a:moveTo>
                    <a:pt x="0" y="1286255"/>
                  </a:moveTo>
                  <a:lnTo>
                    <a:pt x="4000500" y="1286255"/>
                  </a:lnTo>
                  <a:lnTo>
                    <a:pt x="4000500" y="0"/>
                  </a:lnTo>
                  <a:lnTo>
                    <a:pt x="0" y="0"/>
                  </a:lnTo>
                  <a:lnTo>
                    <a:pt x="0" y="1286255"/>
                  </a:lnTo>
                  <a:close/>
                </a:path>
              </a:pathLst>
            </a:custGeom>
            <a:ln w="38100">
              <a:solidFill>
                <a:srgbClr val="000000"/>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874264" cy="462280"/>
          </a:xfrm>
          <a:custGeom>
            <a:avLst/>
            <a:gdLst/>
            <a:ahLst/>
            <a:cxnLst/>
            <a:rect l="l" t="t" r="r" b="b"/>
            <a:pathLst>
              <a:path w="1274445" h="462280">
                <a:moveTo>
                  <a:pt x="0" y="461772"/>
                </a:moveTo>
                <a:lnTo>
                  <a:pt x="1274064" y="461772"/>
                </a:lnTo>
                <a:lnTo>
                  <a:pt x="1274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719934" cy="391795"/>
          </a:xfrm>
          <a:prstGeom prst="rect">
            <a:avLst/>
          </a:prstGeom>
        </p:spPr>
        <p:txBody>
          <a:bodyPr vert="horz" wrap="square" lIns="0" tIns="12700" rIns="0" bIns="0" rtlCol="0">
            <a:spAutoFit/>
          </a:bodyPr>
          <a:lstStyle/>
          <a:p>
            <a:pPr marL="12700">
              <a:lnSpc>
                <a:spcPct val="100000"/>
              </a:lnSpc>
              <a:spcBef>
                <a:spcPts val="100"/>
              </a:spcBef>
            </a:pPr>
            <a:r>
              <a:rPr sz="2400" u="none" dirty="0"/>
              <a:t>Neu</a:t>
            </a:r>
            <a:r>
              <a:rPr sz="2400" u="none" spc="-25" dirty="0"/>
              <a:t>r</a:t>
            </a:r>
            <a:r>
              <a:rPr sz="2400" u="none" dirty="0"/>
              <a:t>ons</a:t>
            </a:r>
            <a:endParaRPr sz="2400"/>
          </a:p>
        </p:txBody>
      </p:sp>
      <p:sp>
        <p:nvSpPr>
          <p:cNvPr id="4" name="object 4"/>
          <p:cNvSpPr/>
          <p:nvPr/>
        </p:nvSpPr>
        <p:spPr>
          <a:xfrm>
            <a:off x="3234691" y="455930"/>
            <a:ext cx="422909" cy="134620"/>
          </a:xfrm>
          <a:custGeom>
            <a:avLst/>
            <a:gdLst/>
            <a:ahLst/>
            <a:cxnLst/>
            <a:rect l="l" t="t" r="r" b="b"/>
            <a:pathLst>
              <a:path w="422910" h="134620">
                <a:moveTo>
                  <a:pt x="397269" y="49530"/>
                </a:moveTo>
                <a:lnTo>
                  <a:pt x="393191"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1" y="76835"/>
                </a:lnTo>
                <a:lnTo>
                  <a:pt x="364969" y="65115"/>
                </a:lnTo>
                <a:close/>
              </a:path>
              <a:path w="422910" h="134620">
                <a:moveTo>
                  <a:pt x="385953" y="51816"/>
                </a:moveTo>
                <a:lnTo>
                  <a:pt x="364969" y="65115"/>
                </a:lnTo>
                <a:lnTo>
                  <a:pt x="386841" y="76835"/>
                </a:lnTo>
                <a:lnTo>
                  <a:pt x="385953" y="51816"/>
                </a:lnTo>
                <a:close/>
              </a:path>
              <a:path w="422910" h="134620">
                <a:moveTo>
                  <a:pt x="393272" y="51816"/>
                </a:moveTo>
                <a:lnTo>
                  <a:pt x="385953" y="51816"/>
                </a:lnTo>
                <a:lnTo>
                  <a:pt x="386841" y="76835"/>
                </a:lnTo>
                <a:lnTo>
                  <a:pt x="394150" y="76835"/>
                </a:lnTo>
                <a:lnTo>
                  <a:pt x="393272" y="51816"/>
                </a:lnTo>
                <a:close/>
              </a:path>
              <a:path w="422910" h="134620">
                <a:moveTo>
                  <a:pt x="393191" y="49530"/>
                </a:moveTo>
                <a:lnTo>
                  <a:pt x="339537" y="51488"/>
                </a:lnTo>
                <a:lnTo>
                  <a:pt x="364969" y="65115"/>
                </a:lnTo>
                <a:lnTo>
                  <a:pt x="385953"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060194" y="320750"/>
            <a:ext cx="5788406"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Str</a:t>
            </a:r>
            <a:r>
              <a:rPr sz="2200" u="heavy" spc="-15" dirty="0">
                <a:solidFill>
                  <a:srgbClr val="FFFFFF"/>
                </a:solidFill>
                <a:uFill>
                  <a:solidFill>
                    <a:srgbClr val="FFFFFF"/>
                  </a:solidFill>
                </a:uFill>
                <a:latin typeface="Carlito"/>
                <a:cs typeface="Carlito"/>
              </a:rPr>
              <a:t>u</a:t>
            </a:r>
            <a:r>
              <a:rPr sz="2200" u="heavy" spc="-5" dirty="0">
                <a:solidFill>
                  <a:srgbClr val="FFFFFF"/>
                </a:solidFill>
                <a:uFill>
                  <a:solidFill>
                    <a:srgbClr val="FFFFFF"/>
                  </a:solidFill>
                </a:uFill>
                <a:latin typeface="Carlito"/>
                <a:cs typeface="Carlito"/>
              </a:rPr>
              <a:t>c</a:t>
            </a:r>
            <a:r>
              <a:rPr sz="2200" u="heavy" spc="-20" dirty="0">
                <a:solidFill>
                  <a:srgbClr val="FFFFFF"/>
                </a:solidFill>
                <a:uFill>
                  <a:solidFill>
                    <a:srgbClr val="FFFFFF"/>
                  </a:solidFill>
                </a:uFill>
                <a:latin typeface="Carlito"/>
                <a:cs typeface="Carlito"/>
              </a:rPr>
              <a:t>t</a:t>
            </a:r>
            <a:r>
              <a:rPr sz="2200" u="heavy" spc="-10" dirty="0">
                <a:solidFill>
                  <a:srgbClr val="FFFFFF"/>
                </a:solidFill>
                <a:uFill>
                  <a:solidFill>
                    <a:srgbClr val="FFFFFF"/>
                  </a:solidFill>
                </a:uFill>
                <a:latin typeface="Carlito"/>
                <a:cs typeface="Carlito"/>
              </a:rPr>
              <a:t>u</a:t>
            </a:r>
            <a:r>
              <a:rPr sz="2200" u="heavy" spc="-35" dirty="0">
                <a:solidFill>
                  <a:srgbClr val="FFFFFF"/>
                </a:solidFill>
                <a:uFill>
                  <a:solidFill>
                    <a:srgbClr val="FFFFFF"/>
                  </a:solidFill>
                </a:uFill>
                <a:latin typeface="Carlito"/>
                <a:cs typeface="Carlito"/>
              </a:rPr>
              <a:t>r</a:t>
            </a:r>
            <a:r>
              <a:rPr sz="2200" u="heavy" spc="-5" dirty="0">
                <a:solidFill>
                  <a:srgbClr val="FFFFFF"/>
                </a:solidFill>
                <a:uFill>
                  <a:solidFill>
                    <a:srgbClr val="FFFFFF"/>
                  </a:solidFill>
                </a:uFill>
                <a:latin typeface="Carlito"/>
                <a:cs typeface="Carlito"/>
              </a:rPr>
              <a:t>e</a:t>
            </a:r>
            <a:endParaRPr sz="2200">
              <a:latin typeface="Carlito"/>
              <a:cs typeface="Carlito"/>
            </a:endParaRPr>
          </a:p>
        </p:txBody>
      </p:sp>
      <p:sp>
        <p:nvSpPr>
          <p:cNvPr id="6" name="object 6"/>
          <p:cNvSpPr txBox="1"/>
          <p:nvPr/>
        </p:nvSpPr>
        <p:spPr>
          <a:xfrm>
            <a:off x="304800" y="1066800"/>
            <a:ext cx="4572000" cy="3139440"/>
          </a:xfrm>
          <a:prstGeom prst="rect">
            <a:avLst/>
          </a:prstGeom>
          <a:ln w="9144">
            <a:solidFill>
              <a:srgbClr val="FFFFFF"/>
            </a:solidFill>
          </a:ln>
        </p:spPr>
        <p:txBody>
          <a:bodyPr vert="horz" wrap="square" lIns="0" tIns="30480" rIns="0" bIns="0" rtlCol="0">
            <a:spAutoFit/>
          </a:bodyPr>
          <a:lstStyle/>
          <a:p>
            <a:pPr marL="90805" marR="317500" algn="just">
              <a:lnSpc>
                <a:spcPct val="100000"/>
              </a:lnSpc>
              <a:spcBef>
                <a:spcPts val="240"/>
              </a:spcBef>
            </a:pPr>
            <a:r>
              <a:rPr sz="1800" spc="-5" dirty="0">
                <a:solidFill>
                  <a:srgbClr val="FFFFFF"/>
                </a:solidFill>
                <a:latin typeface="Carlito"/>
                <a:cs typeface="Carlito"/>
              </a:rPr>
              <a:t>Depending on </a:t>
            </a:r>
            <a:r>
              <a:rPr sz="1800" dirty="0">
                <a:solidFill>
                  <a:srgbClr val="FFFFFF"/>
                </a:solidFill>
                <a:latin typeface="Carlito"/>
                <a:cs typeface="Carlito"/>
              </a:rPr>
              <a:t>the </a:t>
            </a:r>
            <a:r>
              <a:rPr sz="1800" b="1" spc="-5" dirty="0">
                <a:solidFill>
                  <a:srgbClr val="FFFFFF"/>
                </a:solidFill>
                <a:latin typeface="Carlito"/>
                <a:cs typeface="Carlito"/>
              </a:rPr>
              <a:t>number </a:t>
            </a:r>
            <a:r>
              <a:rPr sz="1800" dirty="0">
                <a:solidFill>
                  <a:srgbClr val="FFFFFF"/>
                </a:solidFill>
                <a:latin typeface="Carlito"/>
                <a:cs typeface="Carlito"/>
              </a:rPr>
              <a:t>and </a:t>
            </a:r>
            <a:r>
              <a:rPr sz="1800" b="1" spc="-10" dirty="0">
                <a:solidFill>
                  <a:srgbClr val="FFFFFF"/>
                </a:solidFill>
                <a:latin typeface="Carlito"/>
                <a:cs typeface="Carlito"/>
              </a:rPr>
              <a:t>arrangement  </a:t>
            </a:r>
            <a:r>
              <a:rPr sz="1800" spc="-5" dirty="0">
                <a:solidFill>
                  <a:srgbClr val="FFFFFF"/>
                </a:solidFill>
                <a:latin typeface="Carlito"/>
                <a:cs typeface="Carlito"/>
              </a:rPr>
              <a:t>of cytoplasmic </a:t>
            </a:r>
            <a:r>
              <a:rPr sz="1800" spc="-10" dirty="0">
                <a:solidFill>
                  <a:srgbClr val="FFFFFF"/>
                </a:solidFill>
                <a:latin typeface="Carlito"/>
                <a:cs typeface="Carlito"/>
              </a:rPr>
              <a:t>extensions, </a:t>
            </a:r>
            <a:r>
              <a:rPr sz="1800" dirty="0">
                <a:solidFill>
                  <a:srgbClr val="FFFFFF"/>
                </a:solidFill>
                <a:latin typeface="Carlito"/>
                <a:cs typeface="Carlito"/>
              </a:rPr>
              <a:t>the </a:t>
            </a:r>
            <a:r>
              <a:rPr sz="1800" spc="-5" dirty="0">
                <a:solidFill>
                  <a:srgbClr val="FFFFFF"/>
                </a:solidFill>
                <a:latin typeface="Carlito"/>
                <a:cs typeface="Carlito"/>
              </a:rPr>
              <a:t>neurons </a:t>
            </a:r>
            <a:r>
              <a:rPr sz="1800" spc="-10" dirty="0">
                <a:solidFill>
                  <a:srgbClr val="FFFFFF"/>
                </a:solidFill>
                <a:latin typeface="Carlito"/>
                <a:cs typeface="Carlito"/>
              </a:rPr>
              <a:t>are  </a:t>
            </a:r>
            <a:r>
              <a:rPr sz="1800" spc="-5" dirty="0">
                <a:solidFill>
                  <a:srgbClr val="FFFFFF"/>
                </a:solidFill>
                <a:latin typeface="Carlito"/>
                <a:cs typeface="Carlito"/>
              </a:rPr>
              <a:t>classified</a:t>
            </a:r>
            <a:r>
              <a:rPr sz="1800" spc="5" dirty="0">
                <a:solidFill>
                  <a:srgbClr val="FFFFFF"/>
                </a:solidFill>
                <a:latin typeface="Carlito"/>
                <a:cs typeface="Carlito"/>
              </a:rPr>
              <a:t> </a:t>
            </a:r>
            <a:r>
              <a:rPr sz="1800" dirty="0">
                <a:solidFill>
                  <a:srgbClr val="FFFFFF"/>
                </a:solidFill>
                <a:latin typeface="Carlito"/>
                <a:cs typeface="Carlito"/>
              </a:rPr>
              <a:t>as:</a:t>
            </a:r>
            <a:endParaRPr sz="1800">
              <a:latin typeface="Carlito"/>
              <a:cs typeface="Carlito"/>
            </a:endParaRPr>
          </a:p>
          <a:p>
            <a:pPr algn="just">
              <a:lnSpc>
                <a:spcPct val="100000"/>
              </a:lnSpc>
              <a:spcBef>
                <a:spcPts val="25"/>
              </a:spcBef>
            </a:pPr>
            <a:endParaRPr sz="1750">
              <a:latin typeface="Carlito"/>
              <a:cs typeface="Carlito"/>
            </a:endParaRPr>
          </a:p>
          <a:p>
            <a:pPr marL="377825" marR="93345" indent="-287020" algn="just">
              <a:lnSpc>
                <a:spcPct val="100000"/>
              </a:lnSpc>
              <a:buFont typeface="Carlito"/>
              <a:buChar char="-"/>
              <a:tabLst>
                <a:tab pos="377825" algn="l"/>
                <a:tab pos="378460" algn="l"/>
              </a:tabLst>
            </a:pPr>
            <a:r>
              <a:rPr sz="1800" i="1" spc="-5" dirty="0">
                <a:solidFill>
                  <a:srgbClr val="FFFFFF"/>
                </a:solidFill>
                <a:latin typeface="Carlito"/>
                <a:cs typeface="Carlito"/>
              </a:rPr>
              <a:t>Unipolar </a:t>
            </a:r>
            <a:r>
              <a:rPr sz="1800" spc="-10" dirty="0">
                <a:solidFill>
                  <a:srgbClr val="FFFFFF"/>
                </a:solidFill>
                <a:latin typeface="Carlito"/>
                <a:cs typeface="Carlito"/>
              </a:rPr>
              <a:t>neuron </a:t>
            </a:r>
            <a:r>
              <a:rPr sz="1800" spc="-5" dirty="0">
                <a:solidFill>
                  <a:srgbClr val="FFFFFF"/>
                </a:solidFill>
                <a:latin typeface="Carlito"/>
                <a:cs typeface="Carlito"/>
              </a:rPr>
              <a:t>has </a:t>
            </a:r>
            <a:r>
              <a:rPr sz="1800" i="1" spc="-10" dirty="0">
                <a:solidFill>
                  <a:srgbClr val="FFFFFF"/>
                </a:solidFill>
                <a:latin typeface="Carlito"/>
                <a:cs typeface="Carlito"/>
              </a:rPr>
              <a:t>single </a:t>
            </a:r>
            <a:r>
              <a:rPr sz="1800" i="1" spc="-5" dirty="0">
                <a:solidFill>
                  <a:srgbClr val="FFFFFF"/>
                </a:solidFill>
                <a:latin typeface="Carlito"/>
                <a:cs typeface="Carlito"/>
              </a:rPr>
              <a:t>process</a:t>
            </a:r>
            <a:r>
              <a:rPr sz="1800" spc="-5" dirty="0">
                <a:solidFill>
                  <a:srgbClr val="FFFFFF"/>
                </a:solidFill>
                <a:latin typeface="Carlito"/>
                <a:cs typeface="Carlito"/>
              </a:rPr>
              <a:t>. </a:t>
            </a:r>
            <a:r>
              <a:rPr sz="1800" dirty="0">
                <a:solidFill>
                  <a:srgbClr val="FFFFFF"/>
                </a:solidFill>
                <a:latin typeface="Carlito"/>
                <a:cs typeface="Carlito"/>
              </a:rPr>
              <a:t>It is also  </a:t>
            </a:r>
            <a:r>
              <a:rPr sz="1800" spc="-10" dirty="0">
                <a:solidFill>
                  <a:srgbClr val="FFFFFF"/>
                </a:solidFill>
                <a:latin typeface="Carlito"/>
                <a:cs typeface="Carlito"/>
              </a:rPr>
              <a:t>called </a:t>
            </a:r>
            <a:r>
              <a:rPr sz="1800" b="1" spc="-5" dirty="0">
                <a:solidFill>
                  <a:srgbClr val="FFFFFF"/>
                </a:solidFill>
                <a:latin typeface="Carlito"/>
                <a:cs typeface="Carlito"/>
              </a:rPr>
              <a:t>monopolar</a:t>
            </a:r>
            <a:r>
              <a:rPr sz="1800" b="1" spc="-10" dirty="0">
                <a:solidFill>
                  <a:srgbClr val="FFFFFF"/>
                </a:solidFill>
                <a:latin typeface="Carlito"/>
                <a:cs typeface="Carlito"/>
              </a:rPr>
              <a:t> </a:t>
            </a:r>
            <a:r>
              <a:rPr sz="1800" b="1" spc="-5" dirty="0">
                <a:solidFill>
                  <a:srgbClr val="FFFFFF"/>
                </a:solidFill>
                <a:latin typeface="Carlito"/>
                <a:cs typeface="Carlito"/>
              </a:rPr>
              <a:t>neuron</a:t>
            </a:r>
            <a:r>
              <a:rPr sz="1800" spc="-5" dirty="0">
                <a:solidFill>
                  <a:srgbClr val="FFFFFF"/>
                </a:solidFill>
                <a:latin typeface="Carlito"/>
                <a:cs typeface="Carlito"/>
              </a:rPr>
              <a:t>.</a:t>
            </a:r>
            <a:endParaRPr sz="1800">
              <a:latin typeface="Carlito"/>
              <a:cs typeface="Carlito"/>
            </a:endParaRPr>
          </a:p>
          <a:p>
            <a:pPr marL="377825" marR="671195" indent="-287020" algn="just">
              <a:lnSpc>
                <a:spcPct val="100000"/>
              </a:lnSpc>
              <a:buFont typeface="Carlito"/>
              <a:buChar char="-"/>
              <a:tabLst>
                <a:tab pos="377825" algn="l"/>
                <a:tab pos="378460" algn="l"/>
              </a:tabLst>
            </a:pPr>
            <a:r>
              <a:rPr sz="1800" i="1" spc="-5" dirty="0">
                <a:solidFill>
                  <a:srgbClr val="FFFFFF"/>
                </a:solidFill>
                <a:latin typeface="Carlito"/>
                <a:cs typeface="Carlito"/>
              </a:rPr>
              <a:t>Bipolar </a:t>
            </a:r>
            <a:r>
              <a:rPr sz="1800" spc="-10" dirty="0">
                <a:solidFill>
                  <a:srgbClr val="FFFFFF"/>
                </a:solidFill>
                <a:latin typeface="Carlito"/>
                <a:cs typeface="Carlito"/>
              </a:rPr>
              <a:t>neurons have </a:t>
            </a:r>
            <a:r>
              <a:rPr sz="1800" i="1" spc="-5" dirty="0">
                <a:solidFill>
                  <a:srgbClr val="FFFFFF"/>
                </a:solidFill>
                <a:latin typeface="Carlito"/>
                <a:cs typeface="Carlito"/>
              </a:rPr>
              <a:t>two processes  </a:t>
            </a:r>
            <a:r>
              <a:rPr sz="1800" spc="-5" dirty="0">
                <a:solidFill>
                  <a:srgbClr val="FFFFFF"/>
                </a:solidFill>
                <a:latin typeface="Carlito"/>
                <a:cs typeface="Carlito"/>
              </a:rPr>
              <a:t>originating </a:t>
            </a:r>
            <a:r>
              <a:rPr sz="1800" spc="-10" dirty="0">
                <a:solidFill>
                  <a:srgbClr val="FFFFFF"/>
                </a:solidFill>
                <a:latin typeface="Carlito"/>
                <a:cs typeface="Carlito"/>
              </a:rPr>
              <a:t>from opposite </a:t>
            </a:r>
            <a:r>
              <a:rPr sz="1800" spc="-5" dirty="0">
                <a:solidFill>
                  <a:srgbClr val="FFFFFF"/>
                </a:solidFill>
                <a:latin typeface="Carlito"/>
                <a:cs typeface="Carlito"/>
              </a:rPr>
              <a:t>poles of </a:t>
            </a:r>
            <a:r>
              <a:rPr sz="1800" dirty="0">
                <a:solidFill>
                  <a:srgbClr val="FFFFFF"/>
                </a:solidFill>
                <a:latin typeface="Carlito"/>
                <a:cs typeface="Carlito"/>
              </a:rPr>
              <a:t>the  </a:t>
            </a:r>
            <a:r>
              <a:rPr sz="1800" spc="-5" dirty="0">
                <a:solidFill>
                  <a:srgbClr val="FFFFFF"/>
                </a:solidFill>
                <a:latin typeface="Carlito"/>
                <a:cs typeface="Carlito"/>
              </a:rPr>
              <a:t>cyton.</a:t>
            </a:r>
            <a:endParaRPr sz="1800">
              <a:latin typeface="Carlito"/>
              <a:cs typeface="Carlito"/>
            </a:endParaRPr>
          </a:p>
          <a:p>
            <a:pPr marL="429259" indent="-339090" algn="just">
              <a:lnSpc>
                <a:spcPct val="100000"/>
              </a:lnSpc>
              <a:buFont typeface="Carlito"/>
              <a:buChar char="-"/>
              <a:tabLst>
                <a:tab pos="429259" algn="l"/>
                <a:tab pos="429895" algn="l"/>
              </a:tabLst>
            </a:pPr>
            <a:r>
              <a:rPr sz="1800" i="1" spc="-5" dirty="0">
                <a:solidFill>
                  <a:srgbClr val="FFFFFF"/>
                </a:solidFill>
                <a:latin typeface="Carlito"/>
                <a:cs typeface="Carlito"/>
              </a:rPr>
              <a:t>Multipolar </a:t>
            </a:r>
            <a:r>
              <a:rPr sz="1800" spc="-10" dirty="0">
                <a:solidFill>
                  <a:srgbClr val="FFFFFF"/>
                </a:solidFill>
                <a:latin typeface="Carlito"/>
                <a:cs typeface="Carlito"/>
              </a:rPr>
              <a:t>neurons have </a:t>
            </a:r>
            <a:r>
              <a:rPr sz="1800" i="1" spc="-5" dirty="0">
                <a:solidFill>
                  <a:srgbClr val="FFFFFF"/>
                </a:solidFill>
                <a:latin typeface="Carlito"/>
                <a:cs typeface="Carlito"/>
              </a:rPr>
              <a:t>more than</a:t>
            </a:r>
            <a:r>
              <a:rPr sz="1800" i="1" spc="35" dirty="0">
                <a:solidFill>
                  <a:srgbClr val="FFFFFF"/>
                </a:solidFill>
                <a:latin typeface="Carlito"/>
                <a:cs typeface="Carlito"/>
              </a:rPr>
              <a:t> </a:t>
            </a:r>
            <a:r>
              <a:rPr sz="1800" i="1" spc="-5" dirty="0">
                <a:solidFill>
                  <a:srgbClr val="FFFFFF"/>
                </a:solidFill>
                <a:latin typeface="Carlito"/>
                <a:cs typeface="Carlito"/>
              </a:rPr>
              <a:t>two</a:t>
            </a:r>
            <a:endParaRPr sz="1800">
              <a:latin typeface="Carlito"/>
              <a:cs typeface="Carlito"/>
            </a:endParaRPr>
          </a:p>
          <a:p>
            <a:pPr marL="377825" algn="just">
              <a:lnSpc>
                <a:spcPct val="100000"/>
              </a:lnSpc>
              <a:spcBef>
                <a:spcPts val="5"/>
              </a:spcBef>
            </a:pPr>
            <a:r>
              <a:rPr sz="1800" i="1" spc="-5" dirty="0">
                <a:solidFill>
                  <a:srgbClr val="FFFFFF"/>
                </a:solidFill>
                <a:latin typeface="Carlito"/>
                <a:cs typeface="Carlito"/>
              </a:rPr>
              <a:t>processes</a:t>
            </a:r>
            <a:r>
              <a:rPr sz="1800" spc="-5" dirty="0">
                <a:solidFill>
                  <a:srgbClr val="FFFFFF"/>
                </a:solidFill>
                <a:latin typeface="Carlito"/>
                <a:cs typeface="Carlito"/>
              </a:rPr>
              <a:t>.</a:t>
            </a:r>
            <a:endParaRPr sz="1800">
              <a:latin typeface="Carlito"/>
              <a:cs typeface="Carlito"/>
            </a:endParaRPr>
          </a:p>
        </p:txBody>
      </p:sp>
      <p:sp>
        <p:nvSpPr>
          <p:cNvPr id="7" name="object 7"/>
          <p:cNvSpPr/>
          <p:nvPr/>
        </p:nvSpPr>
        <p:spPr>
          <a:xfrm>
            <a:off x="4953000" y="1094232"/>
            <a:ext cx="3925824" cy="31120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569464" cy="462280"/>
          </a:xfrm>
          <a:custGeom>
            <a:avLst/>
            <a:gdLst/>
            <a:ahLst/>
            <a:cxnLst/>
            <a:rect l="l" t="t" r="r" b="b"/>
            <a:pathLst>
              <a:path w="1274445" h="462280">
                <a:moveTo>
                  <a:pt x="0" y="461772"/>
                </a:moveTo>
                <a:lnTo>
                  <a:pt x="1274064" y="461772"/>
                </a:lnTo>
                <a:lnTo>
                  <a:pt x="1274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491334" cy="391795"/>
          </a:xfrm>
          <a:prstGeom prst="rect">
            <a:avLst/>
          </a:prstGeom>
        </p:spPr>
        <p:txBody>
          <a:bodyPr vert="horz" wrap="square" lIns="0" tIns="12700" rIns="0" bIns="0" rtlCol="0">
            <a:spAutoFit/>
          </a:bodyPr>
          <a:lstStyle/>
          <a:p>
            <a:pPr marL="12700">
              <a:lnSpc>
                <a:spcPct val="100000"/>
              </a:lnSpc>
              <a:spcBef>
                <a:spcPts val="100"/>
              </a:spcBef>
            </a:pPr>
            <a:r>
              <a:rPr sz="2400" u="none" dirty="0"/>
              <a:t>Neu</a:t>
            </a:r>
            <a:r>
              <a:rPr sz="2400" u="none" spc="-25" dirty="0"/>
              <a:t>r</a:t>
            </a:r>
            <a:r>
              <a:rPr sz="2400" u="none" dirty="0"/>
              <a:t>ons</a:t>
            </a:r>
            <a:endParaRPr sz="2400"/>
          </a:p>
        </p:txBody>
      </p:sp>
      <p:sp>
        <p:nvSpPr>
          <p:cNvPr id="4" name="object 4"/>
          <p:cNvSpPr/>
          <p:nvPr/>
        </p:nvSpPr>
        <p:spPr>
          <a:xfrm>
            <a:off x="3158491" y="455930"/>
            <a:ext cx="422909" cy="134620"/>
          </a:xfrm>
          <a:custGeom>
            <a:avLst/>
            <a:gdLst/>
            <a:ahLst/>
            <a:cxnLst/>
            <a:rect l="l" t="t" r="r" b="b"/>
            <a:pathLst>
              <a:path w="422910" h="134620">
                <a:moveTo>
                  <a:pt x="397269" y="49530"/>
                </a:moveTo>
                <a:lnTo>
                  <a:pt x="393191"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1" y="76835"/>
                </a:lnTo>
                <a:lnTo>
                  <a:pt x="364969" y="65115"/>
                </a:lnTo>
                <a:close/>
              </a:path>
              <a:path w="422910" h="134620">
                <a:moveTo>
                  <a:pt x="385953" y="51816"/>
                </a:moveTo>
                <a:lnTo>
                  <a:pt x="364969" y="65115"/>
                </a:lnTo>
                <a:lnTo>
                  <a:pt x="386841" y="76835"/>
                </a:lnTo>
                <a:lnTo>
                  <a:pt x="385953" y="51816"/>
                </a:lnTo>
                <a:close/>
              </a:path>
              <a:path w="422910" h="134620">
                <a:moveTo>
                  <a:pt x="393272" y="51816"/>
                </a:moveTo>
                <a:lnTo>
                  <a:pt x="385953" y="51816"/>
                </a:lnTo>
                <a:lnTo>
                  <a:pt x="386841" y="76835"/>
                </a:lnTo>
                <a:lnTo>
                  <a:pt x="394150" y="76835"/>
                </a:lnTo>
                <a:lnTo>
                  <a:pt x="393272" y="51816"/>
                </a:lnTo>
                <a:close/>
              </a:path>
              <a:path w="422910" h="134620">
                <a:moveTo>
                  <a:pt x="393191" y="49530"/>
                </a:moveTo>
                <a:lnTo>
                  <a:pt x="339537" y="51488"/>
                </a:lnTo>
                <a:lnTo>
                  <a:pt x="364969" y="65115"/>
                </a:lnTo>
                <a:lnTo>
                  <a:pt x="385953"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2060194" y="320750"/>
            <a:ext cx="6626606" cy="350737"/>
          </a:xfrm>
          <a:prstGeom prst="rect">
            <a:avLst/>
          </a:prstGeom>
        </p:spPr>
        <p:txBody>
          <a:bodyPr vert="horz" wrap="square" lIns="0" tIns="12065" rIns="0" bIns="0" rtlCol="0">
            <a:spAutoFit/>
          </a:bodyPr>
          <a:lstStyle/>
          <a:p>
            <a:pPr marL="12700" algn="ctr">
              <a:lnSpc>
                <a:spcPct val="100000"/>
              </a:lnSpc>
              <a:spcBef>
                <a:spcPts val="95"/>
              </a:spcBef>
            </a:pPr>
            <a:r>
              <a:rPr sz="2200" u="heavy" spc="-10" dirty="0">
                <a:solidFill>
                  <a:srgbClr val="FFFFFF"/>
                </a:solidFill>
                <a:uFill>
                  <a:solidFill>
                    <a:srgbClr val="FFFFFF"/>
                  </a:solidFill>
                </a:uFill>
                <a:latin typeface="Carlito"/>
                <a:cs typeface="Carlito"/>
              </a:rPr>
              <a:t>Fun</a:t>
            </a:r>
            <a:r>
              <a:rPr sz="2200" u="heavy" spc="-20" dirty="0">
                <a:solidFill>
                  <a:srgbClr val="FFFFFF"/>
                </a:solidFill>
                <a:uFill>
                  <a:solidFill>
                    <a:srgbClr val="FFFFFF"/>
                  </a:solidFill>
                </a:uFill>
                <a:latin typeface="Carlito"/>
                <a:cs typeface="Carlito"/>
              </a:rPr>
              <a:t>c</a:t>
            </a:r>
            <a:r>
              <a:rPr sz="2200" u="heavy" spc="-5" dirty="0">
                <a:solidFill>
                  <a:srgbClr val="FFFFFF"/>
                </a:solidFill>
                <a:uFill>
                  <a:solidFill>
                    <a:srgbClr val="FFFFFF"/>
                  </a:solidFill>
                </a:uFill>
                <a:latin typeface="Carlito"/>
                <a:cs typeface="Carlito"/>
              </a:rPr>
              <a:t>tion</a:t>
            </a:r>
            <a:endParaRPr sz="2200">
              <a:latin typeface="Carlito"/>
              <a:cs typeface="Carlito"/>
            </a:endParaRPr>
          </a:p>
        </p:txBody>
      </p:sp>
      <p:sp>
        <p:nvSpPr>
          <p:cNvPr id="6" name="object 6"/>
          <p:cNvSpPr/>
          <p:nvPr/>
        </p:nvSpPr>
        <p:spPr>
          <a:xfrm>
            <a:off x="838200" y="838200"/>
            <a:ext cx="7315200" cy="32004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326136" y="4468367"/>
            <a:ext cx="8305800" cy="1815464"/>
          </a:xfrm>
          <a:prstGeom prst="rect">
            <a:avLst/>
          </a:prstGeom>
          <a:ln w="9144">
            <a:solidFill>
              <a:srgbClr val="FFFFFF"/>
            </a:solidFill>
          </a:ln>
        </p:spPr>
        <p:txBody>
          <a:bodyPr vert="horz" wrap="square" lIns="0" tIns="33655" rIns="0" bIns="0" rtlCol="0">
            <a:spAutoFit/>
          </a:bodyPr>
          <a:lstStyle/>
          <a:p>
            <a:pPr marL="377190" marR="154940" indent="-287020" algn="just">
              <a:lnSpc>
                <a:spcPct val="100000"/>
              </a:lnSpc>
              <a:spcBef>
                <a:spcPts val="265"/>
              </a:spcBef>
              <a:buFont typeface="Carlito"/>
              <a:buChar char="-"/>
              <a:tabLst>
                <a:tab pos="377190" algn="l"/>
                <a:tab pos="377825" algn="l"/>
              </a:tabLst>
            </a:pPr>
            <a:r>
              <a:rPr sz="1600" i="1" spc="-5" dirty="0">
                <a:solidFill>
                  <a:srgbClr val="FFFFFF"/>
                </a:solidFill>
                <a:latin typeface="Carlito"/>
                <a:cs typeface="Carlito"/>
              </a:rPr>
              <a:t>Sensory </a:t>
            </a:r>
            <a:r>
              <a:rPr sz="1600" i="1" spc="-10" dirty="0">
                <a:solidFill>
                  <a:srgbClr val="FFFFFF"/>
                </a:solidFill>
                <a:latin typeface="Carlito"/>
                <a:cs typeface="Carlito"/>
              </a:rPr>
              <a:t>neuron </a:t>
            </a:r>
            <a:r>
              <a:rPr sz="1600" spc="-10" dirty="0">
                <a:solidFill>
                  <a:srgbClr val="FFFFFF"/>
                </a:solidFill>
                <a:latin typeface="Carlito"/>
                <a:cs typeface="Carlito"/>
              </a:rPr>
              <a:t>responds to </a:t>
            </a:r>
            <a:r>
              <a:rPr sz="1600" i="1" spc="-10" dirty="0">
                <a:solidFill>
                  <a:srgbClr val="FFFFFF"/>
                </a:solidFill>
                <a:latin typeface="Carlito"/>
                <a:cs typeface="Carlito"/>
              </a:rPr>
              <a:t>external </a:t>
            </a:r>
            <a:r>
              <a:rPr sz="1600" i="1" spc="-5" dirty="0">
                <a:solidFill>
                  <a:srgbClr val="FFFFFF"/>
                </a:solidFill>
                <a:latin typeface="Carlito"/>
                <a:cs typeface="Carlito"/>
              </a:rPr>
              <a:t>stimulus </a:t>
            </a:r>
            <a:r>
              <a:rPr sz="1600" spc="-5" dirty="0">
                <a:solidFill>
                  <a:srgbClr val="FFFFFF"/>
                </a:solidFill>
                <a:latin typeface="Carlito"/>
                <a:cs typeface="Carlito"/>
              </a:rPr>
              <a:t>and </a:t>
            </a:r>
            <a:r>
              <a:rPr sz="1600" spc="-10" dirty="0">
                <a:solidFill>
                  <a:srgbClr val="FFFFFF"/>
                </a:solidFill>
                <a:latin typeface="Carlito"/>
                <a:cs typeface="Carlito"/>
              </a:rPr>
              <a:t>carries </a:t>
            </a:r>
            <a:r>
              <a:rPr sz="1600" spc="-5" dirty="0">
                <a:solidFill>
                  <a:srgbClr val="FFFFFF"/>
                </a:solidFill>
                <a:latin typeface="Carlito"/>
                <a:cs typeface="Carlito"/>
              </a:rPr>
              <a:t>impulse </a:t>
            </a:r>
            <a:r>
              <a:rPr sz="1600" b="1" spc="-15" dirty="0">
                <a:solidFill>
                  <a:srgbClr val="FFFFFF"/>
                </a:solidFill>
                <a:latin typeface="Carlito"/>
                <a:cs typeface="Carlito"/>
              </a:rPr>
              <a:t>towards </a:t>
            </a:r>
            <a:r>
              <a:rPr sz="1600" spc="-5" dirty="0">
                <a:solidFill>
                  <a:srgbClr val="FFFFFF"/>
                </a:solidFill>
                <a:latin typeface="Carlito"/>
                <a:cs typeface="Carlito"/>
              </a:rPr>
              <a:t>the </a:t>
            </a:r>
            <a:r>
              <a:rPr sz="1600" spc="-15" dirty="0">
                <a:solidFill>
                  <a:srgbClr val="FFFFFF"/>
                </a:solidFill>
                <a:latin typeface="Carlito"/>
                <a:cs typeface="Carlito"/>
              </a:rPr>
              <a:t>central </a:t>
            </a:r>
            <a:r>
              <a:rPr sz="1600" spc="-10" dirty="0">
                <a:solidFill>
                  <a:srgbClr val="FFFFFF"/>
                </a:solidFill>
                <a:latin typeface="Carlito"/>
                <a:cs typeface="Carlito"/>
              </a:rPr>
              <a:t>nervous  </a:t>
            </a:r>
            <a:r>
              <a:rPr sz="1600" spc="-15" dirty="0">
                <a:solidFill>
                  <a:srgbClr val="FFFFFF"/>
                </a:solidFill>
                <a:latin typeface="Carlito"/>
                <a:cs typeface="Carlito"/>
              </a:rPr>
              <a:t>system.</a:t>
            </a:r>
            <a:endParaRPr sz="1600">
              <a:latin typeface="Carlito"/>
              <a:cs typeface="Carlito"/>
            </a:endParaRPr>
          </a:p>
          <a:p>
            <a:pPr marL="377190" marR="142240" indent="-287020" algn="just">
              <a:lnSpc>
                <a:spcPct val="100000"/>
              </a:lnSpc>
              <a:buChar char="-"/>
              <a:tabLst>
                <a:tab pos="377190" algn="l"/>
                <a:tab pos="377825" algn="l"/>
              </a:tabLst>
            </a:pPr>
            <a:r>
              <a:rPr sz="1600" spc="-5" dirty="0">
                <a:solidFill>
                  <a:srgbClr val="FFFFFF"/>
                </a:solidFill>
                <a:latin typeface="Carlito"/>
                <a:cs typeface="Carlito"/>
              </a:rPr>
              <a:t>The </a:t>
            </a:r>
            <a:r>
              <a:rPr sz="1600" spc="-15" dirty="0">
                <a:solidFill>
                  <a:srgbClr val="FFFFFF"/>
                </a:solidFill>
                <a:latin typeface="Carlito"/>
                <a:cs typeface="Carlito"/>
              </a:rPr>
              <a:t>axonal </a:t>
            </a:r>
            <a:r>
              <a:rPr sz="1600" spc="-5" dirty="0">
                <a:solidFill>
                  <a:srgbClr val="FFFFFF"/>
                </a:solidFill>
                <a:latin typeface="Carlito"/>
                <a:cs typeface="Carlito"/>
              </a:rPr>
              <a:t>parts of sensory </a:t>
            </a:r>
            <a:r>
              <a:rPr sz="1600" spc="-10" dirty="0">
                <a:solidFill>
                  <a:srgbClr val="FFFFFF"/>
                </a:solidFill>
                <a:latin typeface="Carlito"/>
                <a:cs typeface="Carlito"/>
              </a:rPr>
              <a:t>neurons terminate </a:t>
            </a:r>
            <a:r>
              <a:rPr sz="1600" spc="-5" dirty="0">
                <a:solidFill>
                  <a:srgbClr val="FFFFFF"/>
                </a:solidFill>
                <a:latin typeface="Carlito"/>
                <a:cs typeface="Carlito"/>
              </a:rPr>
              <a:t>in the </a:t>
            </a:r>
            <a:r>
              <a:rPr sz="1600" i="1" spc="-5" dirty="0">
                <a:solidFill>
                  <a:srgbClr val="FFFFFF"/>
                </a:solidFill>
                <a:latin typeface="Carlito"/>
                <a:cs typeface="Carlito"/>
              </a:rPr>
              <a:t>intermediate neurons </a:t>
            </a:r>
            <a:r>
              <a:rPr sz="1600" spc="-5" dirty="0">
                <a:solidFill>
                  <a:srgbClr val="FFFFFF"/>
                </a:solidFill>
                <a:latin typeface="Carlito"/>
                <a:cs typeface="Carlito"/>
              </a:rPr>
              <a:t>which </a:t>
            </a:r>
            <a:r>
              <a:rPr sz="1600" spc="-15" dirty="0">
                <a:solidFill>
                  <a:srgbClr val="FFFFFF"/>
                </a:solidFill>
                <a:latin typeface="Carlito"/>
                <a:cs typeface="Carlito"/>
              </a:rPr>
              <a:t>are </a:t>
            </a:r>
            <a:r>
              <a:rPr sz="1600" i="1" spc="-5" dirty="0">
                <a:solidFill>
                  <a:srgbClr val="FFFFFF"/>
                </a:solidFill>
                <a:latin typeface="Carlito"/>
                <a:cs typeface="Carlito"/>
              </a:rPr>
              <a:t>seen in  </a:t>
            </a:r>
            <a:r>
              <a:rPr sz="1600" i="1" spc="-10" dirty="0">
                <a:solidFill>
                  <a:srgbClr val="FFFFFF"/>
                </a:solidFill>
                <a:latin typeface="Carlito"/>
                <a:cs typeface="Carlito"/>
              </a:rPr>
              <a:t>brain and spinal cord</a:t>
            </a:r>
            <a:r>
              <a:rPr sz="1600" spc="-10" dirty="0">
                <a:solidFill>
                  <a:srgbClr val="FFFFFF"/>
                </a:solidFill>
                <a:latin typeface="Carlito"/>
                <a:cs typeface="Carlito"/>
              </a:rPr>
              <a:t>. </a:t>
            </a:r>
            <a:r>
              <a:rPr sz="1600" spc="-5" dirty="0">
                <a:solidFill>
                  <a:srgbClr val="FFFFFF"/>
                </a:solidFill>
                <a:latin typeface="Carlito"/>
                <a:cs typeface="Carlito"/>
              </a:rPr>
              <a:t>These </a:t>
            </a:r>
            <a:r>
              <a:rPr sz="1600" spc="-15" dirty="0">
                <a:solidFill>
                  <a:srgbClr val="FFFFFF"/>
                </a:solidFill>
                <a:latin typeface="Carlito"/>
                <a:cs typeface="Carlito"/>
              </a:rPr>
              <a:t>are </a:t>
            </a:r>
            <a:r>
              <a:rPr sz="1600" spc="-5" dirty="0">
                <a:solidFill>
                  <a:srgbClr val="FFFFFF"/>
                </a:solidFill>
                <a:latin typeface="Carlito"/>
                <a:cs typeface="Carlito"/>
              </a:rPr>
              <a:t>stimulated </a:t>
            </a:r>
            <a:r>
              <a:rPr sz="1600" spc="-10" dirty="0">
                <a:solidFill>
                  <a:srgbClr val="FFFFFF"/>
                </a:solidFill>
                <a:latin typeface="Carlito"/>
                <a:cs typeface="Carlito"/>
              </a:rPr>
              <a:t>by </a:t>
            </a:r>
            <a:r>
              <a:rPr sz="1600" spc="-5" dirty="0">
                <a:solidFill>
                  <a:srgbClr val="FFFFFF"/>
                </a:solidFill>
                <a:latin typeface="Carlito"/>
                <a:cs typeface="Carlito"/>
              </a:rPr>
              <a:t>the impulses </a:t>
            </a:r>
            <a:r>
              <a:rPr sz="1600" spc="-10" dirty="0">
                <a:solidFill>
                  <a:srgbClr val="FFFFFF"/>
                </a:solidFill>
                <a:latin typeface="Carlito"/>
                <a:cs typeface="Carlito"/>
              </a:rPr>
              <a:t>that </a:t>
            </a:r>
            <a:r>
              <a:rPr sz="1600" spc="-15" dirty="0">
                <a:solidFill>
                  <a:srgbClr val="FFFFFF"/>
                </a:solidFill>
                <a:latin typeface="Carlito"/>
                <a:cs typeface="Carlito"/>
              </a:rPr>
              <a:t>are </a:t>
            </a:r>
            <a:r>
              <a:rPr sz="1600" spc="-10" dirty="0">
                <a:solidFill>
                  <a:srgbClr val="FFFFFF"/>
                </a:solidFill>
                <a:latin typeface="Carlito"/>
                <a:cs typeface="Carlito"/>
              </a:rPr>
              <a:t>received </a:t>
            </a:r>
            <a:r>
              <a:rPr sz="1600" spc="-15" dirty="0">
                <a:solidFill>
                  <a:srgbClr val="FFFFFF"/>
                </a:solidFill>
                <a:latin typeface="Carlito"/>
                <a:cs typeface="Carlito"/>
              </a:rPr>
              <a:t>from </a:t>
            </a:r>
            <a:r>
              <a:rPr sz="1600" spc="-5" dirty="0">
                <a:solidFill>
                  <a:srgbClr val="FFFFFF"/>
                </a:solidFill>
                <a:latin typeface="Carlito"/>
                <a:cs typeface="Carlito"/>
              </a:rPr>
              <a:t>the </a:t>
            </a:r>
            <a:r>
              <a:rPr sz="1600" spc="-10" dirty="0">
                <a:solidFill>
                  <a:srgbClr val="FFFFFF"/>
                </a:solidFill>
                <a:latin typeface="Carlito"/>
                <a:cs typeface="Carlito"/>
              </a:rPr>
              <a:t>sensory  </a:t>
            </a:r>
            <a:r>
              <a:rPr sz="1600" spc="-15" dirty="0">
                <a:solidFill>
                  <a:srgbClr val="FFFFFF"/>
                </a:solidFill>
                <a:latin typeface="Carlito"/>
                <a:cs typeface="Carlito"/>
              </a:rPr>
              <a:t>neuron.</a:t>
            </a:r>
            <a:endParaRPr sz="1600">
              <a:latin typeface="Carlito"/>
              <a:cs typeface="Carlito"/>
            </a:endParaRPr>
          </a:p>
          <a:p>
            <a:pPr marL="377190" indent="-287020" algn="just">
              <a:lnSpc>
                <a:spcPct val="100000"/>
              </a:lnSpc>
              <a:buFont typeface="Carlito"/>
              <a:buChar char="-"/>
              <a:tabLst>
                <a:tab pos="377190" algn="l"/>
                <a:tab pos="377825" algn="l"/>
              </a:tabLst>
            </a:pPr>
            <a:r>
              <a:rPr sz="1600" i="1" spc="-10" dirty="0">
                <a:solidFill>
                  <a:srgbClr val="FFFFFF"/>
                </a:solidFill>
                <a:latin typeface="Carlito"/>
                <a:cs typeface="Carlito"/>
              </a:rPr>
              <a:t>Motor neurons </a:t>
            </a:r>
            <a:r>
              <a:rPr sz="1600" i="1" spc="-5" dirty="0">
                <a:solidFill>
                  <a:srgbClr val="FFFFFF"/>
                </a:solidFill>
                <a:latin typeface="Carlito"/>
                <a:cs typeface="Carlito"/>
              </a:rPr>
              <a:t>carry impulses </a:t>
            </a:r>
            <a:r>
              <a:rPr sz="1600" b="1" spc="-15" dirty="0">
                <a:solidFill>
                  <a:srgbClr val="FFFFFF"/>
                </a:solidFill>
                <a:latin typeface="Carlito"/>
                <a:cs typeface="Carlito"/>
              </a:rPr>
              <a:t>from </a:t>
            </a:r>
            <a:r>
              <a:rPr sz="1600" i="1" spc="-5" dirty="0">
                <a:solidFill>
                  <a:srgbClr val="FFFFFF"/>
                </a:solidFill>
                <a:latin typeface="Carlito"/>
                <a:cs typeface="Carlito"/>
              </a:rPr>
              <a:t>the </a:t>
            </a:r>
            <a:r>
              <a:rPr sz="1600" i="1" spc="-10" dirty="0">
                <a:solidFill>
                  <a:srgbClr val="FFFFFF"/>
                </a:solidFill>
                <a:latin typeface="Carlito"/>
                <a:cs typeface="Carlito"/>
              </a:rPr>
              <a:t>central nervous </a:t>
            </a:r>
            <a:r>
              <a:rPr sz="1600" i="1" spc="-15" dirty="0">
                <a:solidFill>
                  <a:srgbClr val="FFFFFF"/>
                </a:solidFill>
                <a:latin typeface="Carlito"/>
                <a:cs typeface="Carlito"/>
              </a:rPr>
              <a:t>system </a:t>
            </a:r>
            <a:r>
              <a:rPr sz="1600" i="1" spc="-10" dirty="0">
                <a:solidFill>
                  <a:srgbClr val="FFFFFF"/>
                </a:solidFill>
                <a:latin typeface="Carlito"/>
                <a:cs typeface="Carlito"/>
              </a:rPr>
              <a:t>towards </a:t>
            </a:r>
            <a:r>
              <a:rPr sz="1600" i="1" spc="-5" dirty="0">
                <a:solidFill>
                  <a:srgbClr val="FFFFFF"/>
                </a:solidFill>
                <a:latin typeface="Carlito"/>
                <a:cs typeface="Carlito"/>
              </a:rPr>
              <a:t>the </a:t>
            </a:r>
            <a:r>
              <a:rPr sz="1600" spc="-15">
                <a:solidFill>
                  <a:srgbClr val="FFFFFF"/>
                </a:solidFill>
                <a:latin typeface="Carlito"/>
                <a:cs typeface="Carlito"/>
              </a:rPr>
              <a:t>effector</a:t>
            </a:r>
            <a:r>
              <a:rPr sz="1600" spc="300">
                <a:solidFill>
                  <a:srgbClr val="FFFFFF"/>
                </a:solidFill>
                <a:latin typeface="Carlito"/>
                <a:cs typeface="Carlito"/>
              </a:rPr>
              <a:t> </a:t>
            </a:r>
            <a:r>
              <a:rPr sz="1600" spc="-15" smtClean="0">
                <a:solidFill>
                  <a:srgbClr val="FFFFFF"/>
                </a:solidFill>
                <a:latin typeface="Carlito"/>
                <a:cs typeface="Carlito"/>
              </a:rPr>
              <a:t>organ</a:t>
            </a:r>
            <a:r>
              <a:rPr lang="en-US" sz="1600" spc="-15" dirty="0" smtClean="0">
                <a:solidFill>
                  <a:srgbClr val="FFFFFF"/>
                </a:solidFill>
                <a:latin typeface="Carlito"/>
                <a:cs typeface="Carlito"/>
              </a:rPr>
              <a:t> </a:t>
            </a:r>
            <a:r>
              <a:rPr sz="1600" i="1" spc="-5" smtClean="0">
                <a:solidFill>
                  <a:srgbClr val="FFFFFF"/>
                </a:solidFill>
                <a:latin typeface="Carlito"/>
                <a:cs typeface="Carlito"/>
              </a:rPr>
              <a:t>which </a:t>
            </a:r>
            <a:r>
              <a:rPr sz="1600" i="1" spc="-10" dirty="0">
                <a:solidFill>
                  <a:srgbClr val="FFFFFF"/>
                </a:solidFill>
                <a:latin typeface="Carlito"/>
                <a:cs typeface="Carlito"/>
              </a:rPr>
              <a:t>brings about </a:t>
            </a:r>
            <a:r>
              <a:rPr sz="1600" i="1" spc="-5" dirty="0">
                <a:solidFill>
                  <a:srgbClr val="FFFFFF"/>
                </a:solidFill>
                <a:latin typeface="Carlito"/>
                <a:cs typeface="Carlito"/>
              </a:rPr>
              <a:t>the</a:t>
            </a:r>
            <a:r>
              <a:rPr sz="1600" i="1" spc="80" dirty="0">
                <a:solidFill>
                  <a:srgbClr val="FFFFFF"/>
                </a:solidFill>
                <a:latin typeface="Carlito"/>
                <a:cs typeface="Carlito"/>
              </a:rPr>
              <a:t> </a:t>
            </a:r>
            <a:r>
              <a:rPr sz="1600" i="1" spc="-5" dirty="0">
                <a:solidFill>
                  <a:srgbClr val="FFFFFF"/>
                </a:solidFill>
                <a:latin typeface="Carlito"/>
                <a:cs typeface="Carlito"/>
              </a:rPr>
              <a:t>response.</a:t>
            </a:r>
            <a:endParaRPr sz="1600">
              <a:latin typeface="Carlito"/>
              <a:cs typeface="Carlito"/>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26136" y="304800"/>
            <a:ext cx="2569464" cy="462280"/>
          </a:xfrm>
          <a:custGeom>
            <a:avLst/>
            <a:gdLst/>
            <a:ahLst/>
            <a:cxnLst/>
            <a:rect l="l" t="t" r="r" b="b"/>
            <a:pathLst>
              <a:path w="1274445" h="462280">
                <a:moveTo>
                  <a:pt x="0" y="461772"/>
                </a:moveTo>
                <a:lnTo>
                  <a:pt x="1274064" y="461772"/>
                </a:lnTo>
                <a:lnTo>
                  <a:pt x="1274064" y="0"/>
                </a:lnTo>
                <a:lnTo>
                  <a:pt x="0" y="0"/>
                </a:lnTo>
                <a:lnTo>
                  <a:pt x="0" y="461772"/>
                </a:lnTo>
                <a:close/>
              </a:path>
            </a:pathLst>
          </a:custGeom>
          <a:ln w="9144">
            <a:solidFill>
              <a:srgbClr val="FFFFFF"/>
            </a:solidFill>
          </a:ln>
        </p:spPr>
        <p:txBody>
          <a:bodyPr wrap="square" lIns="0" tIns="0" rIns="0" bIns="0" rtlCol="0"/>
          <a:lstStyle/>
          <a:p>
            <a:endParaRPr/>
          </a:p>
        </p:txBody>
      </p:sp>
      <p:sp>
        <p:nvSpPr>
          <p:cNvPr id="3" name="object 3"/>
          <p:cNvSpPr txBox="1">
            <a:spLocks noGrp="1"/>
          </p:cNvSpPr>
          <p:nvPr>
            <p:ph type="title"/>
          </p:nvPr>
        </p:nvSpPr>
        <p:spPr>
          <a:xfrm>
            <a:off x="404266" y="317703"/>
            <a:ext cx="2338934" cy="391795"/>
          </a:xfrm>
          <a:prstGeom prst="rect">
            <a:avLst/>
          </a:prstGeom>
        </p:spPr>
        <p:txBody>
          <a:bodyPr vert="horz" wrap="square" lIns="0" tIns="12700" rIns="0" bIns="0" rtlCol="0">
            <a:spAutoFit/>
          </a:bodyPr>
          <a:lstStyle/>
          <a:p>
            <a:pPr marL="12700">
              <a:lnSpc>
                <a:spcPct val="100000"/>
              </a:lnSpc>
              <a:spcBef>
                <a:spcPts val="100"/>
              </a:spcBef>
            </a:pPr>
            <a:r>
              <a:rPr sz="2400" u="none" dirty="0"/>
              <a:t>Neu</a:t>
            </a:r>
            <a:r>
              <a:rPr sz="2400" u="none" spc="-25" dirty="0"/>
              <a:t>r</a:t>
            </a:r>
            <a:r>
              <a:rPr sz="2400" u="none" dirty="0"/>
              <a:t>ons</a:t>
            </a:r>
            <a:endParaRPr sz="2400"/>
          </a:p>
        </p:txBody>
      </p:sp>
      <p:sp>
        <p:nvSpPr>
          <p:cNvPr id="4" name="object 4"/>
          <p:cNvSpPr/>
          <p:nvPr/>
        </p:nvSpPr>
        <p:spPr>
          <a:xfrm>
            <a:off x="3006091" y="455930"/>
            <a:ext cx="422909" cy="134620"/>
          </a:xfrm>
          <a:custGeom>
            <a:avLst/>
            <a:gdLst/>
            <a:ahLst/>
            <a:cxnLst/>
            <a:rect l="l" t="t" r="r" b="b"/>
            <a:pathLst>
              <a:path w="422910" h="134620">
                <a:moveTo>
                  <a:pt x="397269" y="49530"/>
                </a:moveTo>
                <a:lnTo>
                  <a:pt x="393191" y="49530"/>
                </a:lnTo>
                <a:lnTo>
                  <a:pt x="394208" y="78486"/>
                </a:lnTo>
                <a:lnTo>
                  <a:pt x="340796" y="80435"/>
                </a:lnTo>
                <a:lnTo>
                  <a:pt x="300990" y="105664"/>
                </a:lnTo>
                <a:lnTo>
                  <a:pt x="294259" y="109855"/>
                </a:lnTo>
                <a:lnTo>
                  <a:pt x="292227" y="118872"/>
                </a:lnTo>
                <a:lnTo>
                  <a:pt x="300863" y="132334"/>
                </a:lnTo>
                <a:lnTo>
                  <a:pt x="309753" y="134366"/>
                </a:lnTo>
                <a:lnTo>
                  <a:pt x="422402" y="62992"/>
                </a:lnTo>
                <a:lnTo>
                  <a:pt x="397269" y="49530"/>
                </a:lnTo>
                <a:close/>
              </a:path>
              <a:path w="422910" h="134620">
                <a:moveTo>
                  <a:pt x="339537" y="51488"/>
                </a:moveTo>
                <a:lnTo>
                  <a:pt x="0" y="63881"/>
                </a:lnTo>
                <a:lnTo>
                  <a:pt x="1015" y="92837"/>
                </a:lnTo>
                <a:lnTo>
                  <a:pt x="340796" y="80435"/>
                </a:lnTo>
                <a:lnTo>
                  <a:pt x="364969" y="65115"/>
                </a:lnTo>
                <a:lnTo>
                  <a:pt x="339537" y="51488"/>
                </a:lnTo>
                <a:close/>
              </a:path>
              <a:path w="422910" h="134620">
                <a:moveTo>
                  <a:pt x="364969" y="65115"/>
                </a:moveTo>
                <a:lnTo>
                  <a:pt x="340796" y="80435"/>
                </a:lnTo>
                <a:lnTo>
                  <a:pt x="394208" y="78486"/>
                </a:lnTo>
                <a:lnTo>
                  <a:pt x="394150" y="76835"/>
                </a:lnTo>
                <a:lnTo>
                  <a:pt x="386841" y="76835"/>
                </a:lnTo>
                <a:lnTo>
                  <a:pt x="364969" y="65115"/>
                </a:lnTo>
                <a:close/>
              </a:path>
              <a:path w="422910" h="134620">
                <a:moveTo>
                  <a:pt x="385953" y="51816"/>
                </a:moveTo>
                <a:lnTo>
                  <a:pt x="364969" y="65115"/>
                </a:lnTo>
                <a:lnTo>
                  <a:pt x="386841" y="76835"/>
                </a:lnTo>
                <a:lnTo>
                  <a:pt x="385953" y="51816"/>
                </a:lnTo>
                <a:close/>
              </a:path>
              <a:path w="422910" h="134620">
                <a:moveTo>
                  <a:pt x="393272" y="51816"/>
                </a:moveTo>
                <a:lnTo>
                  <a:pt x="385953" y="51816"/>
                </a:lnTo>
                <a:lnTo>
                  <a:pt x="386841" y="76835"/>
                </a:lnTo>
                <a:lnTo>
                  <a:pt x="394150" y="76835"/>
                </a:lnTo>
                <a:lnTo>
                  <a:pt x="393272" y="51816"/>
                </a:lnTo>
                <a:close/>
              </a:path>
              <a:path w="422910" h="134620">
                <a:moveTo>
                  <a:pt x="393191" y="49530"/>
                </a:moveTo>
                <a:lnTo>
                  <a:pt x="339537" y="51488"/>
                </a:lnTo>
                <a:lnTo>
                  <a:pt x="364969" y="65115"/>
                </a:lnTo>
                <a:lnTo>
                  <a:pt x="385953" y="51816"/>
                </a:lnTo>
                <a:lnTo>
                  <a:pt x="393272" y="51816"/>
                </a:lnTo>
                <a:lnTo>
                  <a:pt x="393191" y="49530"/>
                </a:lnTo>
                <a:close/>
              </a:path>
              <a:path w="422910" h="134620">
                <a:moveTo>
                  <a:pt x="304800" y="0"/>
                </a:moveTo>
                <a:lnTo>
                  <a:pt x="296037" y="2667"/>
                </a:lnTo>
                <a:lnTo>
                  <a:pt x="292353" y="9779"/>
                </a:lnTo>
                <a:lnTo>
                  <a:pt x="288544" y="16764"/>
                </a:lnTo>
                <a:lnTo>
                  <a:pt x="291210" y="25527"/>
                </a:lnTo>
                <a:lnTo>
                  <a:pt x="339537" y="51488"/>
                </a:lnTo>
                <a:lnTo>
                  <a:pt x="393191" y="49530"/>
                </a:lnTo>
                <a:lnTo>
                  <a:pt x="397269" y="49530"/>
                </a:lnTo>
                <a:lnTo>
                  <a:pt x="304800" y="0"/>
                </a:lnTo>
                <a:close/>
              </a:path>
            </a:pathLst>
          </a:custGeom>
          <a:solidFill>
            <a:srgbClr val="FFFFFF"/>
          </a:solidFill>
        </p:spPr>
        <p:txBody>
          <a:bodyPr wrap="square" lIns="0" tIns="0" rIns="0" bIns="0" rtlCol="0"/>
          <a:lstStyle/>
          <a:p>
            <a:endParaRPr/>
          </a:p>
        </p:txBody>
      </p:sp>
      <p:sp>
        <p:nvSpPr>
          <p:cNvPr id="5" name="object 5"/>
          <p:cNvSpPr txBox="1"/>
          <p:nvPr/>
        </p:nvSpPr>
        <p:spPr>
          <a:xfrm>
            <a:off x="5181600" y="304800"/>
            <a:ext cx="3657600" cy="350737"/>
          </a:xfrm>
          <a:prstGeom prst="rect">
            <a:avLst/>
          </a:prstGeom>
        </p:spPr>
        <p:txBody>
          <a:bodyPr vert="horz" wrap="square" lIns="0" tIns="12065" rIns="0" bIns="0" rtlCol="0">
            <a:spAutoFit/>
          </a:bodyPr>
          <a:lstStyle/>
          <a:p>
            <a:pPr marL="12700">
              <a:lnSpc>
                <a:spcPct val="100000"/>
              </a:lnSpc>
              <a:spcBef>
                <a:spcPts val="95"/>
              </a:spcBef>
            </a:pPr>
            <a:r>
              <a:rPr sz="2200" u="heavy" spc="-5" dirty="0">
                <a:solidFill>
                  <a:srgbClr val="FFFFFF"/>
                </a:solidFill>
                <a:uFill>
                  <a:solidFill>
                    <a:srgbClr val="FFFFFF"/>
                  </a:solidFill>
                </a:uFill>
                <a:latin typeface="Carlito"/>
                <a:cs typeface="Carlito"/>
              </a:rPr>
              <a:t>Medullary</a:t>
            </a:r>
            <a:r>
              <a:rPr sz="2200" u="heavy" spc="-50" dirty="0">
                <a:solidFill>
                  <a:srgbClr val="FFFFFF"/>
                </a:solidFill>
                <a:uFill>
                  <a:solidFill>
                    <a:srgbClr val="FFFFFF"/>
                  </a:solidFill>
                </a:uFill>
                <a:latin typeface="Carlito"/>
                <a:cs typeface="Carlito"/>
              </a:rPr>
              <a:t> </a:t>
            </a:r>
            <a:r>
              <a:rPr sz="2200" u="heavy" spc="-10" dirty="0">
                <a:solidFill>
                  <a:srgbClr val="FFFFFF"/>
                </a:solidFill>
                <a:uFill>
                  <a:solidFill>
                    <a:srgbClr val="FFFFFF"/>
                  </a:solidFill>
                </a:uFill>
                <a:latin typeface="Carlito"/>
                <a:cs typeface="Carlito"/>
              </a:rPr>
              <a:t>sheath</a:t>
            </a:r>
            <a:endParaRPr sz="2200">
              <a:latin typeface="Carlito"/>
              <a:cs typeface="Carlito"/>
            </a:endParaRPr>
          </a:p>
        </p:txBody>
      </p:sp>
      <p:sp>
        <p:nvSpPr>
          <p:cNvPr id="6" name="object 6"/>
          <p:cNvSpPr/>
          <p:nvPr/>
        </p:nvSpPr>
        <p:spPr>
          <a:xfrm>
            <a:off x="5943600" y="838200"/>
            <a:ext cx="2971800" cy="38862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867400" y="4800600"/>
            <a:ext cx="3048000" cy="16002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04800" y="838200"/>
            <a:ext cx="5410200" cy="5728970"/>
          </a:xfrm>
          <a:custGeom>
            <a:avLst/>
            <a:gdLst/>
            <a:ahLst/>
            <a:cxnLst/>
            <a:rect l="l" t="t" r="r" b="b"/>
            <a:pathLst>
              <a:path w="5015865" h="5728970">
                <a:moveTo>
                  <a:pt x="7620" y="3046476"/>
                </a:moveTo>
                <a:lnTo>
                  <a:pt x="5015484" y="3046476"/>
                </a:lnTo>
                <a:lnTo>
                  <a:pt x="5015484" y="0"/>
                </a:lnTo>
                <a:lnTo>
                  <a:pt x="7620" y="0"/>
                </a:lnTo>
                <a:lnTo>
                  <a:pt x="7620" y="3046476"/>
                </a:lnTo>
                <a:close/>
              </a:path>
              <a:path w="5015865" h="5728970">
                <a:moveTo>
                  <a:pt x="0" y="5728716"/>
                </a:moveTo>
                <a:lnTo>
                  <a:pt x="5015484" y="5728716"/>
                </a:lnTo>
                <a:lnTo>
                  <a:pt x="5015484" y="3081528"/>
                </a:lnTo>
                <a:lnTo>
                  <a:pt x="0" y="3081528"/>
                </a:lnTo>
                <a:lnTo>
                  <a:pt x="0" y="5728716"/>
                </a:lnTo>
                <a:close/>
              </a:path>
            </a:pathLst>
          </a:custGeom>
          <a:ln w="9144">
            <a:solidFill>
              <a:srgbClr val="FFFFFF"/>
            </a:solidFill>
          </a:ln>
        </p:spPr>
        <p:txBody>
          <a:bodyPr wrap="square" lIns="0" tIns="0" rIns="0" bIns="0" rtlCol="0"/>
          <a:lstStyle/>
          <a:p>
            <a:endParaRPr/>
          </a:p>
        </p:txBody>
      </p:sp>
      <p:sp>
        <p:nvSpPr>
          <p:cNvPr id="9" name="object 9"/>
          <p:cNvSpPr txBox="1"/>
          <p:nvPr/>
        </p:nvSpPr>
        <p:spPr>
          <a:xfrm>
            <a:off x="397560" y="859281"/>
            <a:ext cx="5241240" cy="5575244"/>
          </a:xfrm>
          <a:prstGeom prst="rect">
            <a:avLst/>
          </a:prstGeom>
        </p:spPr>
        <p:txBody>
          <a:bodyPr vert="horz" wrap="square" lIns="0" tIns="12065" rIns="0" bIns="0" rtlCol="0">
            <a:spAutoFit/>
          </a:bodyPr>
          <a:lstStyle/>
          <a:p>
            <a:pPr marL="19050" algn="just">
              <a:lnSpc>
                <a:spcPct val="100000"/>
              </a:lnSpc>
              <a:spcBef>
                <a:spcPts val="95"/>
              </a:spcBef>
            </a:pPr>
            <a:r>
              <a:rPr sz="1600" b="1" u="heavy" spc="-10" dirty="0">
                <a:solidFill>
                  <a:srgbClr val="FFFFFF"/>
                </a:solidFill>
                <a:uFill>
                  <a:solidFill>
                    <a:srgbClr val="FFFFFF"/>
                  </a:solidFill>
                </a:uFill>
                <a:latin typeface="Carlito"/>
                <a:cs typeface="Carlito"/>
              </a:rPr>
              <a:t>Myelinated </a:t>
            </a:r>
            <a:r>
              <a:rPr sz="1600" b="1" u="heavy" spc="-5" dirty="0">
                <a:solidFill>
                  <a:srgbClr val="FFFFFF"/>
                </a:solidFill>
                <a:uFill>
                  <a:solidFill>
                    <a:srgbClr val="FFFFFF"/>
                  </a:solidFill>
                </a:uFill>
                <a:latin typeface="Carlito"/>
                <a:cs typeface="Carlito"/>
              </a:rPr>
              <a:t>or </a:t>
            </a:r>
            <a:r>
              <a:rPr sz="1600" b="1" u="heavy" spc="-10" dirty="0">
                <a:solidFill>
                  <a:srgbClr val="FFFFFF"/>
                </a:solidFill>
                <a:uFill>
                  <a:solidFill>
                    <a:srgbClr val="FFFFFF"/>
                  </a:solidFill>
                </a:uFill>
                <a:latin typeface="Carlito"/>
                <a:cs typeface="Carlito"/>
              </a:rPr>
              <a:t>Medullated nerve</a:t>
            </a:r>
            <a:r>
              <a:rPr sz="1600" b="1" u="heavy" spc="50" dirty="0">
                <a:solidFill>
                  <a:srgbClr val="FFFFFF"/>
                </a:solidFill>
                <a:uFill>
                  <a:solidFill>
                    <a:srgbClr val="FFFFFF"/>
                  </a:solidFill>
                </a:uFill>
                <a:latin typeface="Carlito"/>
                <a:cs typeface="Carlito"/>
              </a:rPr>
              <a:t> </a:t>
            </a:r>
            <a:r>
              <a:rPr sz="1600" b="1" u="heavy" spc="-10" dirty="0">
                <a:solidFill>
                  <a:srgbClr val="FFFFFF"/>
                </a:solidFill>
                <a:uFill>
                  <a:solidFill>
                    <a:srgbClr val="FFFFFF"/>
                  </a:solidFill>
                </a:uFill>
                <a:latin typeface="Carlito"/>
                <a:cs typeface="Carlito"/>
              </a:rPr>
              <a:t>fibre</a:t>
            </a:r>
            <a:r>
              <a:rPr sz="1600" u="heavy" spc="-10" dirty="0">
                <a:solidFill>
                  <a:srgbClr val="FFFFFF"/>
                </a:solidFill>
                <a:uFill>
                  <a:solidFill>
                    <a:srgbClr val="FFFFFF"/>
                  </a:solidFill>
                </a:uFill>
                <a:latin typeface="Carlito"/>
                <a:cs typeface="Carlito"/>
              </a:rPr>
              <a:t>:</a:t>
            </a:r>
            <a:endParaRPr sz="1600">
              <a:latin typeface="Carlito"/>
              <a:cs typeface="Carlito"/>
            </a:endParaRPr>
          </a:p>
          <a:p>
            <a:pPr marL="306070" marR="35560" indent="-287020" algn="just">
              <a:lnSpc>
                <a:spcPct val="100000"/>
              </a:lnSpc>
              <a:buFont typeface="Carlito"/>
              <a:buChar char="-"/>
              <a:tabLst>
                <a:tab pos="306070" algn="l"/>
                <a:tab pos="306705" algn="l"/>
              </a:tabLst>
            </a:pPr>
            <a:r>
              <a:rPr sz="1600" b="1" i="1" spc="-10" dirty="0">
                <a:solidFill>
                  <a:srgbClr val="FFFFFF"/>
                </a:solidFill>
                <a:latin typeface="Carlito"/>
                <a:cs typeface="Carlito"/>
              </a:rPr>
              <a:t>Schwann cells </a:t>
            </a:r>
            <a:r>
              <a:rPr sz="1600" spc="-15" dirty="0">
                <a:solidFill>
                  <a:srgbClr val="FFFFFF"/>
                </a:solidFill>
                <a:latin typeface="Carlito"/>
                <a:cs typeface="Carlito"/>
              </a:rPr>
              <a:t>secrete </a:t>
            </a:r>
            <a:r>
              <a:rPr sz="1600" spc="-5" dirty="0">
                <a:solidFill>
                  <a:srgbClr val="FFFFFF"/>
                </a:solidFill>
                <a:latin typeface="Carlito"/>
                <a:cs typeface="Carlito"/>
              </a:rPr>
              <a:t>an </a:t>
            </a:r>
            <a:r>
              <a:rPr sz="1600" i="1" spc="-5" dirty="0">
                <a:solidFill>
                  <a:srgbClr val="FFFFFF"/>
                </a:solidFill>
                <a:latin typeface="Carlito"/>
                <a:cs typeface="Carlito"/>
              </a:rPr>
              <a:t>insulating </a:t>
            </a:r>
            <a:r>
              <a:rPr sz="1600" i="1" spc="-10" dirty="0">
                <a:solidFill>
                  <a:srgbClr val="FFFFFF"/>
                </a:solidFill>
                <a:latin typeface="Carlito"/>
                <a:cs typeface="Carlito"/>
              </a:rPr>
              <a:t>fatty </a:t>
            </a:r>
            <a:r>
              <a:rPr sz="1600" i="1" spc="-5" dirty="0">
                <a:solidFill>
                  <a:srgbClr val="FFFFFF"/>
                </a:solidFill>
                <a:latin typeface="Carlito"/>
                <a:cs typeface="Carlito"/>
              </a:rPr>
              <a:t>layer </a:t>
            </a:r>
            <a:r>
              <a:rPr sz="1600" spc="-15" dirty="0">
                <a:solidFill>
                  <a:srgbClr val="FFFFFF"/>
                </a:solidFill>
                <a:latin typeface="Carlito"/>
                <a:cs typeface="Carlito"/>
              </a:rPr>
              <a:t>around  </a:t>
            </a:r>
            <a:r>
              <a:rPr sz="1600" spc="-5" dirty="0">
                <a:solidFill>
                  <a:srgbClr val="FFFFFF"/>
                </a:solidFill>
                <a:latin typeface="Carlito"/>
                <a:cs typeface="Carlito"/>
              </a:rPr>
              <a:t>the </a:t>
            </a:r>
            <a:r>
              <a:rPr sz="1600" spc="-10" dirty="0">
                <a:solidFill>
                  <a:srgbClr val="FFFFFF"/>
                </a:solidFill>
                <a:latin typeface="Carlito"/>
                <a:cs typeface="Carlito"/>
              </a:rPr>
              <a:t>nerve fibre </a:t>
            </a:r>
            <a:r>
              <a:rPr sz="1600" spc="-5" dirty="0">
                <a:solidFill>
                  <a:srgbClr val="FFFFFF"/>
                </a:solidFill>
                <a:latin typeface="Carlito"/>
                <a:cs typeface="Carlito"/>
              </a:rPr>
              <a:t>which </a:t>
            </a:r>
            <a:r>
              <a:rPr sz="1600" spc="-15" dirty="0">
                <a:solidFill>
                  <a:srgbClr val="FFFFFF"/>
                </a:solidFill>
                <a:latin typeface="Carlito"/>
                <a:cs typeface="Carlito"/>
              </a:rPr>
              <a:t>forms </a:t>
            </a:r>
            <a:r>
              <a:rPr sz="1600" i="1" spc="-10" dirty="0">
                <a:solidFill>
                  <a:srgbClr val="FFFFFF"/>
                </a:solidFill>
                <a:latin typeface="Carlito"/>
                <a:cs typeface="Carlito"/>
              </a:rPr>
              <a:t>myelin</a:t>
            </a:r>
            <a:r>
              <a:rPr sz="1600" i="1" spc="75" dirty="0">
                <a:solidFill>
                  <a:srgbClr val="FFFFFF"/>
                </a:solidFill>
                <a:latin typeface="Carlito"/>
                <a:cs typeface="Carlito"/>
              </a:rPr>
              <a:t> </a:t>
            </a:r>
            <a:r>
              <a:rPr sz="1600" i="1" spc="-5" dirty="0">
                <a:solidFill>
                  <a:srgbClr val="FFFFFF"/>
                </a:solidFill>
                <a:latin typeface="Carlito"/>
                <a:cs typeface="Carlito"/>
              </a:rPr>
              <a:t>sheath</a:t>
            </a:r>
            <a:r>
              <a:rPr sz="1600" spc="-5" dirty="0">
                <a:solidFill>
                  <a:srgbClr val="FFFFFF"/>
                </a:solidFill>
                <a:latin typeface="Carlito"/>
                <a:cs typeface="Carlito"/>
              </a:rPr>
              <a:t>.</a:t>
            </a:r>
            <a:endParaRPr sz="1600">
              <a:latin typeface="Carlito"/>
              <a:cs typeface="Carlito"/>
            </a:endParaRPr>
          </a:p>
          <a:p>
            <a:pPr marL="306070" marR="311150" indent="-287020" algn="just">
              <a:lnSpc>
                <a:spcPct val="100000"/>
              </a:lnSpc>
              <a:buChar char="-"/>
              <a:tabLst>
                <a:tab pos="306070" algn="l"/>
                <a:tab pos="306705" algn="l"/>
              </a:tabLst>
            </a:pPr>
            <a:r>
              <a:rPr sz="1600" dirty="0">
                <a:solidFill>
                  <a:srgbClr val="FFFFFF"/>
                </a:solidFill>
                <a:latin typeface="Carlito"/>
                <a:cs typeface="Carlito"/>
              </a:rPr>
              <a:t>It </a:t>
            </a:r>
            <a:r>
              <a:rPr sz="1600" spc="-5" dirty="0">
                <a:solidFill>
                  <a:srgbClr val="FFFFFF"/>
                </a:solidFill>
                <a:latin typeface="Carlito"/>
                <a:cs typeface="Carlito"/>
              </a:rPr>
              <a:t>is </a:t>
            </a:r>
            <a:r>
              <a:rPr sz="1600" i="1" spc="-10" dirty="0">
                <a:solidFill>
                  <a:srgbClr val="FFFFFF"/>
                </a:solidFill>
                <a:latin typeface="Carlito"/>
                <a:cs typeface="Carlito"/>
              </a:rPr>
              <a:t>interrupted </a:t>
            </a:r>
            <a:r>
              <a:rPr sz="1600" spc="-10" dirty="0">
                <a:solidFill>
                  <a:srgbClr val="FFFFFF"/>
                </a:solidFill>
                <a:latin typeface="Carlito"/>
                <a:cs typeface="Carlito"/>
              </a:rPr>
              <a:t>at regular intervals </a:t>
            </a:r>
            <a:r>
              <a:rPr sz="1600" spc="-5" dirty="0">
                <a:solidFill>
                  <a:srgbClr val="FFFFFF"/>
                </a:solidFill>
                <a:latin typeface="Carlito"/>
                <a:cs typeface="Carlito"/>
              </a:rPr>
              <a:t>called </a:t>
            </a:r>
            <a:r>
              <a:rPr sz="1600" b="1" i="1" spc="-10" dirty="0">
                <a:solidFill>
                  <a:srgbClr val="FFFFFF"/>
                </a:solidFill>
                <a:latin typeface="Carlito"/>
                <a:cs typeface="Carlito"/>
              </a:rPr>
              <a:t>Nodes of  </a:t>
            </a:r>
            <a:r>
              <a:rPr sz="1600" b="1" i="1" spc="-25" dirty="0">
                <a:solidFill>
                  <a:srgbClr val="FFFFFF"/>
                </a:solidFill>
                <a:latin typeface="Carlito"/>
                <a:cs typeface="Carlito"/>
              </a:rPr>
              <a:t>Ranvier.</a:t>
            </a:r>
            <a:endParaRPr sz="1600">
              <a:latin typeface="Carlito"/>
              <a:cs typeface="Carlito"/>
            </a:endParaRPr>
          </a:p>
          <a:p>
            <a:pPr marL="306070" indent="-287655" algn="just">
              <a:lnSpc>
                <a:spcPct val="100000"/>
              </a:lnSpc>
              <a:buChar char="-"/>
              <a:tabLst>
                <a:tab pos="306070" algn="l"/>
                <a:tab pos="306705" algn="l"/>
              </a:tabLst>
            </a:pPr>
            <a:r>
              <a:rPr sz="1600" spc="-5" dirty="0">
                <a:solidFill>
                  <a:srgbClr val="FFFFFF"/>
                </a:solidFill>
                <a:latin typeface="Carlito"/>
                <a:cs typeface="Carlito"/>
              </a:rPr>
              <a:t>A thin </a:t>
            </a:r>
            <a:r>
              <a:rPr sz="1600" spc="-10" dirty="0">
                <a:solidFill>
                  <a:srgbClr val="FFFFFF"/>
                </a:solidFill>
                <a:latin typeface="Carlito"/>
                <a:cs typeface="Carlito"/>
              </a:rPr>
              <a:t>delicate membrane </a:t>
            </a:r>
            <a:r>
              <a:rPr sz="1600" spc="-5" dirty="0">
                <a:solidFill>
                  <a:srgbClr val="FFFFFF"/>
                </a:solidFill>
                <a:latin typeface="Carlito"/>
                <a:cs typeface="Carlito"/>
              </a:rPr>
              <a:t>called </a:t>
            </a:r>
            <a:r>
              <a:rPr sz="1600" b="1" i="1" spc="-5" dirty="0">
                <a:solidFill>
                  <a:srgbClr val="FFFFFF"/>
                </a:solidFill>
                <a:latin typeface="Carlito"/>
                <a:cs typeface="Carlito"/>
              </a:rPr>
              <a:t>neurilemma</a:t>
            </a:r>
            <a:endParaRPr sz="1600">
              <a:latin typeface="Carlito"/>
              <a:cs typeface="Carlito"/>
            </a:endParaRPr>
          </a:p>
          <a:p>
            <a:pPr marL="306070" algn="just">
              <a:lnSpc>
                <a:spcPct val="100000"/>
              </a:lnSpc>
              <a:spcBef>
                <a:spcPts val="5"/>
              </a:spcBef>
            </a:pPr>
            <a:r>
              <a:rPr sz="1600" spc="-10" dirty="0">
                <a:solidFill>
                  <a:srgbClr val="FFFFFF"/>
                </a:solidFill>
                <a:latin typeface="Carlito"/>
                <a:cs typeface="Carlito"/>
              </a:rPr>
              <a:t>surrounds </a:t>
            </a:r>
            <a:r>
              <a:rPr sz="1600" spc="-5" dirty="0">
                <a:solidFill>
                  <a:srgbClr val="FFFFFF"/>
                </a:solidFill>
                <a:latin typeface="Carlito"/>
                <a:cs typeface="Carlito"/>
              </a:rPr>
              <a:t>the</a:t>
            </a:r>
            <a:r>
              <a:rPr sz="1600" spc="20" dirty="0">
                <a:solidFill>
                  <a:srgbClr val="FFFFFF"/>
                </a:solidFill>
                <a:latin typeface="Carlito"/>
                <a:cs typeface="Carlito"/>
              </a:rPr>
              <a:t> </a:t>
            </a:r>
            <a:r>
              <a:rPr sz="1600" spc="-20" dirty="0">
                <a:solidFill>
                  <a:srgbClr val="FFFFFF"/>
                </a:solidFill>
                <a:latin typeface="Carlito"/>
                <a:cs typeface="Carlito"/>
              </a:rPr>
              <a:t>axon.</a:t>
            </a:r>
            <a:endParaRPr sz="1600">
              <a:latin typeface="Carlito"/>
              <a:cs typeface="Carlito"/>
            </a:endParaRPr>
          </a:p>
          <a:p>
            <a:pPr marL="306070" indent="-287655" algn="just">
              <a:lnSpc>
                <a:spcPct val="100000"/>
              </a:lnSpc>
              <a:buChar char="-"/>
              <a:tabLst>
                <a:tab pos="306070" algn="l"/>
                <a:tab pos="306705" algn="l"/>
              </a:tabLst>
            </a:pPr>
            <a:r>
              <a:rPr sz="1600" spc="-10" dirty="0">
                <a:solidFill>
                  <a:srgbClr val="FFFFFF"/>
                </a:solidFill>
                <a:latin typeface="Carlito"/>
                <a:cs typeface="Carlito"/>
              </a:rPr>
              <a:t>Cranial nerves </a:t>
            </a:r>
            <a:r>
              <a:rPr sz="1600" spc="-5" dirty="0">
                <a:solidFill>
                  <a:srgbClr val="FFFFFF"/>
                </a:solidFill>
                <a:latin typeface="Carlito"/>
                <a:cs typeface="Carlito"/>
              </a:rPr>
              <a:t>of </a:t>
            </a:r>
            <a:r>
              <a:rPr sz="1600" spc="-15" dirty="0">
                <a:solidFill>
                  <a:srgbClr val="FFFFFF"/>
                </a:solidFill>
                <a:latin typeface="Carlito"/>
                <a:cs typeface="Carlito"/>
              </a:rPr>
              <a:t>vertebrates are </a:t>
            </a:r>
            <a:r>
              <a:rPr sz="1600" spc="-5" dirty="0">
                <a:solidFill>
                  <a:srgbClr val="FFFFFF"/>
                </a:solidFill>
                <a:latin typeface="Carlito"/>
                <a:cs typeface="Carlito"/>
              </a:rPr>
              <a:t>of this</a:t>
            </a:r>
            <a:r>
              <a:rPr sz="1600" spc="110" dirty="0">
                <a:solidFill>
                  <a:srgbClr val="FFFFFF"/>
                </a:solidFill>
                <a:latin typeface="Carlito"/>
                <a:cs typeface="Carlito"/>
              </a:rPr>
              <a:t> </a:t>
            </a:r>
            <a:r>
              <a:rPr sz="1600" spc="-5" dirty="0">
                <a:solidFill>
                  <a:srgbClr val="FFFFFF"/>
                </a:solidFill>
                <a:latin typeface="Carlito"/>
                <a:cs typeface="Carlito"/>
              </a:rPr>
              <a:t>type.</a:t>
            </a:r>
            <a:endParaRPr sz="1600">
              <a:latin typeface="Carlito"/>
              <a:cs typeface="Carlito"/>
            </a:endParaRPr>
          </a:p>
          <a:p>
            <a:pPr marL="306070" marR="273685" indent="-287020" algn="just">
              <a:lnSpc>
                <a:spcPct val="100000"/>
              </a:lnSpc>
              <a:buChar char="-"/>
              <a:tabLst>
                <a:tab pos="306070" algn="l"/>
                <a:tab pos="306705" algn="l"/>
              </a:tabLst>
            </a:pPr>
            <a:r>
              <a:rPr sz="1600" spc="-10" dirty="0">
                <a:solidFill>
                  <a:srgbClr val="FFFFFF"/>
                </a:solidFill>
                <a:latin typeface="Carlito"/>
                <a:cs typeface="Carlito"/>
              </a:rPr>
              <a:t>Myelinated </a:t>
            </a:r>
            <a:r>
              <a:rPr sz="1600" spc="-5" dirty="0">
                <a:solidFill>
                  <a:srgbClr val="FFFFFF"/>
                </a:solidFill>
                <a:latin typeface="Carlito"/>
                <a:cs typeface="Carlito"/>
              </a:rPr>
              <a:t>or </a:t>
            </a:r>
            <a:r>
              <a:rPr sz="1600" i="1" spc="-5" dirty="0">
                <a:solidFill>
                  <a:srgbClr val="FFFFFF"/>
                </a:solidFill>
                <a:latin typeface="Carlito"/>
                <a:cs typeface="Carlito"/>
              </a:rPr>
              <a:t>Medullated nerve fibres </a:t>
            </a:r>
            <a:r>
              <a:rPr sz="1600" i="1" spc="-10" dirty="0">
                <a:solidFill>
                  <a:srgbClr val="FFFFFF"/>
                </a:solidFill>
                <a:latin typeface="Carlito"/>
                <a:cs typeface="Carlito"/>
              </a:rPr>
              <a:t>are </a:t>
            </a:r>
            <a:r>
              <a:rPr sz="1600" i="1" spc="-5" dirty="0">
                <a:solidFill>
                  <a:srgbClr val="FFFFFF"/>
                </a:solidFill>
                <a:latin typeface="Carlito"/>
                <a:cs typeface="Carlito"/>
              </a:rPr>
              <a:t>useful in  </a:t>
            </a:r>
            <a:r>
              <a:rPr sz="1600" i="1" spc="-10" dirty="0">
                <a:solidFill>
                  <a:srgbClr val="FFFFFF"/>
                </a:solidFill>
                <a:latin typeface="Carlito"/>
                <a:cs typeface="Carlito"/>
              </a:rPr>
              <a:t>conducting impulse </a:t>
            </a:r>
            <a:r>
              <a:rPr sz="1600" i="1" spc="-5" dirty="0">
                <a:solidFill>
                  <a:srgbClr val="FFFFFF"/>
                </a:solidFill>
                <a:latin typeface="Carlito"/>
                <a:cs typeface="Carlito"/>
              </a:rPr>
              <a:t>at a </a:t>
            </a:r>
            <a:r>
              <a:rPr sz="1600" i="1" spc="-10" dirty="0">
                <a:solidFill>
                  <a:srgbClr val="FFFFFF"/>
                </a:solidFill>
                <a:latin typeface="Carlito"/>
                <a:cs typeface="Carlito"/>
              </a:rPr>
              <a:t>faster</a:t>
            </a:r>
            <a:r>
              <a:rPr sz="1600" i="1" spc="65" dirty="0">
                <a:solidFill>
                  <a:srgbClr val="FFFFFF"/>
                </a:solidFill>
                <a:latin typeface="Carlito"/>
                <a:cs typeface="Carlito"/>
              </a:rPr>
              <a:t> </a:t>
            </a:r>
            <a:r>
              <a:rPr sz="1600" i="1" spc="-5" dirty="0">
                <a:solidFill>
                  <a:srgbClr val="FFFFFF"/>
                </a:solidFill>
                <a:latin typeface="Carlito"/>
                <a:cs typeface="Carlito"/>
              </a:rPr>
              <a:t>rate</a:t>
            </a:r>
            <a:r>
              <a:rPr sz="1600" spc="-5" dirty="0">
                <a:solidFill>
                  <a:srgbClr val="FFFFFF"/>
                </a:solidFill>
                <a:latin typeface="Carlito"/>
                <a:cs typeface="Carlito"/>
              </a:rPr>
              <a:t>.</a:t>
            </a:r>
            <a:endParaRPr sz="1600">
              <a:latin typeface="Carlito"/>
              <a:cs typeface="Carlito"/>
            </a:endParaRPr>
          </a:p>
          <a:p>
            <a:pPr marL="306070" indent="-287655" algn="just">
              <a:lnSpc>
                <a:spcPct val="100000"/>
              </a:lnSpc>
              <a:buChar char="-"/>
              <a:tabLst>
                <a:tab pos="306070" algn="l"/>
                <a:tab pos="306705" algn="l"/>
              </a:tabLst>
            </a:pPr>
            <a:r>
              <a:rPr sz="1600" spc="-5" dirty="0">
                <a:solidFill>
                  <a:srgbClr val="FFFFFF"/>
                </a:solidFill>
                <a:latin typeface="Carlito"/>
                <a:cs typeface="Carlito"/>
              </a:rPr>
              <a:t>As the impulse </a:t>
            </a:r>
            <a:r>
              <a:rPr sz="1600" spc="-10" dirty="0">
                <a:solidFill>
                  <a:srgbClr val="FFFFFF"/>
                </a:solidFill>
                <a:latin typeface="Carlito"/>
                <a:cs typeface="Carlito"/>
              </a:rPr>
              <a:t>jumps </a:t>
            </a:r>
            <a:r>
              <a:rPr sz="1600" spc="-15" dirty="0">
                <a:solidFill>
                  <a:srgbClr val="FFFFFF"/>
                </a:solidFill>
                <a:latin typeface="Carlito"/>
                <a:cs typeface="Carlito"/>
              </a:rPr>
              <a:t>from </a:t>
            </a:r>
            <a:r>
              <a:rPr sz="1600" spc="-10" dirty="0">
                <a:solidFill>
                  <a:srgbClr val="FFFFFF"/>
                </a:solidFill>
                <a:latin typeface="Carlito"/>
                <a:cs typeface="Carlito"/>
              </a:rPr>
              <a:t>one </a:t>
            </a:r>
            <a:r>
              <a:rPr sz="1600" spc="-5" dirty="0">
                <a:solidFill>
                  <a:srgbClr val="FFFFFF"/>
                </a:solidFill>
                <a:latin typeface="Carlito"/>
                <a:cs typeface="Carlito"/>
              </a:rPr>
              <a:t>Node of </a:t>
            </a:r>
            <a:r>
              <a:rPr sz="1600" spc="-10">
                <a:solidFill>
                  <a:srgbClr val="FFFFFF"/>
                </a:solidFill>
                <a:latin typeface="Carlito"/>
                <a:cs typeface="Carlito"/>
              </a:rPr>
              <a:t>Ranvier</a:t>
            </a:r>
            <a:r>
              <a:rPr sz="1600" spc="105">
                <a:solidFill>
                  <a:srgbClr val="FFFFFF"/>
                </a:solidFill>
                <a:latin typeface="Carlito"/>
                <a:cs typeface="Carlito"/>
              </a:rPr>
              <a:t> </a:t>
            </a:r>
            <a:r>
              <a:rPr sz="1600" spc="-10" smtClean="0">
                <a:solidFill>
                  <a:srgbClr val="FFFFFF"/>
                </a:solidFill>
                <a:latin typeface="Carlito"/>
                <a:cs typeface="Carlito"/>
              </a:rPr>
              <a:t>to</a:t>
            </a:r>
            <a:r>
              <a:rPr lang="en-US" sz="1600" spc="-10" dirty="0" smtClean="0">
                <a:solidFill>
                  <a:srgbClr val="FFFFFF"/>
                </a:solidFill>
                <a:latin typeface="Carlito"/>
                <a:cs typeface="Carlito"/>
              </a:rPr>
              <a:t> </a:t>
            </a:r>
            <a:r>
              <a:rPr sz="1600" spc="-25" smtClean="0">
                <a:solidFill>
                  <a:srgbClr val="FFFFFF"/>
                </a:solidFill>
                <a:latin typeface="Carlito"/>
                <a:cs typeface="Carlito"/>
              </a:rPr>
              <a:t>another</a:t>
            </a:r>
            <a:r>
              <a:rPr sz="1600" spc="-25" dirty="0">
                <a:solidFill>
                  <a:srgbClr val="FFFFFF"/>
                </a:solidFill>
                <a:latin typeface="Carlito"/>
                <a:cs typeface="Carlito"/>
              </a:rPr>
              <a:t>, </a:t>
            </a:r>
            <a:r>
              <a:rPr sz="1600" spc="-5" dirty="0">
                <a:solidFill>
                  <a:srgbClr val="FFFFFF"/>
                </a:solidFill>
                <a:latin typeface="Carlito"/>
                <a:cs typeface="Carlito"/>
              </a:rPr>
              <a:t>it is called </a:t>
            </a:r>
            <a:r>
              <a:rPr sz="1600" b="1" spc="-5" dirty="0">
                <a:solidFill>
                  <a:srgbClr val="FFFFFF"/>
                </a:solidFill>
                <a:latin typeface="Carlito"/>
                <a:cs typeface="Carlito"/>
              </a:rPr>
              <a:t>Saltatory</a:t>
            </a:r>
            <a:r>
              <a:rPr sz="1600" b="1" spc="10" dirty="0">
                <a:solidFill>
                  <a:srgbClr val="FFFFFF"/>
                </a:solidFill>
                <a:latin typeface="Carlito"/>
                <a:cs typeface="Carlito"/>
              </a:rPr>
              <a:t> </a:t>
            </a:r>
            <a:r>
              <a:rPr sz="1600" b="1" spc="-5" dirty="0">
                <a:solidFill>
                  <a:srgbClr val="FFFFFF"/>
                </a:solidFill>
                <a:latin typeface="Carlito"/>
                <a:cs typeface="Carlito"/>
              </a:rPr>
              <a:t>conduction</a:t>
            </a:r>
            <a:r>
              <a:rPr sz="1600" spc="-5" dirty="0">
                <a:solidFill>
                  <a:srgbClr val="FFFFFF"/>
                </a:solidFill>
                <a:latin typeface="Carlito"/>
                <a:cs typeface="Carlito"/>
              </a:rPr>
              <a:t>.</a:t>
            </a:r>
            <a:endParaRPr sz="1600">
              <a:latin typeface="Carlito"/>
              <a:cs typeface="Carlito"/>
            </a:endParaRPr>
          </a:p>
          <a:p>
            <a:pPr marL="12700" algn="just">
              <a:lnSpc>
                <a:spcPct val="100000"/>
              </a:lnSpc>
              <a:spcBef>
                <a:spcPts val="1225"/>
              </a:spcBef>
            </a:pPr>
            <a:r>
              <a:rPr sz="1600" b="1" u="heavy" spc="-10" dirty="0">
                <a:solidFill>
                  <a:srgbClr val="FFFFFF"/>
                </a:solidFill>
                <a:uFill>
                  <a:solidFill>
                    <a:srgbClr val="FFFFFF"/>
                  </a:solidFill>
                </a:uFill>
                <a:latin typeface="Carlito"/>
                <a:cs typeface="Carlito"/>
              </a:rPr>
              <a:t>Non-myelinated </a:t>
            </a:r>
            <a:r>
              <a:rPr sz="1600" b="1" u="heavy" spc="-5" dirty="0">
                <a:solidFill>
                  <a:srgbClr val="FFFFFF"/>
                </a:solidFill>
                <a:uFill>
                  <a:solidFill>
                    <a:srgbClr val="FFFFFF"/>
                  </a:solidFill>
                </a:uFill>
                <a:latin typeface="Carlito"/>
                <a:cs typeface="Carlito"/>
              </a:rPr>
              <a:t>or </a:t>
            </a:r>
            <a:r>
              <a:rPr sz="1600" b="1" u="heavy" spc="-10" dirty="0">
                <a:solidFill>
                  <a:srgbClr val="FFFFFF"/>
                </a:solidFill>
                <a:uFill>
                  <a:solidFill>
                    <a:srgbClr val="FFFFFF"/>
                  </a:solidFill>
                </a:uFill>
                <a:latin typeface="Carlito"/>
                <a:cs typeface="Carlito"/>
              </a:rPr>
              <a:t>non-medullated nerve</a:t>
            </a:r>
            <a:r>
              <a:rPr sz="1600" b="1" u="heavy" spc="50" dirty="0">
                <a:solidFill>
                  <a:srgbClr val="FFFFFF"/>
                </a:solidFill>
                <a:uFill>
                  <a:solidFill>
                    <a:srgbClr val="FFFFFF"/>
                  </a:solidFill>
                </a:uFill>
                <a:latin typeface="Carlito"/>
                <a:cs typeface="Carlito"/>
              </a:rPr>
              <a:t> </a:t>
            </a:r>
            <a:r>
              <a:rPr sz="1600" b="1" u="heavy" spc="-10" dirty="0">
                <a:solidFill>
                  <a:srgbClr val="FFFFFF"/>
                </a:solidFill>
                <a:uFill>
                  <a:solidFill>
                    <a:srgbClr val="FFFFFF"/>
                  </a:solidFill>
                </a:uFill>
                <a:latin typeface="Carlito"/>
                <a:cs typeface="Carlito"/>
              </a:rPr>
              <a:t>fibre:</a:t>
            </a:r>
            <a:endParaRPr sz="1600">
              <a:latin typeface="Carlito"/>
              <a:cs typeface="Carlito"/>
            </a:endParaRPr>
          </a:p>
          <a:p>
            <a:pPr algn="just">
              <a:lnSpc>
                <a:spcPct val="100000"/>
              </a:lnSpc>
              <a:spcBef>
                <a:spcPts val="25"/>
              </a:spcBef>
            </a:pPr>
            <a:endParaRPr sz="1550">
              <a:latin typeface="Carlito"/>
              <a:cs typeface="Carlito"/>
            </a:endParaRPr>
          </a:p>
          <a:p>
            <a:pPr marL="299085" marR="5080" indent="-287020" algn="just">
              <a:lnSpc>
                <a:spcPct val="100000"/>
              </a:lnSpc>
              <a:buChar char="-"/>
              <a:tabLst>
                <a:tab pos="299720" algn="l"/>
              </a:tabLst>
            </a:pPr>
            <a:r>
              <a:rPr sz="1600" spc="-5" dirty="0">
                <a:solidFill>
                  <a:srgbClr val="FFFFFF"/>
                </a:solidFill>
                <a:latin typeface="Carlito"/>
                <a:cs typeface="Carlito"/>
              </a:rPr>
              <a:t>The </a:t>
            </a:r>
            <a:r>
              <a:rPr sz="1600" spc="-20" dirty="0">
                <a:solidFill>
                  <a:srgbClr val="FFFFFF"/>
                </a:solidFill>
                <a:latin typeface="Carlito"/>
                <a:cs typeface="Carlito"/>
              </a:rPr>
              <a:t>axon </a:t>
            </a:r>
            <a:r>
              <a:rPr sz="1600" spc="-5" dirty="0">
                <a:solidFill>
                  <a:srgbClr val="FFFFFF"/>
                </a:solidFill>
                <a:latin typeface="Carlito"/>
                <a:cs typeface="Carlito"/>
              </a:rPr>
              <a:t>of this </a:t>
            </a:r>
            <a:r>
              <a:rPr sz="1600" spc="-10" dirty="0">
                <a:solidFill>
                  <a:srgbClr val="FFFFFF"/>
                </a:solidFill>
                <a:latin typeface="Carlito"/>
                <a:cs typeface="Carlito"/>
              </a:rPr>
              <a:t>nerve fibre </a:t>
            </a:r>
            <a:r>
              <a:rPr sz="1600" b="1" i="1" spc="-5" dirty="0">
                <a:solidFill>
                  <a:srgbClr val="FFFFFF"/>
                </a:solidFill>
                <a:latin typeface="Carlito"/>
                <a:cs typeface="Carlito"/>
              </a:rPr>
              <a:t>lacks </a:t>
            </a:r>
            <a:r>
              <a:rPr sz="1600" i="1" spc="-5" dirty="0">
                <a:solidFill>
                  <a:srgbClr val="FFFFFF"/>
                </a:solidFill>
                <a:latin typeface="Carlito"/>
                <a:cs typeface="Carlito"/>
              </a:rPr>
              <a:t>the </a:t>
            </a:r>
            <a:r>
              <a:rPr sz="1600" i="1" spc="-10" dirty="0">
                <a:solidFill>
                  <a:srgbClr val="FFFFFF"/>
                </a:solidFill>
                <a:latin typeface="Carlito"/>
                <a:cs typeface="Carlito"/>
              </a:rPr>
              <a:t>myelin sheath </a:t>
            </a:r>
            <a:r>
              <a:rPr sz="1600" spc="-5" dirty="0">
                <a:solidFill>
                  <a:srgbClr val="FFFFFF"/>
                </a:solidFill>
                <a:latin typeface="Carlito"/>
                <a:cs typeface="Carlito"/>
              </a:rPr>
              <a:t>as  the </a:t>
            </a:r>
            <a:r>
              <a:rPr sz="1600" spc="-10" dirty="0">
                <a:solidFill>
                  <a:srgbClr val="FFFFFF"/>
                </a:solidFill>
                <a:latin typeface="Carlito"/>
                <a:cs typeface="Carlito"/>
              </a:rPr>
              <a:t>Schwann </a:t>
            </a:r>
            <a:r>
              <a:rPr sz="1600" spc="-5" dirty="0">
                <a:solidFill>
                  <a:srgbClr val="FFFFFF"/>
                </a:solidFill>
                <a:latin typeface="Carlito"/>
                <a:cs typeface="Carlito"/>
              </a:rPr>
              <a:t>cells </a:t>
            </a:r>
            <a:r>
              <a:rPr sz="1600" spc="-15" dirty="0">
                <a:solidFill>
                  <a:srgbClr val="FFFFFF"/>
                </a:solidFill>
                <a:latin typeface="Carlito"/>
                <a:cs typeface="Carlito"/>
              </a:rPr>
              <a:t>present </a:t>
            </a:r>
            <a:r>
              <a:rPr sz="1600" spc="-10" dirty="0">
                <a:solidFill>
                  <a:srgbClr val="FFFFFF"/>
                </a:solidFill>
                <a:latin typeface="Carlito"/>
                <a:cs typeface="Carlito"/>
              </a:rPr>
              <a:t>around </a:t>
            </a:r>
            <a:r>
              <a:rPr sz="1600" spc="-5" dirty="0">
                <a:solidFill>
                  <a:srgbClr val="FFFFFF"/>
                </a:solidFill>
                <a:latin typeface="Carlito"/>
                <a:cs typeface="Carlito"/>
              </a:rPr>
              <a:t>the </a:t>
            </a:r>
            <a:r>
              <a:rPr sz="1600" spc="-10" dirty="0">
                <a:solidFill>
                  <a:srgbClr val="FFFFFF"/>
                </a:solidFill>
                <a:latin typeface="Carlito"/>
                <a:cs typeface="Carlito"/>
              </a:rPr>
              <a:t>nerve fibre does  </a:t>
            </a:r>
            <a:r>
              <a:rPr sz="1600" spc="-5" dirty="0">
                <a:solidFill>
                  <a:srgbClr val="FFFFFF"/>
                </a:solidFill>
                <a:latin typeface="Carlito"/>
                <a:cs typeface="Carlito"/>
              </a:rPr>
              <a:t>not </a:t>
            </a:r>
            <a:r>
              <a:rPr sz="1600" spc="-15" dirty="0">
                <a:solidFill>
                  <a:srgbClr val="FFFFFF"/>
                </a:solidFill>
                <a:latin typeface="Carlito"/>
                <a:cs typeface="Carlito"/>
              </a:rPr>
              <a:t>secrete </a:t>
            </a:r>
            <a:r>
              <a:rPr sz="1600" spc="-5" dirty="0">
                <a:solidFill>
                  <a:srgbClr val="FFFFFF"/>
                </a:solidFill>
                <a:latin typeface="Carlito"/>
                <a:cs typeface="Carlito"/>
              </a:rPr>
              <a:t>the</a:t>
            </a:r>
            <a:r>
              <a:rPr sz="1600" spc="50" dirty="0">
                <a:solidFill>
                  <a:srgbClr val="FFFFFF"/>
                </a:solidFill>
                <a:latin typeface="Carlito"/>
                <a:cs typeface="Carlito"/>
              </a:rPr>
              <a:t> </a:t>
            </a:r>
            <a:r>
              <a:rPr sz="1600" spc="-5" dirty="0">
                <a:solidFill>
                  <a:srgbClr val="FFFFFF"/>
                </a:solidFill>
                <a:latin typeface="Carlito"/>
                <a:cs typeface="Carlito"/>
              </a:rPr>
              <a:t>sheath.</a:t>
            </a:r>
            <a:endParaRPr sz="1600">
              <a:latin typeface="Carlito"/>
              <a:cs typeface="Carlito"/>
            </a:endParaRPr>
          </a:p>
          <a:p>
            <a:pPr marL="299085" marR="567690" indent="-287020" algn="just">
              <a:lnSpc>
                <a:spcPct val="100000"/>
              </a:lnSpc>
              <a:spcBef>
                <a:spcPts val="5"/>
              </a:spcBef>
              <a:buChar char="-"/>
              <a:tabLst>
                <a:tab pos="299085" algn="l"/>
                <a:tab pos="299720" algn="l"/>
              </a:tabLst>
            </a:pPr>
            <a:r>
              <a:rPr sz="1600" spc="-5" dirty="0">
                <a:solidFill>
                  <a:srgbClr val="FFFFFF"/>
                </a:solidFill>
                <a:latin typeface="Carlito"/>
                <a:cs typeface="Carlito"/>
              </a:rPr>
              <a:t>These </a:t>
            </a:r>
            <a:r>
              <a:rPr sz="1600" spc="-15" dirty="0">
                <a:solidFill>
                  <a:srgbClr val="FFFFFF"/>
                </a:solidFill>
                <a:latin typeface="Carlito"/>
                <a:cs typeface="Carlito"/>
              </a:rPr>
              <a:t>are present </a:t>
            </a:r>
            <a:r>
              <a:rPr sz="1600" spc="-5" dirty="0">
                <a:solidFill>
                  <a:srgbClr val="FFFFFF"/>
                </a:solidFill>
                <a:latin typeface="Carlito"/>
                <a:cs typeface="Carlito"/>
              </a:rPr>
              <a:t>in the </a:t>
            </a:r>
            <a:r>
              <a:rPr sz="1600" b="1" i="1" spc="-10" dirty="0">
                <a:solidFill>
                  <a:srgbClr val="FFFFFF"/>
                </a:solidFill>
                <a:latin typeface="Carlito"/>
                <a:cs typeface="Carlito"/>
              </a:rPr>
              <a:t>autonomous </a:t>
            </a:r>
            <a:r>
              <a:rPr sz="1600" spc="-10" dirty="0">
                <a:solidFill>
                  <a:srgbClr val="FFFFFF"/>
                </a:solidFill>
                <a:latin typeface="Carlito"/>
                <a:cs typeface="Carlito"/>
              </a:rPr>
              <a:t>nerves of  </a:t>
            </a:r>
            <a:r>
              <a:rPr sz="1600" spc="-15" dirty="0">
                <a:solidFill>
                  <a:srgbClr val="FFFFFF"/>
                </a:solidFill>
                <a:latin typeface="Carlito"/>
                <a:cs typeface="Carlito"/>
              </a:rPr>
              <a:t>vertebrates </a:t>
            </a:r>
            <a:r>
              <a:rPr sz="1600" spc="-5" dirty="0">
                <a:solidFill>
                  <a:srgbClr val="FFFFFF"/>
                </a:solidFill>
                <a:latin typeface="Carlito"/>
                <a:cs typeface="Carlito"/>
              </a:rPr>
              <a:t>and </a:t>
            </a:r>
            <a:r>
              <a:rPr sz="1600" spc="-15" dirty="0">
                <a:solidFill>
                  <a:srgbClr val="FFFFFF"/>
                </a:solidFill>
                <a:latin typeface="Carlito"/>
                <a:cs typeface="Carlito"/>
              </a:rPr>
              <a:t>invertebrate </a:t>
            </a:r>
            <a:r>
              <a:rPr sz="1600" spc="-10" dirty="0">
                <a:solidFill>
                  <a:srgbClr val="FFFFFF"/>
                </a:solidFill>
                <a:latin typeface="Carlito"/>
                <a:cs typeface="Carlito"/>
              </a:rPr>
              <a:t>nervous</a:t>
            </a:r>
            <a:r>
              <a:rPr sz="1600" spc="90" dirty="0">
                <a:solidFill>
                  <a:srgbClr val="FFFFFF"/>
                </a:solidFill>
                <a:latin typeface="Carlito"/>
                <a:cs typeface="Carlito"/>
              </a:rPr>
              <a:t> </a:t>
            </a:r>
            <a:r>
              <a:rPr sz="1600" spc="-15" dirty="0">
                <a:solidFill>
                  <a:srgbClr val="FFFFFF"/>
                </a:solidFill>
                <a:latin typeface="Carlito"/>
                <a:cs typeface="Carlito"/>
              </a:rPr>
              <a:t>system.</a:t>
            </a:r>
            <a:endParaRPr sz="1600">
              <a:latin typeface="Carlito"/>
              <a:cs typeface="Carlito"/>
            </a:endParaRPr>
          </a:p>
          <a:p>
            <a:pPr marL="299085" marR="412750" indent="-287020" algn="just">
              <a:lnSpc>
                <a:spcPct val="100000"/>
              </a:lnSpc>
              <a:buChar char="-"/>
              <a:tabLst>
                <a:tab pos="299085" algn="l"/>
                <a:tab pos="299720" algn="l"/>
              </a:tabLst>
            </a:pPr>
            <a:r>
              <a:rPr sz="1600" spc="-5" dirty="0">
                <a:solidFill>
                  <a:srgbClr val="FFFFFF"/>
                </a:solidFill>
                <a:latin typeface="Carlito"/>
                <a:cs typeface="Carlito"/>
              </a:rPr>
              <a:t>These </a:t>
            </a:r>
            <a:r>
              <a:rPr sz="1600" spc="-10" dirty="0">
                <a:solidFill>
                  <a:srgbClr val="FFFFFF"/>
                </a:solidFill>
                <a:latin typeface="Carlito"/>
                <a:cs typeface="Carlito"/>
              </a:rPr>
              <a:t>nerve fibres </a:t>
            </a:r>
            <a:r>
              <a:rPr sz="1600" spc="-5" dirty="0">
                <a:solidFill>
                  <a:srgbClr val="FFFFFF"/>
                </a:solidFill>
                <a:latin typeface="Carlito"/>
                <a:cs typeface="Carlito"/>
              </a:rPr>
              <a:t>also </a:t>
            </a:r>
            <a:r>
              <a:rPr sz="1600" spc="-10" dirty="0">
                <a:solidFill>
                  <a:srgbClr val="FFFFFF"/>
                </a:solidFill>
                <a:latin typeface="Carlito"/>
                <a:cs typeface="Carlito"/>
              </a:rPr>
              <a:t>help </a:t>
            </a:r>
            <a:r>
              <a:rPr sz="1600" dirty="0">
                <a:solidFill>
                  <a:srgbClr val="FFFFFF"/>
                </a:solidFill>
                <a:latin typeface="Carlito"/>
                <a:cs typeface="Carlito"/>
              </a:rPr>
              <a:t>in </a:t>
            </a:r>
            <a:r>
              <a:rPr sz="1600" spc="-5" dirty="0">
                <a:solidFill>
                  <a:srgbClr val="FFFFFF"/>
                </a:solidFill>
                <a:latin typeface="Carlito"/>
                <a:cs typeface="Carlito"/>
              </a:rPr>
              <a:t>the </a:t>
            </a:r>
            <a:r>
              <a:rPr sz="1600" i="1" spc="-10" dirty="0">
                <a:solidFill>
                  <a:srgbClr val="FFFFFF"/>
                </a:solidFill>
                <a:latin typeface="Carlito"/>
                <a:cs typeface="Carlito"/>
              </a:rPr>
              <a:t>conduction of  </a:t>
            </a:r>
            <a:r>
              <a:rPr sz="1600" i="1" spc="-5" dirty="0">
                <a:solidFill>
                  <a:srgbClr val="FFFFFF"/>
                </a:solidFill>
                <a:latin typeface="Carlito"/>
                <a:cs typeface="Carlito"/>
              </a:rPr>
              <a:t>impulses </a:t>
            </a:r>
            <a:r>
              <a:rPr sz="1600" spc="-10" dirty="0">
                <a:solidFill>
                  <a:srgbClr val="FFFFFF"/>
                </a:solidFill>
                <a:latin typeface="Carlito"/>
                <a:cs typeface="Carlito"/>
              </a:rPr>
              <a:t>but at </a:t>
            </a:r>
            <a:r>
              <a:rPr sz="1600" spc="-5" dirty="0">
                <a:solidFill>
                  <a:srgbClr val="FFFFFF"/>
                </a:solidFill>
                <a:latin typeface="Carlito"/>
                <a:cs typeface="Carlito"/>
              </a:rPr>
              <a:t>much </a:t>
            </a:r>
            <a:r>
              <a:rPr sz="1600" b="1" i="1" spc="-10" dirty="0">
                <a:solidFill>
                  <a:srgbClr val="FFFFFF"/>
                </a:solidFill>
                <a:latin typeface="Carlito"/>
                <a:cs typeface="Carlito"/>
              </a:rPr>
              <a:t>slower rate </a:t>
            </a:r>
            <a:r>
              <a:rPr sz="1600" i="1" spc="-5" dirty="0">
                <a:solidFill>
                  <a:srgbClr val="FFFFFF"/>
                </a:solidFill>
                <a:latin typeface="Carlito"/>
                <a:cs typeface="Carlito"/>
              </a:rPr>
              <a:t>as </a:t>
            </a:r>
            <a:r>
              <a:rPr sz="1600" i="1" spc="-10" dirty="0">
                <a:solidFill>
                  <a:srgbClr val="FFFFFF"/>
                </a:solidFill>
                <a:latin typeface="Carlito"/>
                <a:cs typeface="Carlito"/>
              </a:rPr>
              <a:t>compared </a:t>
            </a:r>
            <a:r>
              <a:rPr sz="1600" i="1" spc="-15" dirty="0">
                <a:solidFill>
                  <a:srgbClr val="FFFFFF"/>
                </a:solidFill>
                <a:latin typeface="Carlito"/>
                <a:cs typeface="Carlito"/>
              </a:rPr>
              <a:t>to  </a:t>
            </a:r>
            <a:r>
              <a:rPr sz="1600" i="1" spc="-10" dirty="0">
                <a:solidFill>
                  <a:srgbClr val="FFFFFF"/>
                </a:solidFill>
                <a:latin typeface="Carlito"/>
                <a:cs typeface="Carlito"/>
              </a:rPr>
              <a:t>myelinated </a:t>
            </a:r>
            <a:r>
              <a:rPr sz="1600" i="1" spc="-5" dirty="0">
                <a:solidFill>
                  <a:srgbClr val="FFFFFF"/>
                </a:solidFill>
                <a:latin typeface="Carlito"/>
                <a:cs typeface="Carlito"/>
              </a:rPr>
              <a:t>nerve</a:t>
            </a:r>
            <a:r>
              <a:rPr sz="1600" i="1" dirty="0">
                <a:solidFill>
                  <a:srgbClr val="FFFFFF"/>
                </a:solidFill>
                <a:latin typeface="Carlito"/>
                <a:cs typeface="Carlito"/>
              </a:rPr>
              <a:t> </a:t>
            </a:r>
            <a:r>
              <a:rPr sz="1600" i="1" spc="-5" dirty="0">
                <a:solidFill>
                  <a:srgbClr val="FFFFFF"/>
                </a:solidFill>
                <a:latin typeface="Carlito"/>
                <a:cs typeface="Carlito"/>
              </a:rPr>
              <a:t>fibres</a:t>
            </a:r>
            <a:r>
              <a:rPr sz="1600" spc="-5" dirty="0">
                <a:solidFill>
                  <a:srgbClr val="FFFFFF"/>
                </a:solidFill>
                <a:latin typeface="Carlito"/>
                <a:cs typeface="Carlito"/>
              </a:rPr>
              <a:t>.</a:t>
            </a:r>
            <a:endParaRPr sz="160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828800"/>
            <a:ext cx="7391400" cy="2215991"/>
          </a:xfrm>
          <a:prstGeom prst="rect">
            <a:avLst/>
          </a:prstGeom>
          <a:noFill/>
        </p:spPr>
        <p:txBody>
          <a:bodyPr wrap="square" rtlCol="0">
            <a:spAutoFit/>
          </a:bodyPr>
          <a:lstStyle/>
          <a:p>
            <a:pPr algn="ctr"/>
            <a:r>
              <a:rPr lang="en-US" sz="13800" dirty="0" smtClean="0"/>
              <a:t>The End</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TotalTime>
  <Words>5475</Words>
  <Application>Microsoft Office PowerPoint</Application>
  <PresentationFormat>On-screen Show (4:3)</PresentationFormat>
  <Paragraphs>726</Paragraphs>
  <Slides>93</Slides>
  <Notes>3</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Animal Tissues</vt:lpstr>
      <vt:lpstr>Organization of an Organism</vt:lpstr>
      <vt:lpstr>Slide 3</vt:lpstr>
      <vt:lpstr>Tissue :</vt:lpstr>
      <vt:lpstr>Slide 5</vt:lpstr>
      <vt:lpstr>Slide 6</vt:lpstr>
      <vt:lpstr>EPITHELIAL TISSUE</vt:lpstr>
      <vt:lpstr>Simple</vt:lpstr>
      <vt:lpstr>SIMPLE SQUAMOUS EPITHELIUM</vt:lpstr>
      <vt:lpstr>SIMPLE CUBOIDAL EPITHELIUM</vt:lpstr>
      <vt:lpstr>SIMPLE COLUMNAR EPITHELIUM</vt:lpstr>
      <vt:lpstr>CILIATED COLUMNAR EPITHELIUM</vt:lpstr>
      <vt:lpstr>NON- CILIATED COLUMNAR EPITHELIUM</vt:lpstr>
      <vt:lpstr>SIMPLE GLANDULAR EPITHELIUM</vt:lpstr>
      <vt:lpstr>SIMPLE GLANDULAR EPITHELIUM</vt:lpstr>
      <vt:lpstr>Exocrine Glands</vt:lpstr>
      <vt:lpstr>COMPOUND EPITHELIUM</vt:lpstr>
      <vt:lpstr>CONNECTIVE TISSUE</vt:lpstr>
      <vt:lpstr>Slide 19</vt:lpstr>
      <vt:lpstr>CONNECTIVE TISSUE</vt:lpstr>
      <vt:lpstr>CONNECTIVE TISSUE</vt:lpstr>
      <vt:lpstr>Connective tissue proper</vt:lpstr>
      <vt:lpstr>Connective tissue proper</vt:lpstr>
      <vt:lpstr>Connective tissue proper</vt:lpstr>
      <vt:lpstr>Connective tissue proper</vt:lpstr>
      <vt:lpstr>Connective tissue proper</vt:lpstr>
      <vt:lpstr>Connective tissue proper</vt:lpstr>
      <vt:lpstr>Connective tissue proper</vt:lpstr>
      <vt:lpstr>Connective tissue proper</vt:lpstr>
      <vt:lpstr>Connective tissue proper</vt:lpstr>
      <vt:lpstr>Skeletal Tissue</vt:lpstr>
      <vt:lpstr>Skeletal Tissue</vt:lpstr>
      <vt:lpstr>Skeletal Tissue</vt:lpstr>
      <vt:lpstr>Skeletal Tissue</vt:lpstr>
      <vt:lpstr>Skeletal Tissue</vt:lpstr>
      <vt:lpstr>Skeletal Tissue</vt:lpstr>
      <vt:lpstr>Slide 37</vt:lpstr>
      <vt:lpstr>Skeletal Tissue</vt:lpstr>
      <vt:lpstr>Skeletal Tissue</vt:lpstr>
      <vt:lpstr>Skeletal Tissue</vt:lpstr>
      <vt:lpstr>Skeletal Tissue</vt:lpstr>
      <vt:lpstr>Skeletal Tissue</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Erythrocytes</vt:lpstr>
      <vt:lpstr>Slide 56</vt:lpstr>
      <vt:lpstr>Erythrocytes or (RBC)</vt:lpstr>
      <vt:lpstr>Slide 58</vt:lpstr>
      <vt:lpstr>Leucocytes</vt:lpstr>
      <vt:lpstr>Slide 60</vt:lpstr>
      <vt:lpstr>Slide 61</vt:lpstr>
      <vt:lpstr>Slide 62</vt:lpstr>
      <vt:lpstr>FUNCTIONS</vt:lpstr>
      <vt:lpstr>Lymphocytes</vt:lpstr>
      <vt:lpstr>Slide 65</vt:lpstr>
      <vt:lpstr>Slide 66</vt:lpstr>
      <vt:lpstr>Platelets</vt:lpstr>
      <vt:lpstr>Platelets</vt:lpstr>
      <vt:lpstr>Slide 69</vt:lpstr>
      <vt:lpstr>Slide 70</vt:lpstr>
      <vt:lpstr>Hemostasis- stoppage of bleeding</vt:lpstr>
      <vt:lpstr>MUSCULAR TISSUE</vt:lpstr>
      <vt:lpstr>Functions:</vt:lpstr>
      <vt:lpstr>Types of Muscle Tissues:</vt:lpstr>
      <vt:lpstr>Muscular Tissue</vt:lpstr>
      <vt:lpstr>Muscular Tissue</vt:lpstr>
      <vt:lpstr>Slide 77</vt:lpstr>
      <vt:lpstr>Slide 78</vt:lpstr>
      <vt:lpstr>Muscular Tissue</vt:lpstr>
      <vt:lpstr>Muscular Tissue</vt:lpstr>
      <vt:lpstr>Muscular Tissue</vt:lpstr>
      <vt:lpstr>NERVOUS TISSUE</vt:lpstr>
      <vt:lpstr>Nervous Tissue</vt:lpstr>
      <vt:lpstr>Nervous Tissue</vt:lpstr>
      <vt:lpstr>Slide 85</vt:lpstr>
      <vt:lpstr>Slide 86</vt:lpstr>
      <vt:lpstr>Nervous Tissue</vt:lpstr>
      <vt:lpstr>Nervous Tissue</vt:lpstr>
      <vt:lpstr>Neurons</vt:lpstr>
      <vt:lpstr>Neurons</vt:lpstr>
      <vt:lpstr>Neurons</vt:lpstr>
      <vt:lpstr>Neurons</vt:lpstr>
      <vt:lpstr>Slide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Tissues</dc:title>
  <cp:lastModifiedBy>ssgj</cp:lastModifiedBy>
  <cp:revision>8</cp:revision>
  <dcterms:created xsi:type="dcterms:W3CDTF">2020-07-21T17:29:30Z</dcterms:created>
  <dcterms:modified xsi:type="dcterms:W3CDTF">2020-07-31T14:10:37Z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2014-08-04T00:00:00Z</vt:filetime>
  </property>
  <property fmtid="{D5CDD505-2E9C-101B-9397-08002B2CF9AE}" pid="3" name="Creator">
    <vt:lpwstr>Microsoft® PowerPoint® 2013</vt:lpwstr>
  </property>
  <property fmtid="{D5CDD505-2E9C-101B-9397-08002B2CF9AE}" pid="4" name="LastSaved">
    <vt:filetime>2020-07-21T00:00:00Z</vt:filetime>
  </property>
</Properties>
</file>